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Override3.xml" ContentType="application/vnd.openxmlformats-officedocument.themeOverrid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Override4.xml" ContentType="application/vnd.openxmlformats-officedocument.themeOverrid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theme/themeOverride5.xml" ContentType="application/vnd.openxmlformats-officedocument.themeOverrid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739" r:id="rId4"/>
    <p:sldMasterId id="2147483811" r:id="rId5"/>
    <p:sldMasterId id="2147483835" r:id="rId6"/>
    <p:sldMasterId id="2147483895" r:id="rId7"/>
    <p:sldMasterId id="2147484079" r:id="rId8"/>
  </p:sldMasterIdLst>
  <p:notesMasterIdLst>
    <p:notesMasterId r:id="rId63"/>
  </p:notesMasterIdLst>
  <p:sldIdLst>
    <p:sldId id="420" r:id="rId9"/>
    <p:sldId id="497" r:id="rId10"/>
    <p:sldId id="540" r:id="rId11"/>
    <p:sldId id="541" r:id="rId12"/>
    <p:sldId id="542" r:id="rId13"/>
    <p:sldId id="551" r:id="rId14"/>
    <p:sldId id="552" r:id="rId15"/>
    <p:sldId id="543" r:id="rId16"/>
    <p:sldId id="498" r:id="rId17"/>
    <p:sldId id="499" r:id="rId18"/>
    <p:sldId id="501" r:id="rId19"/>
    <p:sldId id="502" r:id="rId20"/>
    <p:sldId id="566" r:id="rId21"/>
    <p:sldId id="504" r:id="rId22"/>
    <p:sldId id="505" r:id="rId23"/>
    <p:sldId id="506" r:id="rId24"/>
    <p:sldId id="507" r:id="rId25"/>
    <p:sldId id="508" r:id="rId26"/>
    <p:sldId id="509" r:id="rId27"/>
    <p:sldId id="510" r:id="rId28"/>
    <p:sldId id="511" r:id="rId29"/>
    <p:sldId id="512" r:id="rId30"/>
    <p:sldId id="513" r:id="rId31"/>
    <p:sldId id="514" r:id="rId32"/>
    <p:sldId id="515" r:id="rId33"/>
    <p:sldId id="516" r:id="rId34"/>
    <p:sldId id="517" r:id="rId35"/>
    <p:sldId id="518" r:id="rId36"/>
    <p:sldId id="519" r:id="rId37"/>
    <p:sldId id="520" r:id="rId38"/>
    <p:sldId id="521" r:id="rId39"/>
    <p:sldId id="522" r:id="rId40"/>
    <p:sldId id="523" r:id="rId41"/>
    <p:sldId id="524" r:id="rId42"/>
    <p:sldId id="525" r:id="rId43"/>
    <p:sldId id="526" r:id="rId44"/>
    <p:sldId id="528" r:id="rId45"/>
    <p:sldId id="529" r:id="rId46"/>
    <p:sldId id="530" r:id="rId47"/>
    <p:sldId id="531" r:id="rId48"/>
    <p:sldId id="532" r:id="rId49"/>
    <p:sldId id="533" r:id="rId50"/>
    <p:sldId id="534" r:id="rId51"/>
    <p:sldId id="535" r:id="rId52"/>
    <p:sldId id="536" r:id="rId53"/>
    <p:sldId id="537" r:id="rId54"/>
    <p:sldId id="538" r:id="rId55"/>
    <p:sldId id="539" r:id="rId56"/>
    <p:sldId id="562" r:id="rId57"/>
    <p:sldId id="563" r:id="rId58"/>
    <p:sldId id="564" r:id="rId59"/>
    <p:sldId id="565" r:id="rId60"/>
    <p:sldId id="567" r:id="rId61"/>
    <p:sldId id="571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353B"/>
    <a:srgbClr val="C01B00"/>
    <a:srgbClr val="29A1BB"/>
    <a:srgbClr val="1E2D53"/>
    <a:srgbClr val="C10534"/>
    <a:srgbClr val="BF5159"/>
    <a:srgbClr val="0E6D87"/>
    <a:srgbClr val="72A1FF"/>
    <a:srgbClr val="FFA697"/>
    <a:srgbClr val="5575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75"/>
    <p:restoredTop sz="89392" autoAdjust="0"/>
  </p:normalViewPr>
  <p:slideViewPr>
    <p:cSldViewPr>
      <p:cViewPr varScale="1">
        <p:scale>
          <a:sx n="103" d="100"/>
          <a:sy n="103" d="100"/>
        </p:scale>
        <p:origin x="79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2E38E-1CE7-4E8F-99A5-573EFEE53D24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1B12A-09BA-4142-9B30-ACAB8A18F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00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401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trike="noStrike" baseline="0" dirty="0">
              <a:latin typeface="Arial" pitchFamily="34" charset="0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9629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10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161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11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6437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12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8495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13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0277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14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8151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15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3239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16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3830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17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8744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18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3873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19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059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2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73250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20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28530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21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04563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22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97030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23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41572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24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01456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25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78459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26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65208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27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3689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28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16808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29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8145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3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4226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30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21995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31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82334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32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53835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33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49052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34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86653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35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96543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36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53893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37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53720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38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34867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39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9768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4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61820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40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63921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41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02530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42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01065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43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29187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44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40224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45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55109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46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60529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47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40283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48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62224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49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6222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5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54645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50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62224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51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622244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52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622244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53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622244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54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6222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6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5464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7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5464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8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7589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9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2039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8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8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3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2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2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09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26" y="1143259"/>
            <a:ext cx="1109556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7559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1914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0470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7295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4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1163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6792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367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3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32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70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392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6352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8836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787"/>
            <a:ext cx="10363200" cy="1470025"/>
          </a:xfrm>
        </p:spPr>
        <p:txBody>
          <a:bodyPr>
            <a:normAutofit/>
          </a:bodyPr>
          <a:lstStyle>
            <a:lvl1pPr>
              <a:defRPr lang="en-US" sz="3600" b="1" kern="1200" dirty="0">
                <a:solidFill>
                  <a:srgbClr val="1E2D53"/>
                </a:solidFill>
                <a:latin typeface="cmss10"/>
                <a:ea typeface="cmss1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4384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93687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0207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9157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547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126" y="1143259"/>
            <a:ext cx="1109556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3131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1622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6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148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002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41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5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41327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4840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16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3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60782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990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29132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29183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26" y="1143259"/>
            <a:ext cx="1109556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386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29490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78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928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76467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4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61172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98773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43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3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64372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38861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046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27295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126" y="1143259"/>
            <a:ext cx="1109556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7816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6210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4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490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6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8845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02906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5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54270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3705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0956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3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1912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00520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13817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87913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685800"/>
          </a:xfrm>
        </p:spPr>
        <p:txBody>
          <a:bodyPr>
            <a:normAutofit/>
          </a:bodyPr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600" b="1" kern="1200" dirty="0">
                <a:solidFill>
                  <a:srgbClr val="00206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81600"/>
          </a:xfrm>
        </p:spPr>
        <p:txBody>
          <a:bodyPr/>
          <a:lstStyle>
            <a:lvl1pPr marL="666750" indent="-376238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lang="en-US" sz="2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1066800" lvl="1" indent="-376238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/>
            </a:pPr>
            <a:r>
              <a:rPr lang="en-US" dirty="0"/>
              <a:t>Second level</a:t>
            </a:r>
          </a:p>
          <a:p>
            <a:pPr marL="1466850" lvl="2" indent="-376238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23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028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0207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608643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0614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198" y="1143361"/>
            <a:ext cx="1109556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777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D91B1-33CA-4797-A486-4DE301FD04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2299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AF1CB-1821-450A-B919-7EF8CD8B36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509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9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608D5-5A09-4BE9-BEE7-876000EC11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012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E77ED-2508-4868-97A9-CFB16D3A0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902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B3E54-8904-4621-B1AF-704DC13E29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766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23064-0685-4867-B612-832D43C7FE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49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F6002-8091-4484-A916-42F338C718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9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697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4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BCB3C-A7FD-45C4-B386-BFD0168F88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175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81B2A-FCEE-4CB2-8DE6-684F62281B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76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E0CB6-2378-4DAA-A158-D04718ED2D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8420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3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3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5DD8F-6C0C-4267-AE63-5BDD89AE3E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0258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BA262-D723-4A65-8E74-3F5C3268E0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169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737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EFE5E-E125-44A4-BC80-E1C25214C3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53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3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9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1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6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6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60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6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6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07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3247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cmss1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mss1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cmss1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lIns="91354" tIns="45678" rIns="91354" bIns="4567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Symbol" charset="2"/>
              <a:ea typeface="ＭＳ Ｐゴシック" charset="-128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33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5pPr>
      <a:lvl6pPr marL="45677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354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031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70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2248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319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lIns="91354" tIns="45678" rIns="91354" bIns="45678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charset="2"/>
              <a:ea typeface="ＭＳ Ｐゴシック" charset="-128"/>
              <a:cs typeface="Arial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00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5pPr>
      <a:lvl6pPr marL="45677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354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031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70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2248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7080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cmss1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508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50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508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E921EB-A704-48FE-99F3-1577746CE970}" type="slidenum">
              <a:rPr 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634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  <p:sldLayoutId id="214748409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81200" y="2170863"/>
            <a:ext cx="8305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itchFamily="34" charset="-128"/>
              <a:cs typeface="+mj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524127" y="1905000"/>
            <a:ext cx="5391276" cy="121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ＭＳ Ｐゴシック" pitchFamily="34" charset="-128"/>
              </a:rPr>
              <a:t>Professor Raj Chetty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ＭＳ Ｐゴシック" pitchFamily="34" charset="-128"/>
              </a:rPr>
              <a:t>Head Section Leader Rebecca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ＭＳ Ｐゴシック" pitchFamily="34" charset="-128"/>
              </a:rPr>
              <a:t>Toseland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ＭＳ Ｐゴシック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381130"/>
            <a:ext cx="9144000" cy="126188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Using Big Data To Solve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Economic and Social Problems</a:t>
            </a:r>
          </a:p>
        </p:txBody>
      </p:sp>
      <p:pic>
        <p:nvPicPr>
          <p:cNvPr id="7" name="Picture 2" descr="http://www.fau.edu/eop/j0430642.jpg"/>
          <p:cNvPicPr>
            <a:picLocks noChangeAspect="1" noChangeArrowheads="1"/>
          </p:cNvPicPr>
          <p:nvPr/>
        </p:nvPicPr>
        <p:blipFill rotWithShape="1">
          <a:blip r:embed="rId3"/>
          <a:srcRect t="32961" b="20306"/>
          <a:stretch/>
        </p:blipFill>
        <p:spPr bwMode="auto">
          <a:xfrm>
            <a:off x="52" y="3065741"/>
            <a:ext cx="12191999" cy="379251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335667" y="2883830"/>
            <a:ext cx="19239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ss10"/>
                <a:ea typeface="+mn-ea"/>
                <a:cs typeface="CMU Bright" panose="02000603000000000000" pitchFamily="2" charset="0"/>
              </a:rPr>
              <a:t>Photo Credit: Florida Atlantic University</a:t>
            </a:r>
          </a:p>
        </p:txBody>
      </p:sp>
    </p:spTree>
    <p:extLst>
      <p:ext uri="{BB962C8B-B14F-4D97-AF65-F5344CB8AC3E}">
        <p14:creationId xmlns:p14="http://schemas.microsoft.com/office/powerpoint/2010/main" val="244315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 to Estimate Life Expectancy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0" y="1187676"/>
            <a:ext cx="9525000" cy="55941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F497D"/>
              </a:buClr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Goal: estimate expected age of death conditional on an individual’s income at age 40, controlling for differences in race and ethnicity</a:t>
            </a:r>
          </a:p>
          <a:p>
            <a:pPr lvl="2">
              <a:buClr>
                <a:srgbClr val="1F497D"/>
              </a:buClr>
              <a:buFont typeface="Arial" pitchFamily="34" charset="0"/>
              <a:buChar char="-"/>
            </a:pPr>
            <a:endParaRPr lang="en-US" sz="20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Clr>
                <a:srgbClr val="1F497D"/>
              </a:buClr>
              <a:buFont typeface="Arial" pitchFamily="34" charset="0"/>
              <a:buChar char="-"/>
            </a:pPr>
            <a:r>
              <a:rPr lang="en-US" sz="20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Period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life expectancy: life expectancy for a hypothetical individual who experiences mortality rates at each age observed in a given year</a:t>
            </a:r>
          </a:p>
          <a:p>
            <a:pPr>
              <a:buClr>
                <a:srgbClr val="1F497D"/>
              </a:buClr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1F497D"/>
              </a:buClr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Three steps:</a:t>
            </a:r>
          </a:p>
          <a:p>
            <a:pPr>
              <a:buClr>
                <a:srgbClr val="1F497D"/>
              </a:buClr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Clr>
                <a:srgbClr val="1F497D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Calculate mortality rates by income rank and age for observed ages</a:t>
            </a:r>
          </a:p>
          <a:p>
            <a:pPr marL="457200" lvl="1" indent="0">
              <a:buClr>
                <a:srgbClr val="1F497D"/>
              </a:buClr>
              <a:buFont typeface="Arial" pitchFamily="34" charset="0"/>
              <a:buNone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Clr>
                <a:srgbClr val="1F497D"/>
              </a:buClr>
              <a:buFont typeface="+mj-lt"/>
              <a:buAutoNum type="arabicPeriod" startAt="2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Estimate a survival model to extrapolate to older ages</a:t>
            </a:r>
          </a:p>
          <a:p>
            <a:pPr lvl="1">
              <a:buClr>
                <a:srgbClr val="1F497D"/>
              </a:buClr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Clr>
                <a:srgbClr val="1F497D"/>
              </a:buClr>
              <a:buFont typeface="+mj-lt"/>
              <a:buAutoNum type="arabicPeriod" startAt="3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Adjust for racial differences in mortality rates</a:t>
            </a:r>
          </a:p>
        </p:txBody>
      </p:sp>
    </p:spTree>
    <p:extLst>
      <p:ext uri="{BB962C8B-B14F-4D97-AF65-F5344CB8AC3E}">
        <p14:creationId xmlns:p14="http://schemas.microsoft.com/office/powerpoint/2010/main" val="374491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47800" y="0"/>
            <a:ext cx="9372600" cy="649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Survival Curve for Men at 5</a:t>
            </a:r>
            <a:r>
              <a:rPr lang="en-US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Percentile</a:t>
            </a:r>
          </a:p>
        </p:txBody>
      </p:sp>
      <p:grpSp>
        <p:nvGrpSpPr>
          <p:cNvPr id="103" name="Group 4"/>
          <p:cNvGrpSpPr>
            <a:grpSpLocks noChangeAspect="1"/>
          </p:cNvGrpSpPr>
          <p:nvPr/>
        </p:nvGrpSpPr>
        <p:grpSpPr bwMode="auto">
          <a:xfrm>
            <a:off x="1524001" y="152400"/>
            <a:ext cx="9144001" cy="6651625"/>
            <a:chOff x="0" y="65"/>
            <a:chExt cx="5760" cy="4190"/>
          </a:xfrm>
        </p:grpSpPr>
        <p:sp>
          <p:nvSpPr>
            <p:cNvPr id="10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Rectangle 7"/>
            <p:cNvSpPr>
              <a:spLocks noChangeArrowheads="1"/>
            </p:cNvSpPr>
            <p:nvPr/>
          </p:nvSpPr>
          <p:spPr bwMode="auto">
            <a:xfrm>
              <a:off x="548" y="449"/>
              <a:ext cx="5083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Line 8"/>
            <p:cNvSpPr>
              <a:spLocks noChangeShapeType="1"/>
            </p:cNvSpPr>
            <p:nvPr/>
          </p:nvSpPr>
          <p:spPr bwMode="auto">
            <a:xfrm>
              <a:off x="548" y="2967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Line 9"/>
            <p:cNvSpPr>
              <a:spLocks noChangeShapeType="1"/>
            </p:cNvSpPr>
            <p:nvPr/>
          </p:nvSpPr>
          <p:spPr bwMode="auto">
            <a:xfrm>
              <a:off x="548" y="2359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Line 10"/>
            <p:cNvSpPr>
              <a:spLocks noChangeShapeType="1"/>
            </p:cNvSpPr>
            <p:nvPr/>
          </p:nvSpPr>
          <p:spPr bwMode="auto">
            <a:xfrm>
              <a:off x="548" y="1751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Line 11"/>
            <p:cNvSpPr>
              <a:spLocks noChangeShapeType="1"/>
            </p:cNvSpPr>
            <p:nvPr/>
          </p:nvSpPr>
          <p:spPr bwMode="auto">
            <a:xfrm>
              <a:off x="548" y="1147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Line 12"/>
            <p:cNvSpPr>
              <a:spLocks noChangeShapeType="1"/>
            </p:cNvSpPr>
            <p:nvPr/>
          </p:nvSpPr>
          <p:spPr bwMode="auto">
            <a:xfrm>
              <a:off x="548" y="540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Line 43"/>
            <p:cNvSpPr>
              <a:spLocks noChangeShapeType="1"/>
            </p:cNvSpPr>
            <p:nvPr/>
          </p:nvSpPr>
          <p:spPr bwMode="auto">
            <a:xfrm flipV="1">
              <a:off x="2049" y="1095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Line 52"/>
            <p:cNvSpPr>
              <a:spLocks noChangeShapeType="1"/>
            </p:cNvSpPr>
            <p:nvPr/>
          </p:nvSpPr>
          <p:spPr bwMode="auto">
            <a:xfrm flipV="1">
              <a:off x="2845" y="3606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Line 53"/>
            <p:cNvSpPr>
              <a:spLocks noChangeShapeType="1"/>
            </p:cNvSpPr>
            <p:nvPr/>
          </p:nvSpPr>
          <p:spPr bwMode="auto">
            <a:xfrm flipV="1">
              <a:off x="2845" y="3522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Line 54"/>
            <p:cNvSpPr>
              <a:spLocks noChangeShapeType="1"/>
            </p:cNvSpPr>
            <p:nvPr/>
          </p:nvSpPr>
          <p:spPr bwMode="auto">
            <a:xfrm flipV="1">
              <a:off x="2845" y="3438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Line 55"/>
            <p:cNvSpPr>
              <a:spLocks noChangeShapeType="1"/>
            </p:cNvSpPr>
            <p:nvPr/>
          </p:nvSpPr>
          <p:spPr bwMode="auto">
            <a:xfrm flipV="1">
              <a:off x="2845" y="3354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Line 56"/>
            <p:cNvSpPr>
              <a:spLocks noChangeShapeType="1"/>
            </p:cNvSpPr>
            <p:nvPr/>
          </p:nvSpPr>
          <p:spPr bwMode="auto">
            <a:xfrm flipV="1">
              <a:off x="2845" y="3270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Line 57"/>
            <p:cNvSpPr>
              <a:spLocks noChangeShapeType="1"/>
            </p:cNvSpPr>
            <p:nvPr/>
          </p:nvSpPr>
          <p:spPr bwMode="auto">
            <a:xfrm flipV="1">
              <a:off x="2845" y="3187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Line 58"/>
            <p:cNvSpPr>
              <a:spLocks noChangeShapeType="1"/>
            </p:cNvSpPr>
            <p:nvPr/>
          </p:nvSpPr>
          <p:spPr bwMode="auto">
            <a:xfrm flipV="1">
              <a:off x="2845" y="3103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Line 59"/>
            <p:cNvSpPr>
              <a:spLocks noChangeShapeType="1"/>
            </p:cNvSpPr>
            <p:nvPr/>
          </p:nvSpPr>
          <p:spPr bwMode="auto">
            <a:xfrm flipV="1">
              <a:off x="2845" y="3019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Line 60"/>
            <p:cNvSpPr>
              <a:spLocks noChangeShapeType="1"/>
            </p:cNvSpPr>
            <p:nvPr/>
          </p:nvSpPr>
          <p:spPr bwMode="auto">
            <a:xfrm flipV="1">
              <a:off x="2845" y="2935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Line 61"/>
            <p:cNvSpPr>
              <a:spLocks noChangeShapeType="1"/>
            </p:cNvSpPr>
            <p:nvPr/>
          </p:nvSpPr>
          <p:spPr bwMode="auto">
            <a:xfrm flipV="1">
              <a:off x="2845" y="2851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Line 62"/>
            <p:cNvSpPr>
              <a:spLocks noChangeShapeType="1"/>
            </p:cNvSpPr>
            <p:nvPr/>
          </p:nvSpPr>
          <p:spPr bwMode="auto">
            <a:xfrm flipV="1">
              <a:off x="2845" y="2768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Line 63"/>
            <p:cNvSpPr>
              <a:spLocks noChangeShapeType="1"/>
            </p:cNvSpPr>
            <p:nvPr/>
          </p:nvSpPr>
          <p:spPr bwMode="auto">
            <a:xfrm flipV="1">
              <a:off x="2845" y="2684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Line 64"/>
            <p:cNvSpPr>
              <a:spLocks noChangeShapeType="1"/>
            </p:cNvSpPr>
            <p:nvPr/>
          </p:nvSpPr>
          <p:spPr bwMode="auto">
            <a:xfrm flipV="1">
              <a:off x="2845" y="2600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Line 65"/>
            <p:cNvSpPr>
              <a:spLocks noChangeShapeType="1"/>
            </p:cNvSpPr>
            <p:nvPr/>
          </p:nvSpPr>
          <p:spPr bwMode="auto">
            <a:xfrm flipV="1">
              <a:off x="2845" y="2516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Line 66"/>
            <p:cNvSpPr>
              <a:spLocks noChangeShapeType="1"/>
            </p:cNvSpPr>
            <p:nvPr/>
          </p:nvSpPr>
          <p:spPr bwMode="auto">
            <a:xfrm flipV="1">
              <a:off x="2845" y="2432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Line 67"/>
            <p:cNvSpPr>
              <a:spLocks noChangeShapeType="1"/>
            </p:cNvSpPr>
            <p:nvPr/>
          </p:nvSpPr>
          <p:spPr bwMode="auto">
            <a:xfrm flipV="1">
              <a:off x="2845" y="2349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Line 68"/>
            <p:cNvSpPr>
              <a:spLocks noChangeShapeType="1"/>
            </p:cNvSpPr>
            <p:nvPr/>
          </p:nvSpPr>
          <p:spPr bwMode="auto">
            <a:xfrm flipV="1">
              <a:off x="2845" y="2265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Line 69"/>
            <p:cNvSpPr>
              <a:spLocks noChangeShapeType="1"/>
            </p:cNvSpPr>
            <p:nvPr/>
          </p:nvSpPr>
          <p:spPr bwMode="auto">
            <a:xfrm flipV="1">
              <a:off x="2845" y="2184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Line 70"/>
            <p:cNvSpPr>
              <a:spLocks noChangeShapeType="1"/>
            </p:cNvSpPr>
            <p:nvPr/>
          </p:nvSpPr>
          <p:spPr bwMode="auto">
            <a:xfrm flipV="1">
              <a:off x="2845" y="2101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Line 71"/>
            <p:cNvSpPr>
              <a:spLocks noChangeShapeType="1"/>
            </p:cNvSpPr>
            <p:nvPr/>
          </p:nvSpPr>
          <p:spPr bwMode="auto">
            <a:xfrm flipV="1">
              <a:off x="2845" y="2017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Line 72"/>
            <p:cNvSpPr>
              <a:spLocks noChangeShapeType="1"/>
            </p:cNvSpPr>
            <p:nvPr/>
          </p:nvSpPr>
          <p:spPr bwMode="auto">
            <a:xfrm flipV="1">
              <a:off x="2845" y="1933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Line 73"/>
            <p:cNvSpPr>
              <a:spLocks noChangeShapeType="1"/>
            </p:cNvSpPr>
            <p:nvPr/>
          </p:nvSpPr>
          <p:spPr bwMode="auto">
            <a:xfrm flipV="1">
              <a:off x="2845" y="1849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Line 74"/>
            <p:cNvSpPr>
              <a:spLocks noChangeShapeType="1"/>
            </p:cNvSpPr>
            <p:nvPr/>
          </p:nvSpPr>
          <p:spPr bwMode="auto">
            <a:xfrm flipV="1">
              <a:off x="2845" y="1765"/>
              <a:ext cx="0" cy="5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Line 75"/>
            <p:cNvSpPr>
              <a:spLocks noChangeShapeType="1"/>
            </p:cNvSpPr>
            <p:nvPr/>
          </p:nvSpPr>
          <p:spPr bwMode="auto">
            <a:xfrm flipV="1">
              <a:off x="2845" y="1682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Line 76"/>
            <p:cNvSpPr>
              <a:spLocks noChangeShapeType="1"/>
            </p:cNvSpPr>
            <p:nvPr/>
          </p:nvSpPr>
          <p:spPr bwMode="auto">
            <a:xfrm flipV="1">
              <a:off x="2845" y="1598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Line 77"/>
            <p:cNvSpPr>
              <a:spLocks noChangeShapeType="1"/>
            </p:cNvSpPr>
            <p:nvPr/>
          </p:nvSpPr>
          <p:spPr bwMode="auto">
            <a:xfrm flipV="1">
              <a:off x="2845" y="1514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Line 78"/>
            <p:cNvSpPr>
              <a:spLocks noChangeShapeType="1"/>
            </p:cNvSpPr>
            <p:nvPr/>
          </p:nvSpPr>
          <p:spPr bwMode="auto">
            <a:xfrm flipV="1">
              <a:off x="2845" y="1430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Line 79"/>
            <p:cNvSpPr>
              <a:spLocks noChangeShapeType="1"/>
            </p:cNvSpPr>
            <p:nvPr/>
          </p:nvSpPr>
          <p:spPr bwMode="auto">
            <a:xfrm flipV="1">
              <a:off x="2845" y="1346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Line 80"/>
            <p:cNvSpPr>
              <a:spLocks noChangeShapeType="1"/>
            </p:cNvSpPr>
            <p:nvPr/>
          </p:nvSpPr>
          <p:spPr bwMode="auto">
            <a:xfrm flipV="1">
              <a:off x="2845" y="1263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Line 81"/>
            <p:cNvSpPr>
              <a:spLocks noChangeShapeType="1"/>
            </p:cNvSpPr>
            <p:nvPr/>
          </p:nvSpPr>
          <p:spPr bwMode="auto">
            <a:xfrm flipV="1">
              <a:off x="2845" y="1179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Line 82"/>
            <p:cNvSpPr>
              <a:spLocks noChangeShapeType="1"/>
            </p:cNvSpPr>
            <p:nvPr/>
          </p:nvSpPr>
          <p:spPr bwMode="auto">
            <a:xfrm flipV="1">
              <a:off x="2845" y="1095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Line 83"/>
            <p:cNvSpPr>
              <a:spLocks noChangeShapeType="1"/>
            </p:cNvSpPr>
            <p:nvPr/>
          </p:nvSpPr>
          <p:spPr bwMode="auto">
            <a:xfrm flipV="1">
              <a:off x="2845" y="1011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Line 84"/>
            <p:cNvSpPr>
              <a:spLocks noChangeShapeType="1"/>
            </p:cNvSpPr>
            <p:nvPr/>
          </p:nvSpPr>
          <p:spPr bwMode="auto">
            <a:xfrm flipV="1">
              <a:off x="2845" y="927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Line 85"/>
            <p:cNvSpPr>
              <a:spLocks noChangeShapeType="1"/>
            </p:cNvSpPr>
            <p:nvPr/>
          </p:nvSpPr>
          <p:spPr bwMode="auto">
            <a:xfrm flipV="1">
              <a:off x="2845" y="844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Line 86"/>
            <p:cNvSpPr>
              <a:spLocks noChangeShapeType="1"/>
            </p:cNvSpPr>
            <p:nvPr/>
          </p:nvSpPr>
          <p:spPr bwMode="auto">
            <a:xfrm flipV="1">
              <a:off x="2845" y="760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Line 87"/>
            <p:cNvSpPr>
              <a:spLocks noChangeShapeType="1"/>
            </p:cNvSpPr>
            <p:nvPr/>
          </p:nvSpPr>
          <p:spPr bwMode="auto">
            <a:xfrm flipV="1">
              <a:off x="2845" y="676"/>
              <a:ext cx="0" cy="59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Line 88"/>
            <p:cNvSpPr>
              <a:spLocks noChangeShapeType="1"/>
            </p:cNvSpPr>
            <p:nvPr/>
          </p:nvSpPr>
          <p:spPr bwMode="auto">
            <a:xfrm flipV="1">
              <a:off x="2845" y="592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Line 89"/>
            <p:cNvSpPr>
              <a:spLocks noChangeShapeType="1"/>
            </p:cNvSpPr>
            <p:nvPr/>
          </p:nvSpPr>
          <p:spPr bwMode="auto">
            <a:xfrm flipV="1">
              <a:off x="2845" y="508"/>
              <a:ext cx="0" cy="6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Line 90"/>
            <p:cNvSpPr>
              <a:spLocks noChangeShapeType="1"/>
            </p:cNvSpPr>
            <p:nvPr/>
          </p:nvSpPr>
          <p:spPr bwMode="auto">
            <a:xfrm flipV="1">
              <a:off x="2845" y="449"/>
              <a:ext cx="0" cy="35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Oval 91"/>
            <p:cNvSpPr>
              <a:spLocks noChangeArrowheads="1"/>
            </p:cNvSpPr>
            <p:nvPr/>
          </p:nvSpPr>
          <p:spPr bwMode="auto">
            <a:xfrm>
              <a:off x="611" y="50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Oval 92"/>
            <p:cNvSpPr>
              <a:spLocks noChangeArrowheads="1"/>
            </p:cNvSpPr>
            <p:nvPr/>
          </p:nvSpPr>
          <p:spPr bwMode="auto">
            <a:xfrm>
              <a:off x="670" y="52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Oval 93"/>
            <p:cNvSpPr>
              <a:spLocks noChangeArrowheads="1"/>
            </p:cNvSpPr>
            <p:nvPr/>
          </p:nvSpPr>
          <p:spPr bwMode="auto">
            <a:xfrm>
              <a:off x="733" y="53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Oval 94"/>
            <p:cNvSpPr>
              <a:spLocks noChangeArrowheads="1"/>
            </p:cNvSpPr>
            <p:nvPr/>
          </p:nvSpPr>
          <p:spPr bwMode="auto">
            <a:xfrm>
              <a:off x="792" y="54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Oval 95"/>
            <p:cNvSpPr>
              <a:spLocks noChangeArrowheads="1"/>
            </p:cNvSpPr>
            <p:nvPr/>
          </p:nvSpPr>
          <p:spPr bwMode="auto">
            <a:xfrm>
              <a:off x="855" y="56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Oval 96"/>
            <p:cNvSpPr>
              <a:spLocks noChangeArrowheads="1"/>
            </p:cNvSpPr>
            <p:nvPr/>
          </p:nvSpPr>
          <p:spPr bwMode="auto">
            <a:xfrm>
              <a:off x="915" y="578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Oval 97"/>
            <p:cNvSpPr>
              <a:spLocks noChangeArrowheads="1"/>
            </p:cNvSpPr>
            <p:nvPr/>
          </p:nvSpPr>
          <p:spPr bwMode="auto">
            <a:xfrm>
              <a:off x="977" y="59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98"/>
            <p:cNvSpPr>
              <a:spLocks noChangeArrowheads="1"/>
            </p:cNvSpPr>
            <p:nvPr/>
          </p:nvSpPr>
          <p:spPr bwMode="auto">
            <a:xfrm>
              <a:off x="1037" y="61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Oval 99"/>
            <p:cNvSpPr>
              <a:spLocks noChangeArrowheads="1"/>
            </p:cNvSpPr>
            <p:nvPr/>
          </p:nvSpPr>
          <p:spPr bwMode="auto">
            <a:xfrm>
              <a:off x="1100" y="634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100"/>
            <p:cNvSpPr>
              <a:spLocks noChangeArrowheads="1"/>
            </p:cNvSpPr>
            <p:nvPr/>
          </p:nvSpPr>
          <p:spPr bwMode="auto">
            <a:xfrm>
              <a:off x="1159" y="65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101"/>
            <p:cNvSpPr>
              <a:spLocks noChangeArrowheads="1"/>
            </p:cNvSpPr>
            <p:nvPr/>
          </p:nvSpPr>
          <p:spPr bwMode="auto">
            <a:xfrm>
              <a:off x="1222" y="67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Oval 102"/>
            <p:cNvSpPr>
              <a:spLocks noChangeArrowheads="1"/>
            </p:cNvSpPr>
            <p:nvPr/>
          </p:nvSpPr>
          <p:spPr bwMode="auto">
            <a:xfrm>
              <a:off x="1281" y="70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103"/>
            <p:cNvSpPr>
              <a:spLocks noChangeArrowheads="1"/>
            </p:cNvSpPr>
            <p:nvPr/>
          </p:nvSpPr>
          <p:spPr bwMode="auto">
            <a:xfrm>
              <a:off x="1344" y="72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Oval 104"/>
            <p:cNvSpPr>
              <a:spLocks noChangeArrowheads="1"/>
            </p:cNvSpPr>
            <p:nvPr/>
          </p:nvSpPr>
          <p:spPr bwMode="auto">
            <a:xfrm>
              <a:off x="1407" y="75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Oval 105"/>
            <p:cNvSpPr>
              <a:spLocks noChangeArrowheads="1"/>
            </p:cNvSpPr>
            <p:nvPr/>
          </p:nvSpPr>
          <p:spPr bwMode="auto">
            <a:xfrm>
              <a:off x="1466" y="77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Oval 106"/>
            <p:cNvSpPr>
              <a:spLocks noChangeArrowheads="1"/>
            </p:cNvSpPr>
            <p:nvPr/>
          </p:nvSpPr>
          <p:spPr bwMode="auto">
            <a:xfrm>
              <a:off x="1529" y="80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Oval 107"/>
            <p:cNvSpPr>
              <a:spLocks noChangeArrowheads="1"/>
            </p:cNvSpPr>
            <p:nvPr/>
          </p:nvSpPr>
          <p:spPr bwMode="auto">
            <a:xfrm>
              <a:off x="1588" y="84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Oval 108"/>
            <p:cNvSpPr>
              <a:spLocks noChangeArrowheads="1"/>
            </p:cNvSpPr>
            <p:nvPr/>
          </p:nvSpPr>
          <p:spPr bwMode="auto">
            <a:xfrm>
              <a:off x="1651" y="86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Oval 109"/>
            <p:cNvSpPr>
              <a:spLocks noChangeArrowheads="1"/>
            </p:cNvSpPr>
            <p:nvPr/>
          </p:nvSpPr>
          <p:spPr bwMode="auto">
            <a:xfrm>
              <a:off x="1711" y="903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Oval 110"/>
            <p:cNvSpPr>
              <a:spLocks noChangeArrowheads="1"/>
            </p:cNvSpPr>
            <p:nvPr/>
          </p:nvSpPr>
          <p:spPr bwMode="auto">
            <a:xfrm>
              <a:off x="1773" y="93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Oval 111"/>
            <p:cNvSpPr>
              <a:spLocks noChangeArrowheads="1"/>
            </p:cNvSpPr>
            <p:nvPr/>
          </p:nvSpPr>
          <p:spPr bwMode="auto">
            <a:xfrm>
              <a:off x="1833" y="97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112"/>
            <p:cNvSpPr>
              <a:spLocks noChangeArrowheads="1"/>
            </p:cNvSpPr>
            <p:nvPr/>
          </p:nvSpPr>
          <p:spPr bwMode="auto">
            <a:xfrm>
              <a:off x="1896" y="1015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Oval 113"/>
            <p:cNvSpPr>
              <a:spLocks noChangeArrowheads="1"/>
            </p:cNvSpPr>
            <p:nvPr/>
          </p:nvSpPr>
          <p:spPr bwMode="auto">
            <a:xfrm>
              <a:off x="1955" y="1057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Oval 114"/>
            <p:cNvSpPr>
              <a:spLocks noChangeArrowheads="1"/>
            </p:cNvSpPr>
            <p:nvPr/>
          </p:nvSpPr>
          <p:spPr bwMode="auto">
            <a:xfrm>
              <a:off x="2018" y="110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Oval 115"/>
            <p:cNvSpPr>
              <a:spLocks noChangeArrowheads="1"/>
            </p:cNvSpPr>
            <p:nvPr/>
          </p:nvSpPr>
          <p:spPr bwMode="auto">
            <a:xfrm>
              <a:off x="2077" y="114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Oval 116"/>
            <p:cNvSpPr>
              <a:spLocks noChangeArrowheads="1"/>
            </p:cNvSpPr>
            <p:nvPr/>
          </p:nvSpPr>
          <p:spPr bwMode="auto">
            <a:xfrm>
              <a:off x="2140" y="119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Oval 117"/>
            <p:cNvSpPr>
              <a:spLocks noChangeArrowheads="1"/>
            </p:cNvSpPr>
            <p:nvPr/>
          </p:nvSpPr>
          <p:spPr bwMode="auto">
            <a:xfrm>
              <a:off x="2203" y="124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Oval 118"/>
            <p:cNvSpPr>
              <a:spLocks noChangeArrowheads="1"/>
            </p:cNvSpPr>
            <p:nvPr/>
          </p:nvSpPr>
          <p:spPr bwMode="auto">
            <a:xfrm>
              <a:off x="2262" y="130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Oval 119"/>
            <p:cNvSpPr>
              <a:spLocks noChangeArrowheads="1"/>
            </p:cNvSpPr>
            <p:nvPr/>
          </p:nvSpPr>
          <p:spPr bwMode="auto">
            <a:xfrm>
              <a:off x="2325" y="135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Oval 120"/>
            <p:cNvSpPr>
              <a:spLocks noChangeArrowheads="1"/>
            </p:cNvSpPr>
            <p:nvPr/>
          </p:nvSpPr>
          <p:spPr bwMode="auto">
            <a:xfrm>
              <a:off x="2384" y="141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Oval 121"/>
            <p:cNvSpPr>
              <a:spLocks noChangeArrowheads="1"/>
            </p:cNvSpPr>
            <p:nvPr/>
          </p:nvSpPr>
          <p:spPr bwMode="auto">
            <a:xfrm>
              <a:off x="2447" y="147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Oval 122"/>
            <p:cNvSpPr>
              <a:spLocks noChangeArrowheads="1"/>
            </p:cNvSpPr>
            <p:nvPr/>
          </p:nvSpPr>
          <p:spPr bwMode="auto">
            <a:xfrm>
              <a:off x="2506" y="154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123"/>
            <p:cNvSpPr>
              <a:spLocks noChangeArrowheads="1"/>
            </p:cNvSpPr>
            <p:nvPr/>
          </p:nvSpPr>
          <p:spPr bwMode="auto">
            <a:xfrm>
              <a:off x="2569" y="160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Oval 124"/>
            <p:cNvSpPr>
              <a:spLocks noChangeArrowheads="1"/>
            </p:cNvSpPr>
            <p:nvPr/>
          </p:nvSpPr>
          <p:spPr bwMode="auto">
            <a:xfrm>
              <a:off x="2629" y="1675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Oval 125"/>
            <p:cNvSpPr>
              <a:spLocks noChangeArrowheads="1"/>
            </p:cNvSpPr>
            <p:nvPr/>
          </p:nvSpPr>
          <p:spPr bwMode="auto">
            <a:xfrm>
              <a:off x="2691" y="174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Oval 126"/>
            <p:cNvSpPr>
              <a:spLocks noChangeArrowheads="1"/>
            </p:cNvSpPr>
            <p:nvPr/>
          </p:nvSpPr>
          <p:spPr bwMode="auto">
            <a:xfrm>
              <a:off x="2751" y="182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Oval 127"/>
            <p:cNvSpPr>
              <a:spLocks noChangeArrowheads="1"/>
            </p:cNvSpPr>
            <p:nvPr/>
          </p:nvSpPr>
          <p:spPr bwMode="auto">
            <a:xfrm>
              <a:off x="2814" y="189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Oval 128"/>
            <p:cNvSpPr>
              <a:spLocks noChangeArrowheads="1"/>
            </p:cNvSpPr>
            <p:nvPr/>
          </p:nvSpPr>
          <p:spPr bwMode="auto">
            <a:xfrm>
              <a:off x="2873" y="196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Rectangle 130"/>
            <p:cNvSpPr>
              <a:spLocks noChangeArrowheads="1"/>
            </p:cNvSpPr>
            <p:nvPr/>
          </p:nvSpPr>
          <p:spPr bwMode="auto">
            <a:xfrm>
              <a:off x="2911" y="480"/>
              <a:ext cx="42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</a:rPr>
                <a:t>Age 76</a:t>
              </a:r>
              <a:endParaRPr lang="en-US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234" name="Line 136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" name="Line 137"/>
            <p:cNvSpPr>
              <a:spLocks noChangeShapeType="1"/>
            </p:cNvSpPr>
            <p:nvPr/>
          </p:nvSpPr>
          <p:spPr bwMode="auto">
            <a:xfrm flipH="1">
              <a:off x="492" y="357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6" name="Rectangle 138"/>
            <p:cNvSpPr>
              <a:spLocks noChangeArrowheads="1"/>
            </p:cNvSpPr>
            <p:nvPr/>
          </p:nvSpPr>
          <p:spPr bwMode="auto">
            <a:xfrm rot="16200000">
              <a:off x="355" y="3447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7" name="Line 139"/>
            <p:cNvSpPr>
              <a:spLocks noChangeShapeType="1"/>
            </p:cNvSpPr>
            <p:nvPr/>
          </p:nvSpPr>
          <p:spPr bwMode="auto">
            <a:xfrm flipH="1">
              <a:off x="492" y="296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8" name="Rectangle 140"/>
            <p:cNvSpPr>
              <a:spLocks noChangeArrowheads="1"/>
            </p:cNvSpPr>
            <p:nvPr/>
          </p:nvSpPr>
          <p:spPr bwMode="auto">
            <a:xfrm rot="16200000">
              <a:off x="314" y="2843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20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Line 141"/>
            <p:cNvSpPr>
              <a:spLocks noChangeShapeType="1"/>
            </p:cNvSpPr>
            <p:nvPr/>
          </p:nvSpPr>
          <p:spPr bwMode="auto">
            <a:xfrm flipH="1">
              <a:off x="492" y="2359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0" name="Rectangle 142"/>
            <p:cNvSpPr>
              <a:spLocks noChangeArrowheads="1"/>
            </p:cNvSpPr>
            <p:nvPr/>
          </p:nvSpPr>
          <p:spPr bwMode="auto">
            <a:xfrm rot="16200000">
              <a:off x="314" y="2235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40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1" name="Line 143"/>
            <p:cNvSpPr>
              <a:spLocks noChangeShapeType="1"/>
            </p:cNvSpPr>
            <p:nvPr/>
          </p:nvSpPr>
          <p:spPr bwMode="auto">
            <a:xfrm flipH="1">
              <a:off x="492" y="175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2" name="Rectangle 144"/>
            <p:cNvSpPr>
              <a:spLocks noChangeArrowheads="1"/>
            </p:cNvSpPr>
            <p:nvPr/>
          </p:nvSpPr>
          <p:spPr bwMode="auto">
            <a:xfrm rot="16200000">
              <a:off x="314" y="1628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60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Line 145"/>
            <p:cNvSpPr>
              <a:spLocks noChangeShapeType="1"/>
            </p:cNvSpPr>
            <p:nvPr/>
          </p:nvSpPr>
          <p:spPr bwMode="auto">
            <a:xfrm flipH="1">
              <a:off x="492" y="114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4" name="Rectangle 146"/>
            <p:cNvSpPr>
              <a:spLocks noChangeArrowheads="1"/>
            </p:cNvSpPr>
            <p:nvPr/>
          </p:nvSpPr>
          <p:spPr bwMode="auto">
            <a:xfrm rot="16200000">
              <a:off x="314" y="1024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80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5" name="Line 147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" name="Rectangle 148"/>
            <p:cNvSpPr>
              <a:spLocks noChangeArrowheads="1"/>
            </p:cNvSpPr>
            <p:nvPr/>
          </p:nvSpPr>
          <p:spPr bwMode="auto">
            <a:xfrm rot="16200000">
              <a:off x="274" y="412"/>
              <a:ext cx="24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100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Rectangle 149"/>
            <p:cNvSpPr>
              <a:spLocks noChangeArrowheads="1"/>
            </p:cNvSpPr>
            <p:nvPr/>
          </p:nvSpPr>
          <p:spPr bwMode="auto">
            <a:xfrm rot="16200000">
              <a:off x="-373" y="1902"/>
              <a:ext cx="113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Survival Rate (%)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Line 150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9" name="Line 151"/>
            <p:cNvSpPr>
              <a:spLocks noChangeShapeType="1"/>
            </p:cNvSpPr>
            <p:nvPr/>
          </p:nvSpPr>
          <p:spPr bwMode="auto">
            <a:xfrm>
              <a:off x="6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0" name="Rectangle 152"/>
            <p:cNvSpPr>
              <a:spLocks noChangeArrowheads="1"/>
            </p:cNvSpPr>
            <p:nvPr/>
          </p:nvSpPr>
          <p:spPr bwMode="auto">
            <a:xfrm>
              <a:off x="562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40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Line 153"/>
            <p:cNvSpPr>
              <a:spLocks noChangeShapeType="1"/>
            </p:cNvSpPr>
            <p:nvPr/>
          </p:nvSpPr>
          <p:spPr bwMode="auto">
            <a:xfrm>
              <a:off x="1864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2" name="Rectangle 154"/>
            <p:cNvSpPr>
              <a:spLocks noChangeArrowheads="1"/>
            </p:cNvSpPr>
            <p:nvPr/>
          </p:nvSpPr>
          <p:spPr bwMode="auto">
            <a:xfrm>
              <a:off x="1784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60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3" name="Line 155"/>
            <p:cNvSpPr>
              <a:spLocks noChangeShapeType="1"/>
            </p:cNvSpPr>
            <p:nvPr/>
          </p:nvSpPr>
          <p:spPr bwMode="auto">
            <a:xfrm>
              <a:off x="308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4" name="Rectangle 156"/>
            <p:cNvSpPr>
              <a:spLocks noChangeArrowheads="1"/>
            </p:cNvSpPr>
            <p:nvPr/>
          </p:nvSpPr>
          <p:spPr bwMode="auto">
            <a:xfrm>
              <a:off x="3009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80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Line 157"/>
            <p:cNvSpPr>
              <a:spLocks noChangeShapeType="1"/>
            </p:cNvSpPr>
            <p:nvPr/>
          </p:nvSpPr>
          <p:spPr bwMode="auto">
            <a:xfrm>
              <a:off x="4315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" name="Rectangle 158"/>
            <p:cNvSpPr>
              <a:spLocks noChangeArrowheads="1"/>
            </p:cNvSpPr>
            <p:nvPr/>
          </p:nvSpPr>
          <p:spPr bwMode="auto">
            <a:xfrm>
              <a:off x="4196" y="3752"/>
              <a:ext cx="24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100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7" name="Line 159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8" name="Rectangle 160"/>
            <p:cNvSpPr>
              <a:spLocks noChangeArrowheads="1"/>
            </p:cNvSpPr>
            <p:nvPr/>
          </p:nvSpPr>
          <p:spPr bwMode="auto">
            <a:xfrm>
              <a:off x="5421" y="3752"/>
              <a:ext cx="24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120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Rectangle 161"/>
            <p:cNvSpPr>
              <a:spLocks noChangeArrowheads="1"/>
            </p:cNvSpPr>
            <p:nvPr/>
          </p:nvSpPr>
          <p:spPr bwMode="auto">
            <a:xfrm>
              <a:off x="2562" y="3937"/>
              <a:ext cx="103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Age in Years (a)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Rectangle 162"/>
            <p:cNvSpPr>
              <a:spLocks noChangeArrowheads="1"/>
            </p:cNvSpPr>
            <p:nvPr/>
          </p:nvSpPr>
          <p:spPr bwMode="auto">
            <a:xfrm>
              <a:off x="3062" y="191"/>
              <a:ext cx="5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500">
                  <a:solidFill>
                    <a:srgbClr val="1E2D53"/>
                  </a:solidFill>
                </a:rPr>
                <a:t> 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024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AutoShape 3"/>
          <p:cNvSpPr>
            <a:spLocks noChangeAspect="1" noChangeArrowheads="1" noTextEdit="1"/>
          </p:cNvSpPr>
          <p:nvPr/>
        </p:nvSpPr>
        <p:spPr bwMode="auto">
          <a:xfrm>
            <a:off x="1524001" y="152400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3" name="Rectangle 7"/>
          <p:cNvSpPr>
            <a:spLocks noChangeArrowheads="1"/>
          </p:cNvSpPr>
          <p:nvPr/>
        </p:nvSpPr>
        <p:spPr bwMode="auto">
          <a:xfrm>
            <a:off x="2393951" y="762000"/>
            <a:ext cx="8069263" cy="510540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4" name="Line 8"/>
          <p:cNvSpPr>
            <a:spLocks noChangeShapeType="1"/>
          </p:cNvSpPr>
          <p:nvPr/>
        </p:nvSpPr>
        <p:spPr bwMode="auto">
          <a:xfrm>
            <a:off x="2393951" y="4759325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5" name="Line 9"/>
          <p:cNvSpPr>
            <a:spLocks noChangeShapeType="1"/>
          </p:cNvSpPr>
          <p:nvPr/>
        </p:nvSpPr>
        <p:spPr bwMode="auto">
          <a:xfrm>
            <a:off x="2393951" y="3794125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" name="Line 10"/>
          <p:cNvSpPr>
            <a:spLocks noChangeShapeType="1"/>
          </p:cNvSpPr>
          <p:nvPr/>
        </p:nvSpPr>
        <p:spPr bwMode="auto">
          <a:xfrm>
            <a:off x="2393951" y="2828925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" name="Line 11"/>
          <p:cNvSpPr>
            <a:spLocks noChangeShapeType="1"/>
          </p:cNvSpPr>
          <p:nvPr/>
        </p:nvSpPr>
        <p:spPr bwMode="auto">
          <a:xfrm>
            <a:off x="2393951" y="1870075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8" name="Line 12"/>
          <p:cNvSpPr>
            <a:spLocks noChangeShapeType="1"/>
          </p:cNvSpPr>
          <p:nvPr/>
        </p:nvSpPr>
        <p:spPr bwMode="auto">
          <a:xfrm>
            <a:off x="2393951" y="906463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9" name="Line 43"/>
          <p:cNvSpPr>
            <a:spLocks noChangeShapeType="1"/>
          </p:cNvSpPr>
          <p:nvPr/>
        </p:nvSpPr>
        <p:spPr bwMode="auto">
          <a:xfrm flipV="1">
            <a:off x="4776789" y="1787525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8" name="Line 52"/>
          <p:cNvSpPr>
            <a:spLocks noChangeShapeType="1"/>
          </p:cNvSpPr>
          <p:nvPr/>
        </p:nvSpPr>
        <p:spPr bwMode="auto">
          <a:xfrm flipV="1">
            <a:off x="6040439" y="5773738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9" name="Line 53"/>
          <p:cNvSpPr>
            <a:spLocks noChangeShapeType="1"/>
          </p:cNvSpPr>
          <p:nvPr/>
        </p:nvSpPr>
        <p:spPr bwMode="auto">
          <a:xfrm flipV="1">
            <a:off x="6040439" y="5640388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0" name="Line 54"/>
          <p:cNvSpPr>
            <a:spLocks noChangeShapeType="1"/>
          </p:cNvSpPr>
          <p:nvPr/>
        </p:nvSpPr>
        <p:spPr bwMode="auto">
          <a:xfrm flipV="1">
            <a:off x="6040439" y="5507038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1" name="Line 55"/>
          <p:cNvSpPr>
            <a:spLocks noChangeShapeType="1"/>
          </p:cNvSpPr>
          <p:nvPr/>
        </p:nvSpPr>
        <p:spPr bwMode="auto">
          <a:xfrm flipV="1">
            <a:off x="6040439" y="5373688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2" name="Line 56"/>
          <p:cNvSpPr>
            <a:spLocks noChangeShapeType="1"/>
          </p:cNvSpPr>
          <p:nvPr/>
        </p:nvSpPr>
        <p:spPr bwMode="auto">
          <a:xfrm flipV="1">
            <a:off x="6040439" y="5240338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3" name="Line 57"/>
          <p:cNvSpPr>
            <a:spLocks noChangeShapeType="1"/>
          </p:cNvSpPr>
          <p:nvPr/>
        </p:nvSpPr>
        <p:spPr bwMode="auto">
          <a:xfrm flipV="1">
            <a:off x="6040439" y="5108575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4" name="Line 58"/>
          <p:cNvSpPr>
            <a:spLocks noChangeShapeType="1"/>
          </p:cNvSpPr>
          <p:nvPr/>
        </p:nvSpPr>
        <p:spPr bwMode="auto">
          <a:xfrm flipV="1">
            <a:off x="6040439" y="4975225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5" name="Line 59"/>
          <p:cNvSpPr>
            <a:spLocks noChangeShapeType="1"/>
          </p:cNvSpPr>
          <p:nvPr/>
        </p:nvSpPr>
        <p:spPr bwMode="auto">
          <a:xfrm flipV="1">
            <a:off x="6040439" y="4841875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6" name="Line 60"/>
          <p:cNvSpPr>
            <a:spLocks noChangeShapeType="1"/>
          </p:cNvSpPr>
          <p:nvPr/>
        </p:nvSpPr>
        <p:spPr bwMode="auto">
          <a:xfrm flipV="1">
            <a:off x="6040439" y="4708525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7" name="Line 61"/>
          <p:cNvSpPr>
            <a:spLocks noChangeShapeType="1"/>
          </p:cNvSpPr>
          <p:nvPr/>
        </p:nvSpPr>
        <p:spPr bwMode="auto">
          <a:xfrm flipV="1">
            <a:off x="6040439" y="4575175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8" name="Line 62"/>
          <p:cNvSpPr>
            <a:spLocks noChangeShapeType="1"/>
          </p:cNvSpPr>
          <p:nvPr/>
        </p:nvSpPr>
        <p:spPr bwMode="auto">
          <a:xfrm flipV="1">
            <a:off x="6040439" y="4443413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9" name="Line 63"/>
          <p:cNvSpPr>
            <a:spLocks noChangeShapeType="1"/>
          </p:cNvSpPr>
          <p:nvPr/>
        </p:nvSpPr>
        <p:spPr bwMode="auto">
          <a:xfrm flipV="1">
            <a:off x="6040439" y="4310063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0" name="Line 64"/>
          <p:cNvSpPr>
            <a:spLocks noChangeShapeType="1"/>
          </p:cNvSpPr>
          <p:nvPr/>
        </p:nvSpPr>
        <p:spPr bwMode="auto">
          <a:xfrm flipV="1">
            <a:off x="6040439" y="4176713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1" name="Line 65"/>
          <p:cNvSpPr>
            <a:spLocks noChangeShapeType="1"/>
          </p:cNvSpPr>
          <p:nvPr/>
        </p:nvSpPr>
        <p:spPr bwMode="auto">
          <a:xfrm flipV="1">
            <a:off x="6040439" y="4043363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2" name="Line 66"/>
          <p:cNvSpPr>
            <a:spLocks noChangeShapeType="1"/>
          </p:cNvSpPr>
          <p:nvPr/>
        </p:nvSpPr>
        <p:spPr bwMode="auto">
          <a:xfrm flipV="1">
            <a:off x="6040439" y="3910013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3" name="Line 67"/>
          <p:cNvSpPr>
            <a:spLocks noChangeShapeType="1"/>
          </p:cNvSpPr>
          <p:nvPr/>
        </p:nvSpPr>
        <p:spPr bwMode="auto">
          <a:xfrm flipV="1">
            <a:off x="6040439" y="3778250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4" name="Line 68"/>
          <p:cNvSpPr>
            <a:spLocks noChangeShapeType="1"/>
          </p:cNvSpPr>
          <p:nvPr/>
        </p:nvSpPr>
        <p:spPr bwMode="auto">
          <a:xfrm flipV="1">
            <a:off x="6040439" y="3644900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5" name="Line 69"/>
          <p:cNvSpPr>
            <a:spLocks noChangeShapeType="1"/>
          </p:cNvSpPr>
          <p:nvPr/>
        </p:nvSpPr>
        <p:spPr bwMode="auto">
          <a:xfrm flipV="1">
            <a:off x="6040439" y="3516313"/>
            <a:ext cx="0" cy="8890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6" name="Line 70"/>
          <p:cNvSpPr>
            <a:spLocks noChangeShapeType="1"/>
          </p:cNvSpPr>
          <p:nvPr/>
        </p:nvSpPr>
        <p:spPr bwMode="auto">
          <a:xfrm flipV="1">
            <a:off x="6040439" y="3384550"/>
            <a:ext cx="0" cy="8890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" name="Line 71"/>
          <p:cNvSpPr>
            <a:spLocks noChangeShapeType="1"/>
          </p:cNvSpPr>
          <p:nvPr/>
        </p:nvSpPr>
        <p:spPr bwMode="auto">
          <a:xfrm flipV="1">
            <a:off x="6040439" y="3251200"/>
            <a:ext cx="0" cy="8890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8" name="Line 72"/>
          <p:cNvSpPr>
            <a:spLocks noChangeShapeType="1"/>
          </p:cNvSpPr>
          <p:nvPr/>
        </p:nvSpPr>
        <p:spPr bwMode="auto">
          <a:xfrm flipV="1">
            <a:off x="6040439" y="3117850"/>
            <a:ext cx="0" cy="8890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9" name="Line 73"/>
          <p:cNvSpPr>
            <a:spLocks noChangeShapeType="1"/>
          </p:cNvSpPr>
          <p:nvPr/>
        </p:nvSpPr>
        <p:spPr bwMode="auto">
          <a:xfrm flipV="1">
            <a:off x="6040439" y="2984500"/>
            <a:ext cx="0" cy="8890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0" name="Line 74"/>
          <p:cNvSpPr>
            <a:spLocks noChangeShapeType="1"/>
          </p:cNvSpPr>
          <p:nvPr/>
        </p:nvSpPr>
        <p:spPr bwMode="auto">
          <a:xfrm flipV="1">
            <a:off x="6040439" y="2851150"/>
            <a:ext cx="0" cy="8890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1" name="Line 75"/>
          <p:cNvSpPr>
            <a:spLocks noChangeShapeType="1"/>
          </p:cNvSpPr>
          <p:nvPr/>
        </p:nvSpPr>
        <p:spPr bwMode="auto">
          <a:xfrm flipV="1">
            <a:off x="6040439" y="2719388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2" name="Line 76"/>
          <p:cNvSpPr>
            <a:spLocks noChangeShapeType="1"/>
          </p:cNvSpPr>
          <p:nvPr/>
        </p:nvSpPr>
        <p:spPr bwMode="auto">
          <a:xfrm flipV="1">
            <a:off x="6040439" y="2586038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3" name="Line 77"/>
          <p:cNvSpPr>
            <a:spLocks noChangeShapeType="1"/>
          </p:cNvSpPr>
          <p:nvPr/>
        </p:nvSpPr>
        <p:spPr bwMode="auto">
          <a:xfrm flipV="1">
            <a:off x="6040439" y="2452688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4" name="Line 78"/>
          <p:cNvSpPr>
            <a:spLocks noChangeShapeType="1"/>
          </p:cNvSpPr>
          <p:nvPr/>
        </p:nvSpPr>
        <p:spPr bwMode="auto">
          <a:xfrm flipV="1">
            <a:off x="6040439" y="2319338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5" name="Line 79"/>
          <p:cNvSpPr>
            <a:spLocks noChangeShapeType="1"/>
          </p:cNvSpPr>
          <p:nvPr/>
        </p:nvSpPr>
        <p:spPr bwMode="auto">
          <a:xfrm flipV="1">
            <a:off x="6040439" y="2185988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6" name="Line 80"/>
          <p:cNvSpPr>
            <a:spLocks noChangeShapeType="1"/>
          </p:cNvSpPr>
          <p:nvPr/>
        </p:nvSpPr>
        <p:spPr bwMode="auto">
          <a:xfrm flipV="1">
            <a:off x="6040439" y="2054225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7" name="Line 81"/>
          <p:cNvSpPr>
            <a:spLocks noChangeShapeType="1"/>
          </p:cNvSpPr>
          <p:nvPr/>
        </p:nvSpPr>
        <p:spPr bwMode="auto">
          <a:xfrm flipV="1">
            <a:off x="6040439" y="1920875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8" name="Line 82"/>
          <p:cNvSpPr>
            <a:spLocks noChangeShapeType="1"/>
          </p:cNvSpPr>
          <p:nvPr/>
        </p:nvSpPr>
        <p:spPr bwMode="auto">
          <a:xfrm flipV="1">
            <a:off x="6040439" y="1787525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9" name="Line 83"/>
          <p:cNvSpPr>
            <a:spLocks noChangeShapeType="1"/>
          </p:cNvSpPr>
          <p:nvPr/>
        </p:nvSpPr>
        <p:spPr bwMode="auto">
          <a:xfrm flipV="1">
            <a:off x="6040439" y="1654175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0" name="Line 84"/>
          <p:cNvSpPr>
            <a:spLocks noChangeShapeType="1"/>
          </p:cNvSpPr>
          <p:nvPr/>
        </p:nvSpPr>
        <p:spPr bwMode="auto">
          <a:xfrm flipV="1">
            <a:off x="6040439" y="1520825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1" name="Line 85"/>
          <p:cNvSpPr>
            <a:spLocks noChangeShapeType="1"/>
          </p:cNvSpPr>
          <p:nvPr/>
        </p:nvSpPr>
        <p:spPr bwMode="auto">
          <a:xfrm flipV="1">
            <a:off x="6040439" y="1389063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2" name="Line 86"/>
          <p:cNvSpPr>
            <a:spLocks noChangeShapeType="1"/>
          </p:cNvSpPr>
          <p:nvPr/>
        </p:nvSpPr>
        <p:spPr bwMode="auto">
          <a:xfrm flipV="1">
            <a:off x="6040439" y="1255713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3" name="Line 87"/>
          <p:cNvSpPr>
            <a:spLocks noChangeShapeType="1"/>
          </p:cNvSpPr>
          <p:nvPr/>
        </p:nvSpPr>
        <p:spPr bwMode="auto">
          <a:xfrm flipV="1">
            <a:off x="6040439" y="1122363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4" name="Line 88"/>
          <p:cNvSpPr>
            <a:spLocks noChangeShapeType="1"/>
          </p:cNvSpPr>
          <p:nvPr/>
        </p:nvSpPr>
        <p:spPr bwMode="auto">
          <a:xfrm flipV="1">
            <a:off x="6040439" y="989013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5" name="Line 89"/>
          <p:cNvSpPr>
            <a:spLocks noChangeShapeType="1"/>
          </p:cNvSpPr>
          <p:nvPr/>
        </p:nvSpPr>
        <p:spPr bwMode="auto">
          <a:xfrm flipV="1">
            <a:off x="6040439" y="855663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6" name="Line 90"/>
          <p:cNvSpPr>
            <a:spLocks noChangeShapeType="1"/>
          </p:cNvSpPr>
          <p:nvPr/>
        </p:nvSpPr>
        <p:spPr bwMode="auto">
          <a:xfrm flipV="1">
            <a:off x="6040439" y="762000"/>
            <a:ext cx="0" cy="555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7" name="Oval 91"/>
          <p:cNvSpPr>
            <a:spLocks noChangeArrowheads="1"/>
          </p:cNvSpPr>
          <p:nvPr/>
        </p:nvSpPr>
        <p:spPr bwMode="auto">
          <a:xfrm>
            <a:off x="2493964" y="8556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8" name="Oval 92"/>
          <p:cNvSpPr>
            <a:spLocks noChangeArrowheads="1"/>
          </p:cNvSpPr>
          <p:nvPr/>
        </p:nvSpPr>
        <p:spPr bwMode="auto">
          <a:xfrm>
            <a:off x="2587626" y="87788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9" name="Oval 93"/>
          <p:cNvSpPr>
            <a:spLocks noChangeArrowheads="1"/>
          </p:cNvSpPr>
          <p:nvPr/>
        </p:nvSpPr>
        <p:spPr bwMode="auto">
          <a:xfrm>
            <a:off x="2687639" y="89535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0" name="Oval 94"/>
          <p:cNvSpPr>
            <a:spLocks noChangeArrowheads="1"/>
          </p:cNvSpPr>
          <p:nvPr/>
        </p:nvSpPr>
        <p:spPr bwMode="auto">
          <a:xfrm>
            <a:off x="2781301" y="91757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1" name="Oval 95"/>
          <p:cNvSpPr>
            <a:spLocks noChangeArrowheads="1"/>
          </p:cNvSpPr>
          <p:nvPr/>
        </p:nvSpPr>
        <p:spPr bwMode="auto">
          <a:xfrm>
            <a:off x="2881314" y="9445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2" name="Oval 96"/>
          <p:cNvSpPr>
            <a:spLocks noChangeArrowheads="1"/>
          </p:cNvSpPr>
          <p:nvPr/>
        </p:nvSpPr>
        <p:spPr bwMode="auto">
          <a:xfrm>
            <a:off x="2976564" y="966788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3" name="Oval 97"/>
          <p:cNvSpPr>
            <a:spLocks noChangeArrowheads="1"/>
          </p:cNvSpPr>
          <p:nvPr/>
        </p:nvSpPr>
        <p:spPr bwMode="auto">
          <a:xfrm>
            <a:off x="3074989" y="9953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4" name="Oval 98"/>
          <p:cNvSpPr>
            <a:spLocks noChangeArrowheads="1"/>
          </p:cNvSpPr>
          <p:nvPr/>
        </p:nvSpPr>
        <p:spPr bwMode="auto">
          <a:xfrm>
            <a:off x="3170239" y="102235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5" name="Oval 99"/>
          <p:cNvSpPr>
            <a:spLocks noChangeArrowheads="1"/>
          </p:cNvSpPr>
          <p:nvPr/>
        </p:nvSpPr>
        <p:spPr bwMode="auto">
          <a:xfrm>
            <a:off x="3270251" y="1055688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6" name="Oval 100"/>
          <p:cNvSpPr>
            <a:spLocks noChangeArrowheads="1"/>
          </p:cNvSpPr>
          <p:nvPr/>
        </p:nvSpPr>
        <p:spPr bwMode="auto">
          <a:xfrm>
            <a:off x="3363914" y="108902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7" name="Oval 101"/>
          <p:cNvSpPr>
            <a:spLocks noChangeArrowheads="1"/>
          </p:cNvSpPr>
          <p:nvPr/>
        </p:nvSpPr>
        <p:spPr bwMode="auto">
          <a:xfrm>
            <a:off x="3463926" y="11223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8" name="Oval 102"/>
          <p:cNvSpPr>
            <a:spLocks noChangeArrowheads="1"/>
          </p:cNvSpPr>
          <p:nvPr/>
        </p:nvSpPr>
        <p:spPr bwMode="auto">
          <a:xfrm>
            <a:off x="3557589" y="11604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9" name="Oval 103"/>
          <p:cNvSpPr>
            <a:spLocks noChangeArrowheads="1"/>
          </p:cNvSpPr>
          <p:nvPr/>
        </p:nvSpPr>
        <p:spPr bwMode="auto">
          <a:xfrm>
            <a:off x="3657601" y="120015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0" name="Oval 104"/>
          <p:cNvSpPr>
            <a:spLocks noChangeArrowheads="1"/>
          </p:cNvSpPr>
          <p:nvPr/>
        </p:nvSpPr>
        <p:spPr bwMode="auto">
          <a:xfrm>
            <a:off x="3757614" y="124460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1" name="Oval 105"/>
          <p:cNvSpPr>
            <a:spLocks noChangeArrowheads="1"/>
          </p:cNvSpPr>
          <p:nvPr/>
        </p:nvSpPr>
        <p:spPr bwMode="auto">
          <a:xfrm>
            <a:off x="3851276" y="128270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2" name="Oval 106"/>
          <p:cNvSpPr>
            <a:spLocks noChangeArrowheads="1"/>
          </p:cNvSpPr>
          <p:nvPr/>
        </p:nvSpPr>
        <p:spPr bwMode="auto">
          <a:xfrm>
            <a:off x="3951289" y="133350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3" name="Oval 107"/>
          <p:cNvSpPr>
            <a:spLocks noChangeArrowheads="1"/>
          </p:cNvSpPr>
          <p:nvPr/>
        </p:nvSpPr>
        <p:spPr bwMode="auto">
          <a:xfrm>
            <a:off x="4044951" y="13827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4" name="Oval 108"/>
          <p:cNvSpPr>
            <a:spLocks noChangeArrowheads="1"/>
          </p:cNvSpPr>
          <p:nvPr/>
        </p:nvSpPr>
        <p:spPr bwMode="auto">
          <a:xfrm>
            <a:off x="4144964" y="14271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5" name="Oval 109"/>
          <p:cNvSpPr>
            <a:spLocks noChangeArrowheads="1"/>
          </p:cNvSpPr>
          <p:nvPr/>
        </p:nvSpPr>
        <p:spPr bwMode="auto">
          <a:xfrm>
            <a:off x="4240214" y="1482725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6" name="Oval 110"/>
          <p:cNvSpPr>
            <a:spLocks noChangeArrowheads="1"/>
          </p:cNvSpPr>
          <p:nvPr/>
        </p:nvSpPr>
        <p:spPr bwMode="auto">
          <a:xfrm>
            <a:off x="4338639" y="153828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7" name="Oval 111"/>
          <p:cNvSpPr>
            <a:spLocks noChangeArrowheads="1"/>
          </p:cNvSpPr>
          <p:nvPr/>
        </p:nvSpPr>
        <p:spPr bwMode="auto">
          <a:xfrm>
            <a:off x="4433889" y="15986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8" name="Oval 112"/>
          <p:cNvSpPr>
            <a:spLocks noChangeArrowheads="1"/>
          </p:cNvSpPr>
          <p:nvPr/>
        </p:nvSpPr>
        <p:spPr bwMode="auto">
          <a:xfrm>
            <a:off x="4533901" y="1660525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9" name="Oval 113"/>
          <p:cNvSpPr>
            <a:spLocks noChangeArrowheads="1"/>
          </p:cNvSpPr>
          <p:nvPr/>
        </p:nvSpPr>
        <p:spPr bwMode="auto">
          <a:xfrm>
            <a:off x="4627564" y="1727200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0" name="Oval 114"/>
          <p:cNvSpPr>
            <a:spLocks noChangeArrowheads="1"/>
          </p:cNvSpPr>
          <p:nvPr/>
        </p:nvSpPr>
        <p:spPr bwMode="auto">
          <a:xfrm>
            <a:off x="4727576" y="179863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1" name="Oval 115"/>
          <p:cNvSpPr>
            <a:spLocks noChangeArrowheads="1"/>
          </p:cNvSpPr>
          <p:nvPr/>
        </p:nvSpPr>
        <p:spPr bwMode="auto">
          <a:xfrm>
            <a:off x="4821239" y="187007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2" name="Oval 116"/>
          <p:cNvSpPr>
            <a:spLocks noChangeArrowheads="1"/>
          </p:cNvSpPr>
          <p:nvPr/>
        </p:nvSpPr>
        <p:spPr bwMode="auto">
          <a:xfrm>
            <a:off x="4921251" y="19478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3" name="Oval 117"/>
          <p:cNvSpPr>
            <a:spLocks noChangeArrowheads="1"/>
          </p:cNvSpPr>
          <p:nvPr/>
        </p:nvSpPr>
        <p:spPr bwMode="auto">
          <a:xfrm>
            <a:off x="5021264" y="203200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4" name="Oval 118"/>
          <p:cNvSpPr>
            <a:spLocks noChangeArrowheads="1"/>
          </p:cNvSpPr>
          <p:nvPr/>
        </p:nvSpPr>
        <p:spPr bwMode="auto">
          <a:xfrm>
            <a:off x="5114926" y="211455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5" name="Oval 119"/>
          <p:cNvSpPr>
            <a:spLocks noChangeArrowheads="1"/>
          </p:cNvSpPr>
          <p:nvPr/>
        </p:nvSpPr>
        <p:spPr bwMode="auto">
          <a:xfrm>
            <a:off x="5214939" y="220345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6" name="Oval 120"/>
          <p:cNvSpPr>
            <a:spLocks noChangeArrowheads="1"/>
          </p:cNvSpPr>
          <p:nvPr/>
        </p:nvSpPr>
        <p:spPr bwMode="auto">
          <a:xfrm>
            <a:off x="5308601" y="22971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7" name="Oval 121"/>
          <p:cNvSpPr>
            <a:spLocks noChangeArrowheads="1"/>
          </p:cNvSpPr>
          <p:nvPr/>
        </p:nvSpPr>
        <p:spPr bwMode="auto">
          <a:xfrm>
            <a:off x="5408614" y="239712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8" name="Oval 122"/>
          <p:cNvSpPr>
            <a:spLocks noChangeArrowheads="1"/>
          </p:cNvSpPr>
          <p:nvPr/>
        </p:nvSpPr>
        <p:spPr bwMode="auto">
          <a:xfrm>
            <a:off x="5502276" y="250190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9" name="Oval 123"/>
          <p:cNvSpPr>
            <a:spLocks noChangeArrowheads="1"/>
          </p:cNvSpPr>
          <p:nvPr/>
        </p:nvSpPr>
        <p:spPr bwMode="auto">
          <a:xfrm>
            <a:off x="5602289" y="26019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0" name="Oval 124"/>
          <p:cNvSpPr>
            <a:spLocks noChangeArrowheads="1"/>
          </p:cNvSpPr>
          <p:nvPr/>
        </p:nvSpPr>
        <p:spPr bwMode="auto">
          <a:xfrm>
            <a:off x="5697539" y="2708275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1" name="Oval 125"/>
          <p:cNvSpPr>
            <a:spLocks noChangeArrowheads="1"/>
          </p:cNvSpPr>
          <p:nvPr/>
        </p:nvSpPr>
        <p:spPr bwMode="auto">
          <a:xfrm>
            <a:off x="5795964" y="28241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2" name="Oval 126"/>
          <p:cNvSpPr>
            <a:spLocks noChangeArrowheads="1"/>
          </p:cNvSpPr>
          <p:nvPr/>
        </p:nvSpPr>
        <p:spPr bwMode="auto">
          <a:xfrm>
            <a:off x="5891214" y="294005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3" name="Oval 127"/>
          <p:cNvSpPr>
            <a:spLocks noChangeArrowheads="1"/>
          </p:cNvSpPr>
          <p:nvPr/>
        </p:nvSpPr>
        <p:spPr bwMode="auto">
          <a:xfrm>
            <a:off x="5991226" y="305117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4" name="Oval 128"/>
          <p:cNvSpPr>
            <a:spLocks noChangeArrowheads="1"/>
          </p:cNvSpPr>
          <p:nvPr/>
        </p:nvSpPr>
        <p:spPr bwMode="auto">
          <a:xfrm>
            <a:off x="6084889" y="31734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5" name="Oval 129"/>
          <p:cNvSpPr>
            <a:spLocks noChangeArrowheads="1"/>
          </p:cNvSpPr>
          <p:nvPr/>
        </p:nvSpPr>
        <p:spPr bwMode="auto">
          <a:xfrm>
            <a:off x="2493964" y="85566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6" name="Oval 130"/>
          <p:cNvSpPr>
            <a:spLocks noChangeArrowheads="1"/>
          </p:cNvSpPr>
          <p:nvPr/>
        </p:nvSpPr>
        <p:spPr bwMode="auto">
          <a:xfrm>
            <a:off x="2587626" y="86201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7" name="Oval 131"/>
          <p:cNvSpPr>
            <a:spLocks noChangeArrowheads="1"/>
          </p:cNvSpPr>
          <p:nvPr/>
        </p:nvSpPr>
        <p:spPr bwMode="auto">
          <a:xfrm>
            <a:off x="2687639" y="86201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8" name="Oval 132"/>
          <p:cNvSpPr>
            <a:spLocks noChangeArrowheads="1"/>
          </p:cNvSpPr>
          <p:nvPr/>
        </p:nvSpPr>
        <p:spPr bwMode="auto">
          <a:xfrm>
            <a:off x="2781301" y="86677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9" name="Oval 133"/>
          <p:cNvSpPr>
            <a:spLocks noChangeArrowheads="1"/>
          </p:cNvSpPr>
          <p:nvPr/>
        </p:nvSpPr>
        <p:spPr bwMode="auto">
          <a:xfrm>
            <a:off x="2881314" y="86677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0" name="Oval 134"/>
          <p:cNvSpPr>
            <a:spLocks noChangeArrowheads="1"/>
          </p:cNvSpPr>
          <p:nvPr/>
        </p:nvSpPr>
        <p:spPr bwMode="auto">
          <a:xfrm>
            <a:off x="2976564" y="873125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1" name="Oval 135"/>
          <p:cNvSpPr>
            <a:spLocks noChangeArrowheads="1"/>
          </p:cNvSpPr>
          <p:nvPr/>
        </p:nvSpPr>
        <p:spPr bwMode="auto">
          <a:xfrm>
            <a:off x="3074989" y="87312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2" name="Oval 136"/>
          <p:cNvSpPr>
            <a:spLocks noChangeArrowheads="1"/>
          </p:cNvSpPr>
          <p:nvPr/>
        </p:nvSpPr>
        <p:spPr bwMode="auto">
          <a:xfrm>
            <a:off x="3170239" y="87788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3" name="Oval 137"/>
          <p:cNvSpPr>
            <a:spLocks noChangeArrowheads="1"/>
          </p:cNvSpPr>
          <p:nvPr/>
        </p:nvSpPr>
        <p:spPr bwMode="auto">
          <a:xfrm>
            <a:off x="3270251" y="884238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4" name="Oval 138"/>
          <p:cNvSpPr>
            <a:spLocks noChangeArrowheads="1"/>
          </p:cNvSpPr>
          <p:nvPr/>
        </p:nvSpPr>
        <p:spPr bwMode="auto">
          <a:xfrm>
            <a:off x="3363914" y="88900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5" name="Oval 139"/>
          <p:cNvSpPr>
            <a:spLocks noChangeArrowheads="1"/>
          </p:cNvSpPr>
          <p:nvPr/>
        </p:nvSpPr>
        <p:spPr bwMode="auto">
          <a:xfrm>
            <a:off x="3463926" y="89535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6" name="Oval 140"/>
          <p:cNvSpPr>
            <a:spLocks noChangeArrowheads="1"/>
          </p:cNvSpPr>
          <p:nvPr/>
        </p:nvSpPr>
        <p:spPr bwMode="auto">
          <a:xfrm>
            <a:off x="3557589" y="90011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7" name="Oval 141"/>
          <p:cNvSpPr>
            <a:spLocks noChangeArrowheads="1"/>
          </p:cNvSpPr>
          <p:nvPr/>
        </p:nvSpPr>
        <p:spPr bwMode="auto">
          <a:xfrm>
            <a:off x="3657601" y="90646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8" name="Oval 142"/>
          <p:cNvSpPr>
            <a:spLocks noChangeArrowheads="1"/>
          </p:cNvSpPr>
          <p:nvPr/>
        </p:nvSpPr>
        <p:spPr bwMode="auto">
          <a:xfrm>
            <a:off x="3757614" y="91122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9" name="Oval 143"/>
          <p:cNvSpPr>
            <a:spLocks noChangeArrowheads="1"/>
          </p:cNvSpPr>
          <p:nvPr/>
        </p:nvSpPr>
        <p:spPr bwMode="auto">
          <a:xfrm>
            <a:off x="3851276" y="92233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0" name="Oval 144"/>
          <p:cNvSpPr>
            <a:spLocks noChangeArrowheads="1"/>
          </p:cNvSpPr>
          <p:nvPr/>
        </p:nvSpPr>
        <p:spPr bwMode="auto">
          <a:xfrm>
            <a:off x="3951289" y="92868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1" name="Oval 145"/>
          <p:cNvSpPr>
            <a:spLocks noChangeArrowheads="1"/>
          </p:cNvSpPr>
          <p:nvPr/>
        </p:nvSpPr>
        <p:spPr bwMode="auto">
          <a:xfrm>
            <a:off x="4044951" y="93980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2" name="Oval 146"/>
          <p:cNvSpPr>
            <a:spLocks noChangeArrowheads="1"/>
          </p:cNvSpPr>
          <p:nvPr/>
        </p:nvSpPr>
        <p:spPr bwMode="auto">
          <a:xfrm>
            <a:off x="4144964" y="95091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3" name="Oval 147"/>
          <p:cNvSpPr>
            <a:spLocks noChangeArrowheads="1"/>
          </p:cNvSpPr>
          <p:nvPr/>
        </p:nvSpPr>
        <p:spPr bwMode="auto">
          <a:xfrm>
            <a:off x="4240214" y="962025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4" name="Oval 148"/>
          <p:cNvSpPr>
            <a:spLocks noChangeArrowheads="1"/>
          </p:cNvSpPr>
          <p:nvPr/>
        </p:nvSpPr>
        <p:spPr bwMode="auto">
          <a:xfrm>
            <a:off x="4338639" y="97313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5" name="Oval 149"/>
          <p:cNvSpPr>
            <a:spLocks noChangeArrowheads="1"/>
          </p:cNvSpPr>
          <p:nvPr/>
        </p:nvSpPr>
        <p:spPr bwMode="auto">
          <a:xfrm>
            <a:off x="4433889" y="98901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6" name="Oval 150"/>
          <p:cNvSpPr>
            <a:spLocks noChangeArrowheads="1"/>
          </p:cNvSpPr>
          <p:nvPr/>
        </p:nvSpPr>
        <p:spPr bwMode="auto">
          <a:xfrm>
            <a:off x="4533901" y="1006475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7" name="Oval 151"/>
          <p:cNvSpPr>
            <a:spLocks noChangeArrowheads="1"/>
          </p:cNvSpPr>
          <p:nvPr/>
        </p:nvSpPr>
        <p:spPr bwMode="auto">
          <a:xfrm>
            <a:off x="4627564" y="102235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8" name="Oval 152"/>
          <p:cNvSpPr>
            <a:spLocks noChangeArrowheads="1"/>
          </p:cNvSpPr>
          <p:nvPr/>
        </p:nvSpPr>
        <p:spPr bwMode="auto">
          <a:xfrm>
            <a:off x="4727576" y="103981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9" name="Oval 153"/>
          <p:cNvSpPr>
            <a:spLocks noChangeArrowheads="1"/>
          </p:cNvSpPr>
          <p:nvPr/>
        </p:nvSpPr>
        <p:spPr bwMode="auto">
          <a:xfrm>
            <a:off x="4821239" y="1062038"/>
            <a:ext cx="100013" cy="98425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0" name="Oval 154"/>
          <p:cNvSpPr>
            <a:spLocks noChangeArrowheads="1"/>
          </p:cNvSpPr>
          <p:nvPr/>
        </p:nvSpPr>
        <p:spPr bwMode="auto">
          <a:xfrm>
            <a:off x="4921251" y="108902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1" name="Oval 155"/>
          <p:cNvSpPr>
            <a:spLocks noChangeArrowheads="1"/>
          </p:cNvSpPr>
          <p:nvPr/>
        </p:nvSpPr>
        <p:spPr bwMode="auto">
          <a:xfrm>
            <a:off x="5021264" y="1117600"/>
            <a:ext cx="100013" cy="98425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2" name="Oval 156"/>
          <p:cNvSpPr>
            <a:spLocks noChangeArrowheads="1"/>
          </p:cNvSpPr>
          <p:nvPr/>
        </p:nvSpPr>
        <p:spPr bwMode="auto">
          <a:xfrm>
            <a:off x="5114926" y="114458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3" name="Oval 157"/>
          <p:cNvSpPr>
            <a:spLocks noChangeArrowheads="1"/>
          </p:cNvSpPr>
          <p:nvPr/>
        </p:nvSpPr>
        <p:spPr bwMode="auto">
          <a:xfrm>
            <a:off x="5214939" y="117792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4" name="Oval 158"/>
          <p:cNvSpPr>
            <a:spLocks noChangeArrowheads="1"/>
          </p:cNvSpPr>
          <p:nvPr/>
        </p:nvSpPr>
        <p:spPr bwMode="auto">
          <a:xfrm>
            <a:off x="5308601" y="121126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5" name="Oval 159"/>
          <p:cNvSpPr>
            <a:spLocks noChangeArrowheads="1"/>
          </p:cNvSpPr>
          <p:nvPr/>
        </p:nvSpPr>
        <p:spPr bwMode="auto">
          <a:xfrm>
            <a:off x="5408614" y="125571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6" name="Oval 160"/>
          <p:cNvSpPr>
            <a:spLocks noChangeArrowheads="1"/>
          </p:cNvSpPr>
          <p:nvPr/>
        </p:nvSpPr>
        <p:spPr bwMode="auto">
          <a:xfrm>
            <a:off x="5502276" y="130016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7" name="Oval 161"/>
          <p:cNvSpPr>
            <a:spLocks noChangeArrowheads="1"/>
          </p:cNvSpPr>
          <p:nvPr/>
        </p:nvSpPr>
        <p:spPr bwMode="auto">
          <a:xfrm>
            <a:off x="5602289" y="134461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8" name="Oval 162"/>
          <p:cNvSpPr>
            <a:spLocks noChangeArrowheads="1"/>
          </p:cNvSpPr>
          <p:nvPr/>
        </p:nvSpPr>
        <p:spPr bwMode="auto">
          <a:xfrm>
            <a:off x="5697539" y="1404938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9" name="Oval 163"/>
          <p:cNvSpPr>
            <a:spLocks noChangeArrowheads="1"/>
          </p:cNvSpPr>
          <p:nvPr/>
        </p:nvSpPr>
        <p:spPr bwMode="auto">
          <a:xfrm>
            <a:off x="5795964" y="1466850"/>
            <a:ext cx="100013" cy="98425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0" name="Oval 164"/>
          <p:cNvSpPr>
            <a:spLocks noChangeArrowheads="1"/>
          </p:cNvSpPr>
          <p:nvPr/>
        </p:nvSpPr>
        <p:spPr bwMode="auto">
          <a:xfrm>
            <a:off x="5891214" y="153828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1" name="Oval 165"/>
          <p:cNvSpPr>
            <a:spLocks noChangeArrowheads="1"/>
          </p:cNvSpPr>
          <p:nvPr/>
        </p:nvSpPr>
        <p:spPr bwMode="auto">
          <a:xfrm>
            <a:off x="5991226" y="160972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2" name="Oval 166"/>
          <p:cNvSpPr>
            <a:spLocks noChangeArrowheads="1"/>
          </p:cNvSpPr>
          <p:nvPr/>
        </p:nvSpPr>
        <p:spPr bwMode="auto">
          <a:xfrm>
            <a:off x="6084889" y="169386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4" name="Rectangle 168"/>
          <p:cNvSpPr>
            <a:spLocks noChangeArrowheads="1"/>
          </p:cNvSpPr>
          <p:nvPr/>
        </p:nvSpPr>
        <p:spPr bwMode="auto">
          <a:xfrm>
            <a:off x="6145214" y="811213"/>
            <a:ext cx="66992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rgbClr val="000000"/>
                </a:solidFill>
              </a:rPr>
              <a:t>Age 76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430" name="Line 176"/>
          <p:cNvSpPr>
            <a:spLocks noChangeShapeType="1"/>
          </p:cNvSpPr>
          <p:nvPr/>
        </p:nvSpPr>
        <p:spPr bwMode="auto">
          <a:xfrm flipV="1">
            <a:off x="2393951" y="762000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1" name="Line 177"/>
          <p:cNvSpPr>
            <a:spLocks noChangeShapeType="1"/>
          </p:cNvSpPr>
          <p:nvPr/>
        </p:nvSpPr>
        <p:spPr bwMode="auto">
          <a:xfrm flipH="1">
            <a:off x="2305051" y="5718175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2" name="Rectangle 178"/>
          <p:cNvSpPr>
            <a:spLocks noChangeArrowheads="1"/>
          </p:cNvSpPr>
          <p:nvPr/>
        </p:nvSpPr>
        <p:spPr bwMode="auto">
          <a:xfrm rot="16200000">
            <a:off x="2087564" y="5521325"/>
            <a:ext cx="128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33" name="Line 179"/>
          <p:cNvSpPr>
            <a:spLocks noChangeShapeType="1"/>
          </p:cNvSpPr>
          <p:nvPr/>
        </p:nvSpPr>
        <p:spPr bwMode="auto">
          <a:xfrm flipH="1">
            <a:off x="2305051" y="4759325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4" name="Rectangle 180"/>
          <p:cNvSpPr>
            <a:spLocks noChangeArrowheads="1"/>
          </p:cNvSpPr>
          <p:nvPr/>
        </p:nvSpPr>
        <p:spPr bwMode="auto">
          <a:xfrm rot="16200000">
            <a:off x="2022476" y="4562475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20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35" name="Line 181"/>
          <p:cNvSpPr>
            <a:spLocks noChangeShapeType="1"/>
          </p:cNvSpPr>
          <p:nvPr/>
        </p:nvSpPr>
        <p:spPr bwMode="auto">
          <a:xfrm flipH="1">
            <a:off x="2305051" y="3794125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6" name="Rectangle 182"/>
          <p:cNvSpPr>
            <a:spLocks noChangeArrowheads="1"/>
          </p:cNvSpPr>
          <p:nvPr/>
        </p:nvSpPr>
        <p:spPr bwMode="auto">
          <a:xfrm rot="16200000">
            <a:off x="2022476" y="3597275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40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37" name="Line 183"/>
          <p:cNvSpPr>
            <a:spLocks noChangeShapeType="1"/>
          </p:cNvSpPr>
          <p:nvPr/>
        </p:nvSpPr>
        <p:spPr bwMode="auto">
          <a:xfrm flipH="1">
            <a:off x="2305051" y="2828925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8" name="Rectangle 184"/>
          <p:cNvSpPr>
            <a:spLocks noChangeArrowheads="1"/>
          </p:cNvSpPr>
          <p:nvPr/>
        </p:nvSpPr>
        <p:spPr bwMode="auto">
          <a:xfrm rot="16200000">
            <a:off x="2022476" y="2633662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60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39" name="Line 185"/>
          <p:cNvSpPr>
            <a:spLocks noChangeShapeType="1"/>
          </p:cNvSpPr>
          <p:nvPr/>
        </p:nvSpPr>
        <p:spPr bwMode="auto">
          <a:xfrm flipH="1">
            <a:off x="2305051" y="1870075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40" name="Rectangle 186"/>
          <p:cNvSpPr>
            <a:spLocks noChangeArrowheads="1"/>
          </p:cNvSpPr>
          <p:nvPr/>
        </p:nvSpPr>
        <p:spPr bwMode="auto">
          <a:xfrm rot="16200000">
            <a:off x="2022476" y="1674812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80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41" name="Line 187"/>
          <p:cNvSpPr>
            <a:spLocks noChangeShapeType="1"/>
          </p:cNvSpPr>
          <p:nvPr/>
        </p:nvSpPr>
        <p:spPr bwMode="auto">
          <a:xfrm flipH="1">
            <a:off x="2305051" y="906463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42" name="Rectangle 188"/>
          <p:cNvSpPr>
            <a:spLocks noChangeArrowheads="1"/>
          </p:cNvSpPr>
          <p:nvPr/>
        </p:nvSpPr>
        <p:spPr bwMode="auto">
          <a:xfrm rot="16200000">
            <a:off x="1958976" y="703262"/>
            <a:ext cx="384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100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43" name="Rectangle 189"/>
          <p:cNvSpPr>
            <a:spLocks noChangeArrowheads="1"/>
          </p:cNvSpPr>
          <p:nvPr/>
        </p:nvSpPr>
        <p:spPr bwMode="auto">
          <a:xfrm rot="16200000">
            <a:off x="931864" y="3068637"/>
            <a:ext cx="1795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Survival Rate (%)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44" name="Line 190"/>
          <p:cNvSpPr>
            <a:spLocks noChangeShapeType="1"/>
          </p:cNvSpPr>
          <p:nvPr/>
        </p:nvSpPr>
        <p:spPr bwMode="auto">
          <a:xfrm>
            <a:off x="2393951" y="5867400"/>
            <a:ext cx="80692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45" name="Line 191"/>
          <p:cNvSpPr>
            <a:spLocks noChangeShapeType="1"/>
          </p:cNvSpPr>
          <p:nvPr/>
        </p:nvSpPr>
        <p:spPr bwMode="auto">
          <a:xfrm>
            <a:off x="2543176" y="5867400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46" name="Rectangle 192"/>
          <p:cNvSpPr>
            <a:spLocks noChangeArrowheads="1"/>
          </p:cNvSpPr>
          <p:nvPr/>
        </p:nvSpPr>
        <p:spPr bwMode="auto">
          <a:xfrm>
            <a:off x="2416176" y="6005513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40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47" name="Line 193"/>
          <p:cNvSpPr>
            <a:spLocks noChangeShapeType="1"/>
          </p:cNvSpPr>
          <p:nvPr/>
        </p:nvSpPr>
        <p:spPr bwMode="auto">
          <a:xfrm>
            <a:off x="4483101" y="5867400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48" name="Rectangle 194"/>
          <p:cNvSpPr>
            <a:spLocks noChangeArrowheads="1"/>
          </p:cNvSpPr>
          <p:nvPr/>
        </p:nvSpPr>
        <p:spPr bwMode="auto">
          <a:xfrm>
            <a:off x="4356101" y="6005513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60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49" name="Line 195"/>
          <p:cNvSpPr>
            <a:spLocks noChangeShapeType="1"/>
          </p:cNvSpPr>
          <p:nvPr/>
        </p:nvSpPr>
        <p:spPr bwMode="auto">
          <a:xfrm>
            <a:off x="6427789" y="5867400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0" name="Rectangle 196"/>
          <p:cNvSpPr>
            <a:spLocks noChangeArrowheads="1"/>
          </p:cNvSpPr>
          <p:nvPr/>
        </p:nvSpPr>
        <p:spPr bwMode="auto">
          <a:xfrm>
            <a:off x="6300789" y="6005513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80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51" name="Line 197"/>
          <p:cNvSpPr>
            <a:spLocks noChangeShapeType="1"/>
          </p:cNvSpPr>
          <p:nvPr/>
        </p:nvSpPr>
        <p:spPr bwMode="auto">
          <a:xfrm>
            <a:off x="8374064" y="5867400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2" name="Rectangle 198"/>
          <p:cNvSpPr>
            <a:spLocks noChangeArrowheads="1"/>
          </p:cNvSpPr>
          <p:nvPr/>
        </p:nvSpPr>
        <p:spPr bwMode="auto">
          <a:xfrm>
            <a:off x="8185152" y="6005513"/>
            <a:ext cx="384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100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53" name="Line 199"/>
          <p:cNvSpPr>
            <a:spLocks noChangeShapeType="1"/>
          </p:cNvSpPr>
          <p:nvPr/>
        </p:nvSpPr>
        <p:spPr bwMode="auto">
          <a:xfrm>
            <a:off x="10318752" y="5867400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4" name="Rectangle 200"/>
          <p:cNvSpPr>
            <a:spLocks noChangeArrowheads="1"/>
          </p:cNvSpPr>
          <p:nvPr/>
        </p:nvSpPr>
        <p:spPr bwMode="auto">
          <a:xfrm>
            <a:off x="10129839" y="6005513"/>
            <a:ext cx="384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120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55" name="Rectangle 201"/>
          <p:cNvSpPr>
            <a:spLocks noChangeArrowheads="1"/>
          </p:cNvSpPr>
          <p:nvPr/>
        </p:nvSpPr>
        <p:spPr bwMode="auto">
          <a:xfrm>
            <a:off x="5591176" y="6299200"/>
            <a:ext cx="1641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Age in Years (a)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56" name="Rectangle 202"/>
          <p:cNvSpPr>
            <a:spLocks noChangeArrowheads="1"/>
          </p:cNvSpPr>
          <p:nvPr/>
        </p:nvSpPr>
        <p:spPr bwMode="auto">
          <a:xfrm>
            <a:off x="6384927" y="352425"/>
            <a:ext cx="904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500">
                <a:solidFill>
                  <a:srgbClr val="1E2D53"/>
                </a:solidFill>
              </a:rPr>
              <a:t> 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99" name="Title 1"/>
          <p:cNvSpPr txBox="1">
            <a:spLocks/>
          </p:cNvSpPr>
          <p:nvPr/>
        </p:nvSpPr>
        <p:spPr>
          <a:xfrm>
            <a:off x="1447800" y="0"/>
            <a:ext cx="9372600" cy="649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Survival Curves for Men at 5</a:t>
            </a:r>
            <a:r>
              <a:rPr lang="en-US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95</a:t>
            </a:r>
            <a:r>
              <a:rPr lang="en-US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Percentiles</a:t>
            </a:r>
          </a:p>
        </p:txBody>
      </p:sp>
    </p:spTree>
    <p:extLst>
      <p:ext uri="{BB962C8B-B14F-4D97-AF65-F5344CB8AC3E}">
        <p14:creationId xmlns:p14="http://schemas.microsoft.com/office/powerpoint/2010/main" val="280225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AutoShape 3"/>
          <p:cNvSpPr>
            <a:spLocks noChangeAspect="1" noChangeArrowheads="1" noTextEdit="1"/>
          </p:cNvSpPr>
          <p:nvPr/>
        </p:nvSpPr>
        <p:spPr bwMode="auto">
          <a:xfrm>
            <a:off x="1524001" y="152400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3" name="Rectangle 7"/>
          <p:cNvSpPr>
            <a:spLocks noChangeArrowheads="1"/>
          </p:cNvSpPr>
          <p:nvPr/>
        </p:nvSpPr>
        <p:spPr bwMode="auto">
          <a:xfrm>
            <a:off x="2393951" y="762000"/>
            <a:ext cx="8069263" cy="510540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4" name="Line 8"/>
          <p:cNvSpPr>
            <a:spLocks noChangeShapeType="1"/>
          </p:cNvSpPr>
          <p:nvPr/>
        </p:nvSpPr>
        <p:spPr bwMode="auto">
          <a:xfrm>
            <a:off x="2393951" y="4759325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5" name="Line 9"/>
          <p:cNvSpPr>
            <a:spLocks noChangeShapeType="1"/>
          </p:cNvSpPr>
          <p:nvPr/>
        </p:nvSpPr>
        <p:spPr bwMode="auto">
          <a:xfrm>
            <a:off x="2393951" y="3794125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" name="Line 10"/>
          <p:cNvSpPr>
            <a:spLocks noChangeShapeType="1"/>
          </p:cNvSpPr>
          <p:nvPr/>
        </p:nvSpPr>
        <p:spPr bwMode="auto">
          <a:xfrm>
            <a:off x="2393951" y="2828925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" name="Line 11"/>
          <p:cNvSpPr>
            <a:spLocks noChangeShapeType="1"/>
          </p:cNvSpPr>
          <p:nvPr/>
        </p:nvSpPr>
        <p:spPr bwMode="auto">
          <a:xfrm>
            <a:off x="2393951" y="1870075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8" name="Line 12"/>
          <p:cNvSpPr>
            <a:spLocks noChangeShapeType="1"/>
          </p:cNvSpPr>
          <p:nvPr/>
        </p:nvSpPr>
        <p:spPr bwMode="auto">
          <a:xfrm>
            <a:off x="2393951" y="906463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9" name="Line 43"/>
          <p:cNvSpPr>
            <a:spLocks noChangeShapeType="1"/>
          </p:cNvSpPr>
          <p:nvPr/>
        </p:nvSpPr>
        <p:spPr bwMode="auto">
          <a:xfrm flipV="1">
            <a:off x="4776789" y="1787525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8" name="Line 52"/>
          <p:cNvSpPr>
            <a:spLocks noChangeShapeType="1"/>
          </p:cNvSpPr>
          <p:nvPr/>
        </p:nvSpPr>
        <p:spPr bwMode="auto">
          <a:xfrm flipV="1">
            <a:off x="6040439" y="5773738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9" name="Line 53"/>
          <p:cNvSpPr>
            <a:spLocks noChangeShapeType="1"/>
          </p:cNvSpPr>
          <p:nvPr/>
        </p:nvSpPr>
        <p:spPr bwMode="auto">
          <a:xfrm flipV="1">
            <a:off x="6040439" y="5640388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0" name="Line 54"/>
          <p:cNvSpPr>
            <a:spLocks noChangeShapeType="1"/>
          </p:cNvSpPr>
          <p:nvPr/>
        </p:nvSpPr>
        <p:spPr bwMode="auto">
          <a:xfrm flipV="1">
            <a:off x="6040439" y="5507038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1" name="Line 55"/>
          <p:cNvSpPr>
            <a:spLocks noChangeShapeType="1"/>
          </p:cNvSpPr>
          <p:nvPr/>
        </p:nvSpPr>
        <p:spPr bwMode="auto">
          <a:xfrm flipV="1">
            <a:off x="6040439" y="5373688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2" name="Line 56"/>
          <p:cNvSpPr>
            <a:spLocks noChangeShapeType="1"/>
          </p:cNvSpPr>
          <p:nvPr/>
        </p:nvSpPr>
        <p:spPr bwMode="auto">
          <a:xfrm flipV="1">
            <a:off x="6040439" y="5240338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3" name="Line 57"/>
          <p:cNvSpPr>
            <a:spLocks noChangeShapeType="1"/>
          </p:cNvSpPr>
          <p:nvPr/>
        </p:nvSpPr>
        <p:spPr bwMode="auto">
          <a:xfrm flipV="1">
            <a:off x="6040439" y="5108575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4" name="Line 58"/>
          <p:cNvSpPr>
            <a:spLocks noChangeShapeType="1"/>
          </p:cNvSpPr>
          <p:nvPr/>
        </p:nvSpPr>
        <p:spPr bwMode="auto">
          <a:xfrm flipV="1">
            <a:off x="6040439" y="4975225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5" name="Line 59"/>
          <p:cNvSpPr>
            <a:spLocks noChangeShapeType="1"/>
          </p:cNvSpPr>
          <p:nvPr/>
        </p:nvSpPr>
        <p:spPr bwMode="auto">
          <a:xfrm flipV="1">
            <a:off x="6040439" y="4841875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6" name="Line 60"/>
          <p:cNvSpPr>
            <a:spLocks noChangeShapeType="1"/>
          </p:cNvSpPr>
          <p:nvPr/>
        </p:nvSpPr>
        <p:spPr bwMode="auto">
          <a:xfrm flipV="1">
            <a:off x="6040439" y="4708525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7" name="Line 61"/>
          <p:cNvSpPr>
            <a:spLocks noChangeShapeType="1"/>
          </p:cNvSpPr>
          <p:nvPr/>
        </p:nvSpPr>
        <p:spPr bwMode="auto">
          <a:xfrm flipV="1">
            <a:off x="6040439" y="4575175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8" name="Line 62"/>
          <p:cNvSpPr>
            <a:spLocks noChangeShapeType="1"/>
          </p:cNvSpPr>
          <p:nvPr/>
        </p:nvSpPr>
        <p:spPr bwMode="auto">
          <a:xfrm flipV="1">
            <a:off x="6040439" y="4443413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9" name="Line 63"/>
          <p:cNvSpPr>
            <a:spLocks noChangeShapeType="1"/>
          </p:cNvSpPr>
          <p:nvPr/>
        </p:nvSpPr>
        <p:spPr bwMode="auto">
          <a:xfrm flipV="1">
            <a:off x="6040439" y="4310063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0" name="Line 64"/>
          <p:cNvSpPr>
            <a:spLocks noChangeShapeType="1"/>
          </p:cNvSpPr>
          <p:nvPr/>
        </p:nvSpPr>
        <p:spPr bwMode="auto">
          <a:xfrm flipV="1">
            <a:off x="6040439" y="4176713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1" name="Line 65"/>
          <p:cNvSpPr>
            <a:spLocks noChangeShapeType="1"/>
          </p:cNvSpPr>
          <p:nvPr/>
        </p:nvSpPr>
        <p:spPr bwMode="auto">
          <a:xfrm flipV="1">
            <a:off x="6040439" y="4043363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2" name="Line 66"/>
          <p:cNvSpPr>
            <a:spLocks noChangeShapeType="1"/>
          </p:cNvSpPr>
          <p:nvPr/>
        </p:nvSpPr>
        <p:spPr bwMode="auto">
          <a:xfrm flipV="1">
            <a:off x="6040439" y="3910013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3" name="Line 67"/>
          <p:cNvSpPr>
            <a:spLocks noChangeShapeType="1"/>
          </p:cNvSpPr>
          <p:nvPr/>
        </p:nvSpPr>
        <p:spPr bwMode="auto">
          <a:xfrm flipV="1">
            <a:off x="6040439" y="3778250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4" name="Line 68"/>
          <p:cNvSpPr>
            <a:spLocks noChangeShapeType="1"/>
          </p:cNvSpPr>
          <p:nvPr/>
        </p:nvSpPr>
        <p:spPr bwMode="auto">
          <a:xfrm flipV="1">
            <a:off x="6040439" y="3644900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5" name="Line 69"/>
          <p:cNvSpPr>
            <a:spLocks noChangeShapeType="1"/>
          </p:cNvSpPr>
          <p:nvPr/>
        </p:nvSpPr>
        <p:spPr bwMode="auto">
          <a:xfrm flipV="1">
            <a:off x="6040439" y="3516313"/>
            <a:ext cx="0" cy="8890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6" name="Line 70"/>
          <p:cNvSpPr>
            <a:spLocks noChangeShapeType="1"/>
          </p:cNvSpPr>
          <p:nvPr/>
        </p:nvSpPr>
        <p:spPr bwMode="auto">
          <a:xfrm flipV="1">
            <a:off x="6040439" y="3384550"/>
            <a:ext cx="0" cy="8890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" name="Line 71"/>
          <p:cNvSpPr>
            <a:spLocks noChangeShapeType="1"/>
          </p:cNvSpPr>
          <p:nvPr/>
        </p:nvSpPr>
        <p:spPr bwMode="auto">
          <a:xfrm flipV="1">
            <a:off x="6040439" y="3251200"/>
            <a:ext cx="0" cy="8890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8" name="Line 72"/>
          <p:cNvSpPr>
            <a:spLocks noChangeShapeType="1"/>
          </p:cNvSpPr>
          <p:nvPr/>
        </p:nvSpPr>
        <p:spPr bwMode="auto">
          <a:xfrm flipV="1">
            <a:off x="6040439" y="3117850"/>
            <a:ext cx="0" cy="8890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9" name="Line 73"/>
          <p:cNvSpPr>
            <a:spLocks noChangeShapeType="1"/>
          </p:cNvSpPr>
          <p:nvPr/>
        </p:nvSpPr>
        <p:spPr bwMode="auto">
          <a:xfrm flipV="1">
            <a:off x="6040439" y="2984500"/>
            <a:ext cx="0" cy="8890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0" name="Line 74"/>
          <p:cNvSpPr>
            <a:spLocks noChangeShapeType="1"/>
          </p:cNvSpPr>
          <p:nvPr/>
        </p:nvSpPr>
        <p:spPr bwMode="auto">
          <a:xfrm flipV="1">
            <a:off x="6040439" y="2851150"/>
            <a:ext cx="0" cy="8890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1" name="Line 75"/>
          <p:cNvSpPr>
            <a:spLocks noChangeShapeType="1"/>
          </p:cNvSpPr>
          <p:nvPr/>
        </p:nvSpPr>
        <p:spPr bwMode="auto">
          <a:xfrm flipV="1">
            <a:off x="6040439" y="2719388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2" name="Line 76"/>
          <p:cNvSpPr>
            <a:spLocks noChangeShapeType="1"/>
          </p:cNvSpPr>
          <p:nvPr/>
        </p:nvSpPr>
        <p:spPr bwMode="auto">
          <a:xfrm flipV="1">
            <a:off x="6040439" y="2586038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3" name="Line 77"/>
          <p:cNvSpPr>
            <a:spLocks noChangeShapeType="1"/>
          </p:cNvSpPr>
          <p:nvPr/>
        </p:nvSpPr>
        <p:spPr bwMode="auto">
          <a:xfrm flipV="1">
            <a:off x="6040439" y="2452688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4" name="Line 78"/>
          <p:cNvSpPr>
            <a:spLocks noChangeShapeType="1"/>
          </p:cNvSpPr>
          <p:nvPr/>
        </p:nvSpPr>
        <p:spPr bwMode="auto">
          <a:xfrm flipV="1">
            <a:off x="6040439" y="2319338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5" name="Line 79"/>
          <p:cNvSpPr>
            <a:spLocks noChangeShapeType="1"/>
          </p:cNvSpPr>
          <p:nvPr/>
        </p:nvSpPr>
        <p:spPr bwMode="auto">
          <a:xfrm flipV="1">
            <a:off x="6040439" y="2185988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6" name="Line 80"/>
          <p:cNvSpPr>
            <a:spLocks noChangeShapeType="1"/>
          </p:cNvSpPr>
          <p:nvPr/>
        </p:nvSpPr>
        <p:spPr bwMode="auto">
          <a:xfrm flipV="1">
            <a:off x="6040439" y="2054225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7" name="Line 81"/>
          <p:cNvSpPr>
            <a:spLocks noChangeShapeType="1"/>
          </p:cNvSpPr>
          <p:nvPr/>
        </p:nvSpPr>
        <p:spPr bwMode="auto">
          <a:xfrm flipV="1">
            <a:off x="6040439" y="1920875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8" name="Line 82"/>
          <p:cNvSpPr>
            <a:spLocks noChangeShapeType="1"/>
          </p:cNvSpPr>
          <p:nvPr/>
        </p:nvSpPr>
        <p:spPr bwMode="auto">
          <a:xfrm flipV="1">
            <a:off x="6040439" y="1787525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9" name="Line 83"/>
          <p:cNvSpPr>
            <a:spLocks noChangeShapeType="1"/>
          </p:cNvSpPr>
          <p:nvPr/>
        </p:nvSpPr>
        <p:spPr bwMode="auto">
          <a:xfrm flipV="1">
            <a:off x="6040439" y="1654175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0" name="Line 84"/>
          <p:cNvSpPr>
            <a:spLocks noChangeShapeType="1"/>
          </p:cNvSpPr>
          <p:nvPr/>
        </p:nvSpPr>
        <p:spPr bwMode="auto">
          <a:xfrm flipV="1">
            <a:off x="6040439" y="1520825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1" name="Line 85"/>
          <p:cNvSpPr>
            <a:spLocks noChangeShapeType="1"/>
          </p:cNvSpPr>
          <p:nvPr/>
        </p:nvSpPr>
        <p:spPr bwMode="auto">
          <a:xfrm flipV="1">
            <a:off x="6040439" y="1389063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2" name="Line 86"/>
          <p:cNvSpPr>
            <a:spLocks noChangeShapeType="1"/>
          </p:cNvSpPr>
          <p:nvPr/>
        </p:nvSpPr>
        <p:spPr bwMode="auto">
          <a:xfrm flipV="1">
            <a:off x="6040439" y="1255713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3" name="Line 87"/>
          <p:cNvSpPr>
            <a:spLocks noChangeShapeType="1"/>
          </p:cNvSpPr>
          <p:nvPr/>
        </p:nvSpPr>
        <p:spPr bwMode="auto">
          <a:xfrm flipV="1">
            <a:off x="6040439" y="1122363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4" name="Line 88"/>
          <p:cNvSpPr>
            <a:spLocks noChangeShapeType="1"/>
          </p:cNvSpPr>
          <p:nvPr/>
        </p:nvSpPr>
        <p:spPr bwMode="auto">
          <a:xfrm flipV="1">
            <a:off x="6040439" y="989013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5" name="Line 89"/>
          <p:cNvSpPr>
            <a:spLocks noChangeShapeType="1"/>
          </p:cNvSpPr>
          <p:nvPr/>
        </p:nvSpPr>
        <p:spPr bwMode="auto">
          <a:xfrm flipV="1">
            <a:off x="6040439" y="855663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6" name="Line 90"/>
          <p:cNvSpPr>
            <a:spLocks noChangeShapeType="1"/>
          </p:cNvSpPr>
          <p:nvPr/>
        </p:nvSpPr>
        <p:spPr bwMode="auto">
          <a:xfrm flipV="1">
            <a:off x="6040439" y="762000"/>
            <a:ext cx="0" cy="555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7" name="Oval 91"/>
          <p:cNvSpPr>
            <a:spLocks noChangeArrowheads="1"/>
          </p:cNvSpPr>
          <p:nvPr/>
        </p:nvSpPr>
        <p:spPr bwMode="auto">
          <a:xfrm>
            <a:off x="2493964" y="8556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8" name="Oval 92"/>
          <p:cNvSpPr>
            <a:spLocks noChangeArrowheads="1"/>
          </p:cNvSpPr>
          <p:nvPr/>
        </p:nvSpPr>
        <p:spPr bwMode="auto">
          <a:xfrm>
            <a:off x="2587626" y="87788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9" name="Oval 93"/>
          <p:cNvSpPr>
            <a:spLocks noChangeArrowheads="1"/>
          </p:cNvSpPr>
          <p:nvPr/>
        </p:nvSpPr>
        <p:spPr bwMode="auto">
          <a:xfrm>
            <a:off x="2687639" y="89535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0" name="Oval 94"/>
          <p:cNvSpPr>
            <a:spLocks noChangeArrowheads="1"/>
          </p:cNvSpPr>
          <p:nvPr/>
        </p:nvSpPr>
        <p:spPr bwMode="auto">
          <a:xfrm>
            <a:off x="2781301" y="91757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1" name="Oval 95"/>
          <p:cNvSpPr>
            <a:spLocks noChangeArrowheads="1"/>
          </p:cNvSpPr>
          <p:nvPr/>
        </p:nvSpPr>
        <p:spPr bwMode="auto">
          <a:xfrm>
            <a:off x="2881314" y="9445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2" name="Oval 96"/>
          <p:cNvSpPr>
            <a:spLocks noChangeArrowheads="1"/>
          </p:cNvSpPr>
          <p:nvPr/>
        </p:nvSpPr>
        <p:spPr bwMode="auto">
          <a:xfrm>
            <a:off x="2976564" y="966788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3" name="Oval 97"/>
          <p:cNvSpPr>
            <a:spLocks noChangeArrowheads="1"/>
          </p:cNvSpPr>
          <p:nvPr/>
        </p:nvSpPr>
        <p:spPr bwMode="auto">
          <a:xfrm>
            <a:off x="3074989" y="9953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4" name="Oval 98"/>
          <p:cNvSpPr>
            <a:spLocks noChangeArrowheads="1"/>
          </p:cNvSpPr>
          <p:nvPr/>
        </p:nvSpPr>
        <p:spPr bwMode="auto">
          <a:xfrm>
            <a:off x="3170239" y="102235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5" name="Oval 99"/>
          <p:cNvSpPr>
            <a:spLocks noChangeArrowheads="1"/>
          </p:cNvSpPr>
          <p:nvPr/>
        </p:nvSpPr>
        <p:spPr bwMode="auto">
          <a:xfrm>
            <a:off x="3270251" y="1055688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6" name="Oval 100"/>
          <p:cNvSpPr>
            <a:spLocks noChangeArrowheads="1"/>
          </p:cNvSpPr>
          <p:nvPr/>
        </p:nvSpPr>
        <p:spPr bwMode="auto">
          <a:xfrm>
            <a:off x="3363914" y="108902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7" name="Oval 101"/>
          <p:cNvSpPr>
            <a:spLocks noChangeArrowheads="1"/>
          </p:cNvSpPr>
          <p:nvPr/>
        </p:nvSpPr>
        <p:spPr bwMode="auto">
          <a:xfrm>
            <a:off x="3463926" y="11223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8" name="Oval 102"/>
          <p:cNvSpPr>
            <a:spLocks noChangeArrowheads="1"/>
          </p:cNvSpPr>
          <p:nvPr/>
        </p:nvSpPr>
        <p:spPr bwMode="auto">
          <a:xfrm>
            <a:off x="3557589" y="11604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9" name="Oval 103"/>
          <p:cNvSpPr>
            <a:spLocks noChangeArrowheads="1"/>
          </p:cNvSpPr>
          <p:nvPr/>
        </p:nvSpPr>
        <p:spPr bwMode="auto">
          <a:xfrm>
            <a:off x="3657601" y="120015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0" name="Oval 104"/>
          <p:cNvSpPr>
            <a:spLocks noChangeArrowheads="1"/>
          </p:cNvSpPr>
          <p:nvPr/>
        </p:nvSpPr>
        <p:spPr bwMode="auto">
          <a:xfrm>
            <a:off x="3757614" y="124460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1" name="Oval 105"/>
          <p:cNvSpPr>
            <a:spLocks noChangeArrowheads="1"/>
          </p:cNvSpPr>
          <p:nvPr/>
        </p:nvSpPr>
        <p:spPr bwMode="auto">
          <a:xfrm>
            <a:off x="3851276" y="128270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2" name="Oval 106"/>
          <p:cNvSpPr>
            <a:spLocks noChangeArrowheads="1"/>
          </p:cNvSpPr>
          <p:nvPr/>
        </p:nvSpPr>
        <p:spPr bwMode="auto">
          <a:xfrm>
            <a:off x="3951289" y="133350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3" name="Oval 107"/>
          <p:cNvSpPr>
            <a:spLocks noChangeArrowheads="1"/>
          </p:cNvSpPr>
          <p:nvPr/>
        </p:nvSpPr>
        <p:spPr bwMode="auto">
          <a:xfrm>
            <a:off x="4044951" y="13827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4" name="Oval 108"/>
          <p:cNvSpPr>
            <a:spLocks noChangeArrowheads="1"/>
          </p:cNvSpPr>
          <p:nvPr/>
        </p:nvSpPr>
        <p:spPr bwMode="auto">
          <a:xfrm>
            <a:off x="4144964" y="14271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5" name="Oval 109"/>
          <p:cNvSpPr>
            <a:spLocks noChangeArrowheads="1"/>
          </p:cNvSpPr>
          <p:nvPr/>
        </p:nvSpPr>
        <p:spPr bwMode="auto">
          <a:xfrm>
            <a:off x="4240214" y="1482725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6" name="Oval 110"/>
          <p:cNvSpPr>
            <a:spLocks noChangeArrowheads="1"/>
          </p:cNvSpPr>
          <p:nvPr/>
        </p:nvSpPr>
        <p:spPr bwMode="auto">
          <a:xfrm>
            <a:off x="4338639" y="153828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7" name="Oval 111"/>
          <p:cNvSpPr>
            <a:spLocks noChangeArrowheads="1"/>
          </p:cNvSpPr>
          <p:nvPr/>
        </p:nvSpPr>
        <p:spPr bwMode="auto">
          <a:xfrm>
            <a:off x="4433889" y="15986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8" name="Oval 112"/>
          <p:cNvSpPr>
            <a:spLocks noChangeArrowheads="1"/>
          </p:cNvSpPr>
          <p:nvPr/>
        </p:nvSpPr>
        <p:spPr bwMode="auto">
          <a:xfrm>
            <a:off x="4533901" y="1660525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9" name="Oval 113"/>
          <p:cNvSpPr>
            <a:spLocks noChangeArrowheads="1"/>
          </p:cNvSpPr>
          <p:nvPr/>
        </p:nvSpPr>
        <p:spPr bwMode="auto">
          <a:xfrm>
            <a:off x="4627564" y="1727200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0" name="Oval 114"/>
          <p:cNvSpPr>
            <a:spLocks noChangeArrowheads="1"/>
          </p:cNvSpPr>
          <p:nvPr/>
        </p:nvSpPr>
        <p:spPr bwMode="auto">
          <a:xfrm>
            <a:off x="4727576" y="179863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1" name="Oval 115"/>
          <p:cNvSpPr>
            <a:spLocks noChangeArrowheads="1"/>
          </p:cNvSpPr>
          <p:nvPr/>
        </p:nvSpPr>
        <p:spPr bwMode="auto">
          <a:xfrm>
            <a:off x="4821239" y="187007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2" name="Oval 116"/>
          <p:cNvSpPr>
            <a:spLocks noChangeArrowheads="1"/>
          </p:cNvSpPr>
          <p:nvPr/>
        </p:nvSpPr>
        <p:spPr bwMode="auto">
          <a:xfrm>
            <a:off x="4921251" y="19478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3" name="Oval 117"/>
          <p:cNvSpPr>
            <a:spLocks noChangeArrowheads="1"/>
          </p:cNvSpPr>
          <p:nvPr/>
        </p:nvSpPr>
        <p:spPr bwMode="auto">
          <a:xfrm>
            <a:off x="5021264" y="203200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4" name="Oval 118"/>
          <p:cNvSpPr>
            <a:spLocks noChangeArrowheads="1"/>
          </p:cNvSpPr>
          <p:nvPr/>
        </p:nvSpPr>
        <p:spPr bwMode="auto">
          <a:xfrm>
            <a:off x="5114926" y="211455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5" name="Oval 119"/>
          <p:cNvSpPr>
            <a:spLocks noChangeArrowheads="1"/>
          </p:cNvSpPr>
          <p:nvPr/>
        </p:nvSpPr>
        <p:spPr bwMode="auto">
          <a:xfrm>
            <a:off x="5214939" y="220345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6" name="Oval 120"/>
          <p:cNvSpPr>
            <a:spLocks noChangeArrowheads="1"/>
          </p:cNvSpPr>
          <p:nvPr/>
        </p:nvSpPr>
        <p:spPr bwMode="auto">
          <a:xfrm>
            <a:off x="5308601" y="22971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7" name="Oval 121"/>
          <p:cNvSpPr>
            <a:spLocks noChangeArrowheads="1"/>
          </p:cNvSpPr>
          <p:nvPr/>
        </p:nvSpPr>
        <p:spPr bwMode="auto">
          <a:xfrm>
            <a:off x="5408614" y="239712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8" name="Oval 122"/>
          <p:cNvSpPr>
            <a:spLocks noChangeArrowheads="1"/>
          </p:cNvSpPr>
          <p:nvPr/>
        </p:nvSpPr>
        <p:spPr bwMode="auto">
          <a:xfrm>
            <a:off x="5502276" y="250190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9" name="Oval 123"/>
          <p:cNvSpPr>
            <a:spLocks noChangeArrowheads="1"/>
          </p:cNvSpPr>
          <p:nvPr/>
        </p:nvSpPr>
        <p:spPr bwMode="auto">
          <a:xfrm>
            <a:off x="5602289" y="26019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0" name="Oval 124"/>
          <p:cNvSpPr>
            <a:spLocks noChangeArrowheads="1"/>
          </p:cNvSpPr>
          <p:nvPr/>
        </p:nvSpPr>
        <p:spPr bwMode="auto">
          <a:xfrm>
            <a:off x="5697539" y="2708275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1" name="Oval 125"/>
          <p:cNvSpPr>
            <a:spLocks noChangeArrowheads="1"/>
          </p:cNvSpPr>
          <p:nvPr/>
        </p:nvSpPr>
        <p:spPr bwMode="auto">
          <a:xfrm>
            <a:off x="5795964" y="28241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2" name="Oval 126"/>
          <p:cNvSpPr>
            <a:spLocks noChangeArrowheads="1"/>
          </p:cNvSpPr>
          <p:nvPr/>
        </p:nvSpPr>
        <p:spPr bwMode="auto">
          <a:xfrm>
            <a:off x="5891214" y="294005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3" name="Oval 127"/>
          <p:cNvSpPr>
            <a:spLocks noChangeArrowheads="1"/>
          </p:cNvSpPr>
          <p:nvPr/>
        </p:nvSpPr>
        <p:spPr bwMode="auto">
          <a:xfrm>
            <a:off x="5991226" y="305117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4" name="Oval 128"/>
          <p:cNvSpPr>
            <a:spLocks noChangeArrowheads="1"/>
          </p:cNvSpPr>
          <p:nvPr/>
        </p:nvSpPr>
        <p:spPr bwMode="auto">
          <a:xfrm>
            <a:off x="6084889" y="31734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5" name="Oval 129"/>
          <p:cNvSpPr>
            <a:spLocks noChangeArrowheads="1"/>
          </p:cNvSpPr>
          <p:nvPr/>
        </p:nvSpPr>
        <p:spPr bwMode="auto">
          <a:xfrm>
            <a:off x="2493964" y="85566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6" name="Oval 130"/>
          <p:cNvSpPr>
            <a:spLocks noChangeArrowheads="1"/>
          </p:cNvSpPr>
          <p:nvPr/>
        </p:nvSpPr>
        <p:spPr bwMode="auto">
          <a:xfrm>
            <a:off x="2587626" y="86201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7" name="Oval 131"/>
          <p:cNvSpPr>
            <a:spLocks noChangeArrowheads="1"/>
          </p:cNvSpPr>
          <p:nvPr/>
        </p:nvSpPr>
        <p:spPr bwMode="auto">
          <a:xfrm>
            <a:off x="2687639" y="86201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8" name="Oval 132"/>
          <p:cNvSpPr>
            <a:spLocks noChangeArrowheads="1"/>
          </p:cNvSpPr>
          <p:nvPr/>
        </p:nvSpPr>
        <p:spPr bwMode="auto">
          <a:xfrm>
            <a:off x="2781301" y="86677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9" name="Oval 133"/>
          <p:cNvSpPr>
            <a:spLocks noChangeArrowheads="1"/>
          </p:cNvSpPr>
          <p:nvPr/>
        </p:nvSpPr>
        <p:spPr bwMode="auto">
          <a:xfrm>
            <a:off x="2881314" y="86677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0" name="Oval 134"/>
          <p:cNvSpPr>
            <a:spLocks noChangeArrowheads="1"/>
          </p:cNvSpPr>
          <p:nvPr/>
        </p:nvSpPr>
        <p:spPr bwMode="auto">
          <a:xfrm>
            <a:off x="2976564" y="873125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1" name="Oval 135"/>
          <p:cNvSpPr>
            <a:spLocks noChangeArrowheads="1"/>
          </p:cNvSpPr>
          <p:nvPr/>
        </p:nvSpPr>
        <p:spPr bwMode="auto">
          <a:xfrm>
            <a:off x="3074989" y="87312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2" name="Oval 136"/>
          <p:cNvSpPr>
            <a:spLocks noChangeArrowheads="1"/>
          </p:cNvSpPr>
          <p:nvPr/>
        </p:nvSpPr>
        <p:spPr bwMode="auto">
          <a:xfrm>
            <a:off x="3170239" y="87788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3" name="Oval 137"/>
          <p:cNvSpPr>
            <a:spLocks noChangeArrowheads="1"/>
          </p:cNvSpPr>
          <p:nvPr/>
        </p:nvSpPr>
        <p:spPr bwMode="auto">
          <a:xfrm>
            <a:off x="3270251" y="884238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4" name="Oval 138"/>
          <p:cNvSpPr>
            <a:spLocks noChangeArrowheads="1"/>
          </p:cNvSpPr>
          <p:nvPr/>
        </p:nvSpPr>
        <p:spPr bwMode="auto">
          <a:xfrm>
            <a:off x="3363914" y="88900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5" name="Oval 139"/>
          <p:cNvSpPr>
            <a:spLocks noChangeArrowheads="1"/>
          </p:cNvSpPr>
          <p:nvPr/>
        </p:nvSpPr>
        <p:spPr bwMode="auto">
          <a:xfrm>
            <a:off x="3463926" y="89535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6" name="Oval 140"/>
          <p:cNvSpPr>
            <a:spLocks noChangeArrowheads="1"/>
          </p:cNvSpPr>
          <p:nvPr/>
        </p:nvSpPr>
        <p:spPr bwMode="auto">
          <a:xfrm>
            <a:off x="3557589" y="90011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7" name="Oval 141"/>
          <p:cNvSpPr>
            <a:spLocks noChangeArrowheads="1"/>
          </p:cNvSpPr>
          <p:nvPr/>
        </p:nvSpPr>
        <p:spPr bwMode="auto">
          <a:xfrm>
            <a:off x="3657601" y="90646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8" name="Oval 142"/>
          <p:cNvSpPr>
            <a:spLocks noChangeArrowheads="1"/>
          </p:cNvSpPr>
          <p:nvPr/>
        </p:nvSpPr>
        <p:spPr bwMode="auto">
          <a:xfrm>
            <a:off x="3757614" y="91122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9" name="Oval 143"/>
          <p:cNvSpPr>
            <a:spLocks noChangeArrowheads="1"/>
          </p:cNvSpPr>
          <p:nvPr/>
        </p:nvSpPr>
        <p:spPr bwMode="auto">
          <a:xfrm>
            <a:off x="3851276" y="92233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0" name="Oval 144"/>
          <p:cNvSpPr>
            <a:spLocks noChangeArrowheads="1"/>
          </p:cNvSpPr>
          <p:nvPr/>
        </p:nvSpPr>
        <p:spPr bwMode="auto">
          <a:xfrm>
            <a:off x="3951289" y="92868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1" name="Oval 145"/>
          <p:cNvSpPr>
            <a:spLocks noChangeArrowheads="1"/>
          </p:cNvSpPr>
          <p:nvPr/>
        </p:nvSpPr>
        <p:spPr bwMode="auto">
          <a:xfrm>
            <a:off x="4044951" y="93980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2" name="Oval 146"/>
          <p:cNvSpPr>
            <a:spLocks noChangeArrowheads="1"/>
          </p:cNvSpPr>
          <p:nvPr/>
        </p:nvSpPr>
        <p:spPr bwMode="auto">
          <a:xfrm>
            <a:off x="4144964" y="95091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3" name="Oval 147"/>
          <p:cNvSpPr>
            <a:spLocks noChangeArrowheads="1"/>
          </p:cNvSpPr>
          <p:nvPr/>
        </p:nvSpPr>
        <p:spPr bwMode="auto">
          <a:xfrm>
            <a:off x="4240214" y="962025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4" name="Oval 148"/>
          <p:cNvSpPr>
            <a:spLocks noChangeArrowheads="1"/>
          </p:cNvSpPr>
          <p:nvPr/>
        </p:nvSpPr>
        <p:spPr bwMode="auto">
          <a:xfrm>
            <a:off x="4338639" y="97313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5" name="Oval 149"/>
          <p:cNvSpPr>
            <a:spLocks noChangeArrowheads="1"/>
          </p:cNvSpPr>
          <p:nvPr/>
        </p:nvSpPr>
        <p:spPr bwMode="auto">
          <a:xfrm>
            <a:off x="4433889" y="98901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6" name="Oval 150"/>
          <p:cNvSpPr>
            <a:spLocks noChangeArrowheads="1"/>
          </p:cNvSpPr>
          <p:nvPr/>
        </p:nvSpPr>
        <p:spPr bwMode="auto">
          <a:xfrm>
            <a:off x="4533901" y="1006475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7" name="Oval 151"/>
          <p:cNvSpPr>
            <a:spLocks noChangeArrowheads="1"/>
          </p:cNvSpPr>
          <p:nvPr/>
        </p:nvSpPr>
        <p:spPr bwMode="auto">
          <a:xfrm>
            <a:off x="4627564" y="102235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8" name="Oval 152"/>
          <p:cNvSpPr>
            <a:spLocks noChangeArrowheads="1"/>
          </p:cNvSpPr>
          <p:nvPr/>
        </p:nvSpPr>
        <p:spPr bwMode="auto">
          <a:xfrm>
            <a:off x="4727576" y="103981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9" name="Oval 153"/>
          <p:cNvSpPr>
            <a:spLocks noChangeArrowheads="1"/>
          </p:cNvSpPr>
          <p:nvPr/>
        </p:nvSpPr>
        <p:spPr bwMode="auto">
          <a:xfrm>
            <a:off x="4821239" y="1062038"/>
            <a:ext cx="100013" cy="98425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0" name="Oval 154"/>
          <p:cNvSpPr>
            <a:spLocks noChangeArrowheads="1"/>
          </p:cNvSpPr>
          <p:nvPr/>
        </p:nvSpPr>
        <p:spPr bwMode="auto">
          <a:xfrm>
            <a:off x="4921251" y="108902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1" name="Oval 155"/>
          <p:cNvSpPr>
            <a:spLocks noChangeArrowheads="1"/>
          </p:cNvSpPr>
          <p:nvPr/>
        </p:nvSpPr>
        <p:spPr bwMode="auto">
          <a:xfrm>
            <a:off x="5021264" y="1117600"/>
            <a:ext cx="100013" cy="98425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2" name="Oval 156"/>
          <p:cNvSpPr>
            <a:spLocks noChangeArrowheads="1"/>
          </p:cNvSpPr>
          <p:nvPr/>
        </p:nvSpPr>
        <p:spPr bwMode="auto">
          <a:xfrm>
            <a:off x="5114926" y="114458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3" name="Oval 157"/>
          <p:cNvSpPr>
            <a:spLocks noChangeArrowheads="1"/>
          </p:cNvSpPr>
          <p:nvPr/>
        </p:nvSpPr>
        <p:spPr bwMode="auto">
          <a:xfrm>
            <a:off x="5214939" y="117792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4" name="Oval 158"/>
          <p:cNvSpPr>
            <a:spLocks noChangeArrowheads="1"/>
          </p:cNvSpPr>
          <p:nvPr/>
        </p:nvSpPr>
        <p:spPr bwMode="auto">
          <a:xfrm>
            <a:off x="5308601" y="121126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5" name="Oval 159"/>
          <p:cNvSpPr>
            <a:spLocks noChangeArrowheads="1"/>
          </p:cNvSpPr>
          <p:nvPr/>
        </p:nvSpPr>
        <p:spPr bwMode="auto">
          <a:xfrm>
            <a:off x="5408614" y="125571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6" name="Oval 160"/>
          <p:cNvSpPr>
            <a:spLocks noChangeArrowheads="1"/>
          </p:cNvSpPr>
          <p:nvPr/>
        </p:nvSpPr>
        <p:spPr bwMode="auto">
          <a:xfrm>
            <a:off x="5502276" y="130016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7" name="Oval 161"/>
          <p:cNvSpPr>
            <a:spLocks noChangeArrowheads="1"/>
          </p:cNvSpPr>
          <p:nvPr/>
        </p:nvSpPr>
        <p:spPr bwMode="auto">
          <a:xfrm>
            <a:off x="5602289" y="134461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8" name="Oval 162"/>
          <p:cNvSpPr>
            <a:spLocks noChangeArrowheads="1"/>
          </p:cNvSpPr>
          <p:nvPr/>
        </p:nvSpPr>
        <p:spPr bwMode="auto">
          <a:xfrm>
            <a:off x="5697539" y="1404938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9" name="Oval 163"/>
          <p:cNvSpPr>
            <a:spLocks noChangeArrowheads="1"/>
          </p:cNvSpPr>
          <p:nvPr/>
        </p:nvSpPr>
        <p:spPr bwMode="auto">
          <a:xfrm>
            <a:off x="5795964" y="1466850"/>
            <a:ext cx="100013" cy="98425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0" name="Oval 164"/>
          <p:cNvSpPr>
            <a:spLocks noChangeArrowheads="1"/>
          </p:cNvSpPr>
          <p:nvPr/>
        </p:nvSpPr>
        <p:spPr bwMode="auto">
          <a:xfrm>
            <a:off x="5891214" y="153828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1" name="Oval 165"/>
          <p:cNvSpPr>
            <a:spLocks noChangeArrowheads="1"/>
          </p:cNvSpPr>
          <p:nvPr/>
        </p:nvSpPr>
        <p:spPr bwMode="auto">
          <a:xfrm>
            <a:off x="5991226" y="160972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2" name="Oval 166"/>
          <p:cNvSpPr>
            <a:spLocks noChangeArrowheads="1"/>
          </p:cNvSpPr>
          <p:nvPr/>
        </p:nvSpPr>
        <p:spPr bwMode="auto">
          <a:xfrm>
            <a:off x="6084889" y="169386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4" name="Rectangle 168"/>
          <p:cNvSpPr>
            <a:spLocks noChangeArrowheads="1"/>
          </p:cNvSpPr>
          <p:nvPr/>
        </p:nvSpPr>
        <p:spPr bwMode="auto">
          <a:xfrm>
            <a:off x="6145214" y="811213"/>
            <a:ext cx="66992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rgbClr val="000000"/>
                </a:solidFill>
              </a:rPr>
              <a:t>Age 76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430" name="Line 176"/>
          <p:cNvSpPr>
            <a:spLocks noChangeShapeType="1"/>
          </p:cNvSpPr>
          <p:nvPr/>
        </p:nvSpPr>
        <p:spPr bwMode="auto">
          <a:xfrm flipV="1">
            <a:off x="2393951" y="762000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1" name="Line 177"/>
          <p:cNvSpPr>
            <a:spLocks noChangeShapeType="1"/>
          </p:cNvSpPr>
          <p:nvPr/>
        </p:nvSpPr>
        <p:spPr bwMode="auto">
          <a:xfrm flipH="1">
            <a:off x="2305051" y="5718175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2" name="Rectangle 178"/>
          <p:cNvSpPr>
            <a:spLocks noChangeArrowheads="1"/>
          </p:cNvSpPr>
          <p:nvPr/>
        </p:nvSpPr>
        <p:spPr bwMode="auto">
          <a:xfrm rot="16200000">
            <a:off x="2087564" y="5521325"/>
            <a:ext cx="128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33" name="Line 179"/>
          <p:cNvSpPr>
            <a:spLocks noChangeShapeType="1"/>
          </p:cNvSpPr>
          <p:nvPr/>
        </p:nvSpPr>
        <p:spPr bwMode="auto">
          <a:xfrm flipH="1">
            <a:off x="2305051" y="4759325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4" name="Rectangle 180"/>
          <p:cNvSpPr>
            <a:spLocks noChangeArrowheads="1"/>
          </p:cNvSpPr>
          <p:nvPr/>
        </p:nvSpPr>
        <p:spPr bwMode="auto">
          <a:xfrm rot="16200000">
            <a:off x="2022476" y="4562475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20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35" name="Line 181"/>
          <p:cNvSpPr>
            <a:spLocks noChangeShapeType="1"/>
          </p:cNvSpPr>
          <p:nvPr/>
        </p:nvSpPr>
        <p:spPr bwMode="auto">
          <a:xfrm flipH="1">
            <a:off x="2305051" y="3794125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6" name="Rectangle 182"/>
          <p:cNvSpPr>
            <a:spLocks noChangeArrowheads="1"/>
          </p:cNvSpPr>
          <p:nvPr/>
        </p:nvSpPr>
        <p:spPr bwMode="auto">
          <a:xfrm rot="16200000">
            <a:off x="2022476" y="3597275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40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37" name="Line 183"/>
          <p:cNvSpPr>
            <a:spLocks noChangeShapeType="1"/>
          </p:cNvSpPr>
          <p:nvPr/>
        </p:nvSpPr>
        <p:spPr bwMode="auto">
          <a:xfrm flipH="1">
            <a:off x="2305051" y="2828925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8" name="Rectangle 184"/>
          <p:cNvSpPr>
            <a:spLocks noChangeArrowheads="1"/>
          </p:cNvSpPr>
          <p:nvPr/>
        </p:nvSpPr>
        <p:spPr bwMode="auto">
          <a:xfrm rot="16200000">
            <a:off x="2022476" y="2633662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60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39" name="Line 185"/>
          <p:cNvSpPr>
            <a:spLocks noChangeShapeType="1"/>
          </p:cNvSpPr>
          <p:nvPr/>
        </p:nvSpPr>
        <p:spPr bwMode="auto">
          <a:xfrm flipH="1">
            <a:off x="2305051" y="1870075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40" name="Rectangle 186"/>
          <p:cNvSpPr>
            <a:spLocks noChangeArrowheads="1"/>
          </p:cNvSpPr>
          <p:nvPr/>
        </p:nvSpPr>
        <p:spPr bwMode="auto">
          <a:xfrm rot="16200000">
            <a:off x="2022476" y="1674812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80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41" name="Line 187"/>
          <p:cNvSpPr>
            <a:spLocks noChangeShapeType="1"/>
          </p:cNvSpPr>
          <p:nvPr/>
        </p:nvSpPr>
        <p:spPr bwMode="auto">
          <a:xfrm flipH="1">
            <a:off x="2305051" y="906463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42" name="Rectangle 188"/>
          <p:cNvSpPr>
            <a:spLocks noChangeArrowheads="1"/>
          </p:cNvSpPr>
          <p:nvPr/>
        </p:nvSpPr>
        <p:spPr bwMode="auto">
          <a:xfrm rot="16200000">
            <a:off x="1958976" y="703262"/>
            <a:ext cx="384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100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43" name="Rectangle 189"/>
          <p:cNvSpPr>
            <a:spLocks noChangeArrowheads="1"/>
          </p:cNvSpPr>
          <p:nvPr/>
        </p:nvSpPr>
        <p:spPr bwMode="auto">
          <a:xfrm rot="16200000">
            <a:off x="931864" y="3068637"/>
            <a:ext cx="1795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Survival Rate (%)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44" name="Line 190"/>
          <p:cNvSpPr>
            <a:spLocks noChangeShapeType="1"/>
          </p:cNvSpPr>
          <p:nvPr/>
        </p:nvSpPr>
        <p:spPr bwMode="auto">
          <a:xfrm>
            <a:off x="2393951" y="5867400"/>
            <a:ext cx="80692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45" name="Line 191"/>
          <p:cNvSpPr>
            <a:spLocks noChangeShapeType="1"/>
          </p:cNvSpPr>
          <p:nvPr/>
        </p:nvSpPr>
        <p:spPr bwMode="auto">
          <a:xfrm>
            <a:off x="2543176" y="5867400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46" name="Rectangle 192"/>
          <p:cNvSpPr>
            <a:spLocks noChangeArrowheads="1"/>
          </p:cNvSpPr>
          <p:nvPr/>
        </p:nvSpPr>
        <p:spPr bwMode="auto">
          <a:xfrm>
            <a:off x="2416176" y="6005513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40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47" name="Line 193"/>
          <p:cNvSpPr>
            <a:spLocks noChangeShapeType="1"/>
          </p:cNvSpPr>
          <p:nvPr/>
        </p:nvSpPr>
        <p:spPr bwMode="auto">
          <a:xfrm>
            <a:off x="4483101" y="5867400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48" name="Rectangle 194"/>
          <p:cNvSpPr>
            <a:spLocks noChangeArrowheads="1"/>
          </p:cNvSpPr>
          <p:nvPr/>
        </p:nvSpPr>
        <p:spPr bwMode="auto">
          <a:xfrm>
            <a:off x="4356101" y="6005513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60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49" name="Line 195"/>
          <p:cNvSpPr>
            <a:spLocks noChangeShapeType="1"/>
          </p:cNvSpPr>
          <p:nvPr/>
        </p:nvSpPr>
        <p:spPr bwMode="auto">
          <a:xfrm>
            <a:off x="6427789" y="5867400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0" name="Rectangle 196"/>
          <p:cNvSpPr>
            <a:spLocks noChangeArrowheads="1"/>
          </p:cNvSpPr>
          <p:nvPr/>
        </p:nvSpPr>
        <p:spPr bwMode="auto">
          <a:xfrm>
            <a:off x="6300789" y="6005513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80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51" name="Line 197"/>
          <p:cNvSpPr>
            <a:spLocks noChangeShapeType="1"/>
          </p:cNvSpPr>
          <p:nvPr/>
        </p:nvSpPr>
        <p:spPr bwMode="auto">
          <a:xfrm>
            <a:off x="8374064" y="5867400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2" name="Rectangle 198"/>
          <p:cNvSpPr>
            <a:spLocks noChangeArrowheads="1"/>
          </p:cNvSpPr>
          <p:nvPr/>
        </p:nvSpPr>
        <p:spPr bwMode="auto">
          <a:xfrm>
            <a:off x="8185152" y="6005513"/>
            <a:ext cx="384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100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53" name="Line 199"/>
          <p:cNvSpPr>
            <a:spLocks noChangeShapeType="1"/>
          </p:cNvSpPr>
          <p:nvPr/>
        </p:nvSpPr>
        <p:spPr bwMode="auto">
          <a:xfrm>
            <a:off x="10318752" y="5867400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4" name="Rectangle 200"/>
          <p:cNvSpPr>
            <a:spLocks noChangeArrowheads="1"/>
          </p:cNvSpPr>
          <p:nvPr/>
        </p:nvSpPr>
        <p:spPr bwMode="auto">
          <a:xfrm>
            <a:off x="10129839" y="6005513"/>
            <a:ext cx="384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120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55" name="Rectangle 201"/>
          <p:cNvSpPr>
            <a:spLocks noChangeArrowheads="1"/>
          </p:cNvSpPr>
          <p:nvPr/>
        </p:nvSpPr>
        <p:spPr bwMode="auto">
          <a:xfrm>
            <a:off x="5591176" y="6299200"/>
            <a:ext cx="1641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Age in Years (a)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56" name="Rectangle 202"/>
          <p:cNvSpPr>
            <a:spLocks noChangeArrowheads="1"/>
          </p:cNvSpPr>
          <p:nvPr/>
        </p:nvSpPr>
        <p:spPr bwMode="auto">
          <a:xfrm>
            <a:off x="6384927" y="352425"/>
            <a:ext cx="904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500">
                <a:solidFill>
                  <a:srgbClr val="1E2D53"/>
                </a:solidFill>
              </a:rPr>
              <a:t> 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99" name="Title 1"/>
          <p:cNvSpPr txBox="1">
            <a:spLocks/>
          </p:cNvSpPr>
          <p:nvPr/>
        </p:nvSpPr>
        <p:spPr>
          <a:xfrm>
            <a:off x="1447800" y="0"/>
            <a:ext cx="9372600" cy="649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Survival Curves for Men at 5</a:t>
            </a:r>
            <a:r>
              <a:rPr lang="en-US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95</a:t>
            </a:r>
            <a:r>
              <a:rPr lang="en-US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Percentiles</a:t>
            </a:r>
          </a:p>
        </p:txBody>
      </p:sp>
      <p:sp>
        <p:nvSpPr>
          <p:cNvPr id="154" name="Rectangle 375"/>
          <p:cNvSpPr>
            <a:spLocks noChangeArrowheads="1"/>
          </p:cNvSpPr>
          <p:nvPr/>
        </p:nvSpPr>
        <p:spPr bwMode="auto">
          <a:xfrm>
            <a:off x="6218239" y="3306763"/>
            <a:ext cx="2282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p5 Survival Rate: 52%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55" name="Rectangle 376"/>
          <p:cNvSpPr>
            <a:spLocks noChangeArrowheads="1"/>
          </p:cNvSpPr>
          <p:nvPr/>
        </p:nvSpPr>
        <p:spPr bwMode="auto">
          <a:xfrm>
            <a:off x="6151564" y="1816100"/>
            <a:ext cx="2411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p95 Survival Rate: 83%</a:t>
            </a:r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5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Predicting Mortality Rates at Older Ages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52600" y="1187676"/>
            <a:ext cx="8915400" cy="55941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F497D"/>
              </a:buClr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calculate life expectancy, need estimates of mortality rates beyond age 76</a:t>
            </a:r>
          </a:p>
          <a:p>
            <a:pPr>
              <a:buClr>
                <a:srgbClr val="1F497D"/>
              </a:buClr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1F497D"/>
              </a:buClr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1F497D"/>
              </a:buClr>
            </a:pP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Gompertz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(1825) documented a robust empirical pattern: </a:t>
            </a:r>
            <a:b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mortality rates grow exponentially with age</a:t>
            </a:r>
          </a:p>
          <a:p>
            <a:pPr>
              <a:buClr>
                <a:srgbClr val="1F497D"/>
              </a:buClr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900" y="3810000"/>
            <a:ext cx="3238300" cy="99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47800" y="0"/>
            <a:ext cx="9372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Mortality Rates by Gender in the United States in 2001: CDC Data</a:t>
            </a:r>
          </a:p>
        </p:txBody>
      </p:sp>
      <p:grpSp>
        <p:nvGrpSpPr>
          <p:cNvPr id="261" name="Group 4"/>
          <p:cNvGrpSpPr>
            <a:grpSpLocks noChangeAspect="1"/>
          </p:cNvGrpSpPr>
          <p:nvPr/>
        </p:nvGrpSpPr>
        <p:grpSpPr bwMode="auto">
          <a:xfrm>
            <a:off x="1524001" y="152400"/>
            <a:ext cx="9144001" cy="6651625"/>
            <a:chOff x="0" y="65"/>
            <a:chExt cx="5760" cy="4190"/>
          </a:xfrm>
        </p:grpSpPr>
        <p:sp>
          <p:nvSpPr>
            <p:cNvPr id="262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3" name="Rectangle 7"/>
            <p:cNvSpPr>
              <a:spLocks noChangeArrowheads="1"/>
            </p:cNvSpPr>
            <p:nvPr/>
          </p:nvSpPr>
          <p:spPr bwMode="auto">
            <a:xfrm>
              <a:off x="548" y="449"/>
              <a:ext cx="5083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4" name="Line 8"/>
            <p:cNvSpPr>
              <a:spLocks noChangeShapeType="1"/>
            </p:cNvSpPr>
            <p:nvPr/>
          </p:nvSpPr>
          <p:spPr bwMode="auto">
            <a:xfrm>
              <a:off x="548" y="3270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5" name="Line 9"/>
            <p:cNvSpPr>
              <a:spLocks noChangeShapeType="1"/>
            </p:cNvSpPr>
            <p:nvPr/>
          </p:nvSpPr>
          <p:spPr bwMode="auto">
            <a:xfrm>
              <a:off x="548" y="2359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" name="Line 10"/>
            <p:cNvSpPr>
              <a:spLocks noChangeShapeType="1"/>
            </p:cNvSpPr>
            <p:nvPr/>
          </p:nvSpPr>
          <p:spPr bwMode="auto">
            <a:xfrm>
              <a:off x="548" y="1451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" name="Line 11"/>
            <p:cNvSpPr>
              <a:spLocks noChangeShapeType="1"/>
            </p:cNvSpPr>
            <p:nvPr/>
          </p:nvSpPr>
          <p:spPr bwMode="auto">
            <a:xfrm>
              <a:off x="548" y="540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8" name="Oval 12"/>
            <p:cNvSpPr>
              <a:spLocks noChangeArrowheads="1"/>
            </p:cNvSpPr>
            <p:nvPr/>
          </p:nvSpPr>
          <p:spPr bwMode="auto">
            <a:xfrm>
              <a:off x="611" y="321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9" name="Oval 13"/>
            <p:cNvSpPr>
              <a:spLocks noChangeArrowheads="1"/>
            </p:cNvSpPr>
            <p:nvPr/>
          </p:nvSpPr>
          <p:spPr bwMode="auto">
            <a:xfrm>
              <a:off x="691" y="3187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0" name="Oval 14"/>
            <p:cNvSpPr>
              <a:spLocks noChangeArrowheads="1"/>
            </p:cNvSpPr>
            <p:nvPr/>
          </p:nvSpPr>
          <p:spPr bwMode="auto">
            <a:xfrm>
              <a:off x="771" y="3152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1" name="Oval 15"/>
            <p:cNvSpPr>
              <a:spLocks noChangeArrowheads="1"/>
            </p:cNvSpPr>
            <p:nvPr/>
          </p:nvSpPr>
          <p:spPr bwMode="auto">
            <a:xfrm>
              <a:off x="855" y="311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2" name="Oval 16"/>
            <p:cNvSpPr>
              <a:spLocks noChangeArrowheads="1"/>
            </p:cNvSpPr>
            <p:nvPr/>
          </p:nvSpPr>
          <p:spPr bwMode="auto">
            <a:xfrm>
              <a:off x="936" y="3075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3" name="Oval 17"/>
            <p:cNvSpPr>
              <a:spLocks noChangeArrowheads="1"/>
            </p:cNvSpPr>
            <p:nvPr/>
          </p:nvSpPr>
          <p:spPr bwMode="auto">
            <a:xfrm>
              <a:off x="1016" y="303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4" name="Oval 18"/>
            <p:cNvSpPr>
              <a:spLocks noChangeArrowheads="1"/>
            </p:cNvSpPr>
            <p:nvPr/>
          </p:nvSpPr>
          <p:spPr bwMode="auto">
            <a:xfrm>
              <a:off x="1100" y="2995"/>
              <a:ext cx="62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5" name="Oval 19"/>
            <p:cNvSpPr>
              <a:spLocks noChangeArrowheads="1"/>
            </p:cNvSpPr>
            <p:nvPr/>
          </p:nvSpPr>
          <p:spPr bwMode="auto">
            <a:xfrm>
              <a:off x="1180" y="2960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" name="Oval 20"/>
            <p:cNvSpPr>
              <a:spLocks noChangeArrowheads="1"/>
            </p:cNvSpPr>
            <p:nvPr/>
          </p:nvSpPr>
          <p:spPr bwMode="auto">
            <a:xfrm>
              <a:off x="1264" y="292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7" name="Oval 21"/>
            <p:cNvSpPr>
              <a:spLocks noChangeArrowheads="1"/>
            </p:cNvSpPr>
            <p:nvPr/>
          </p:nvSpPr>
          <p:spPr bwMode="auto">
            <a:xfrm>
              <a:off x="1344" y="290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8" name="Oval 22"/>
            <p:cNvSpPr>
              <a:spLocks noChangeArrowheads="1"/>
            </p:cNvSpPr>
            <p:nvPr/>
          </p:nvSpPr>
          <p:spPr bwMode="auto">
            <a:xfrm>
              <a:off x="1424" y="287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9" name="Oval 23"/>
            <p:cNvSpPr>
              <a:spLocks noChangeArrowheads="1"/>
            </p:cNvSpPr>
            <p:nvPr/>
          </p:nvSpPr>
          <p:spPr bwMode="auto">
            <a:xfrm>
              <a:off x="1508" y="284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0" name="Oval 24"/>
            <p:cNvSpPr>
              <a:spLocks noChangeArrowheads="1"/>
            </p:cNvSpPr>
            <p:nvPr/>
          </p:nvSpPr>
          <p:spPr bwMode="auto">
            <a:xfrm>
              <a:off x="1588" y="281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1" name="Oval 25"/>
            <p:cNvSpPr>
              <a:spLocks noChangeArrowheads="1"/>
            </p:cNvSpPr>
            <p:nvPr/>
          </p:nvSpPr>
          <p:spPr bwMode="auto">
            <a:xfrm>
              <a:off x="1672" y="2782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2" name="Oval 26"/>
            <p:cNvSpPr>
              <a:spLocks noChangeArrowheads="1"/>
            </p:cNvSpPr>
            <p:nvPr/>
          </p:nvSpPr>
          <p:spPr bwMode="auto">
            <a:xfrm>
              <a:off x="1752" y="274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3" name="Oval 27"/>
            <p:cNvSpPr>
              <a:spLocks noChangeArrowheads="1"/>
            </p:cNvSpPr>
            <p:nvPr/>
          </p:nvSpPr>
          <p:spPr bwMode="auto">
            <a:xfrm>
              <a:off x="1833" y="270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4" name="Oval 28"/>
            <p:cNvSpPr>
              <a:spLocks noChangeArrowheads="1"/>
            </p:cNvSpPr>
            <p:nvPr/>
          </p:nvSpPr>
          <p:spPr bwMode="auto">
            <a:xfrm>
              <a:off x="1917" y="2659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5" name="Oval 29"/>
            <p:cNvSpPr>
              <a:spLocks noChangeArrowheads="1"/>
            </p:cNvSpPr>
            <p:nvPr/>
          </p:nvSpPr>
          <p:spPr bwMode="auto">
            <a:xfrm>
              <a:off x="1997" y="261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6" name="Oval 30"/>
            <p:cNvSpPr>
              <a:spLocks noChangeArrowheads="1"/>
            </p:cNvSpPr>
            <p:nvPr/>
          </p:nvSpPr>
          <p:spPr bwMode="auto">
            <a:xfrm>
              <a:off x="2077" y="2576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7" name="Oval 31"/>
            <p:cNvSpPr>
              <a:spLocks noChangeArrowheads="1"/>
            </p:cNvSpPr>
            <p:nvPr/>
          </p:nvSpPr>
          <p:spPr bwMode="auto">
            <a:xfrm>
              <a:off x="2161" y="2541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8" name="Oval 32"/>
            <p:cNvSpPr>
              <a:spLocks noChangeArrowheads="1"/>
            </p:cNvSpPr>
            <p:nvPr/>
          </p:nvSpPr>
          <p:spPr bwMode="auto">
            <a:xfrm>
              <a:off x="2241" y="250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9" name="Oval 33"/>
            <p:cNvSpPr>
              <a:spLocks noChangeArrowheads="1"/>
            </p:cNvSpPr>
            <p:nvPr/>
          </p:nvSpPr>
          <p:spPr bwMode="auto">
            <a:xfrm>
              <a:off x="2325" y="246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0" name="Oval 34"/>
            <p:cNvSpPr>
              <a:spLocks noChangeArrowheads="1"/>
            </p:cNvSpPr>
            <p:nvPr/>
          </p:nvSpPr>
          <p:spPr bwMode="auto">
            <a:xfrm>
              <a:off x="2405" y="242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1" name="Oval 35"/>
            <p:cNvSpPr>
              <a:spLocks noChangeArrowheads="1"/>
            </p:cNvSpPr>
            <p:nvPr/>
          </p:nvSpPr>
          <p:spPr bwMode="auto">
            <a:xfrm>
              <a:off x="2486" y="2387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2" name="Oval 36"/>
            <p:cNvSpPr>
              <a:spLocks noChangeArrowheads="1"/>
            </p:cNvSpPr>
            <p:nvPr/>
          </p:nvSpPr>
          <p:spPr bwMode="auto">
            <a:xfrm>
              <a:off x="2569" y="2349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3" name="Oval 37"/>
            <p:cNvSpPr>
              <a:spLocks noChangeArrowheads="1"/>
            </p:cNvSpPr>
            <p:nvPr/>
          </p:nvSpPr>
          <p:spPr bwMode="auto">
            <a:xfrm>
              <a:off x="2650" y="2310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4" name="Oval 38"/>
            <p:cNvSpPr>
              <a:spLocks noChangeArrowheads="1"/>
            </p:cNvSpPr>
            <p:nvPr/>
          </p:nvSpPr>
          <p:spPr bwMode="auto">
            <a:xfrm>
              <a:off x="2733" y="227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5" name="Oval 39"/>
            <p:cNvSpPr>
              <a:spLocks noChangeArrowheads="1"/>
            </p:cNvSpPr>
            <p:nvPr/>
          </p:nvSpPr>
          <p:spPr bwMode="auto">
            <a:xfrm>
              <a:off x="2814" y="223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6" name="Oval 40"/>
            <p:cNvSpPr>
              <a:spLocks noChangeArrowheads="1"/>
            </p:cNvSpPr>
            <p:nvPr/>
          </p:nvSpPr>
          <p:spPr bwMode="auto">
            <a:xfrm>
              <a:off x="2894" y="218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" name="Oval 41"/>
            <p:cNvSpPr>
              <a:spLocks noChangeArrowheads="1"/>
            </p:cNvSpPr>
            <p:nvPr/>
          </p:nvSpPr>
          <p:spPr bwMode="auto">
            <a:xfrm>
              <a:off x="2978" y="2150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8" name="Oval 42"/>
            <p:cNvSpPr>
              <a:spLocks noChangeArrowheads="1"/>
            </p:cNvSpPr>
            <p:nvPr/>
          </p:nvSpPr>
          <p:spPr bwMode="auto">
            <a:xfrm>
              <a:off x="3058" y="2108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9" name="Oval 43"/>
            <p:cNvSpPr>
              <a:spLocks noChangeArrowheads="1"/>
            </p:cNvSpPr>
            <p:nvPr/>
          </p:nvSpPr>
          <p:spPr bwMode="auto">
            <a:xfrm>
              <a:off x="3138" y="207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0" name="Oval 44"/>
            <p:cNvSpPr>
              <a:spLocks noChangeArrowheads="1"/>
            </p:cNvSpPr>
            <p:nvPr/>
          </p:nvSpPr>
          <p:spPr bwMode="auto">
            <a:xfrm>
              <a:off x="3222" y="203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1" name="Oval 45"/>
            <p:cNvSpPr>
              <a:spLocks noChangeArrowheads="1"/>
            </p:cNvSpPr>
            <p:nvPr/>
          </p:nvSpPr>
          <p:spPr bwMode="auto">
            <a:xfrm>
              <a:off x="3302" y="199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2" name="Oval 46"/>
            <p:cNvSpPr>
              <a:spLocks noChangeArrowheads="1"/>
            </p:cNvSpPr>
            <p:nvPr/>
          </p:nvSpPr>
          <p:spPr bwMode="auto">
            <a:xfrm>
              <a:off x="3386" y="1951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3" name="Oval 47"/>
            <p:cNvSpPr>
              <a:spLocks noChangeArrowheads="1"/>
            </p:cNvSpPr>
            <p:nvPr/>
          </p:nvSpPr>
          <p:spPr bwMode="auto">
            <a:xfrm>
              <a:off x="3466" y="1909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4" name="Oval 48"/>
            <p:cNvSpPr>
              <a:spLocks noChangeArrowheads="1"/>
            </p:cNvSpPr>
            <p:nvPr/>
          </p:nvSpPr>
          <p:spPr bwMode="auto">
            <a:xfrm>
              <a:off x="3547" y="186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5" name="Oval 49"/>
            <p:cNvSpPr>
              <a:spLocks noChangeArrowheads="1"/>
            </p:cNvSpPr>
            <p:nvPr/>
          </p:nvSpPr>
          <p:spPr bwMode="auto">
            <a:xfrm>
              <a:off x="3631" y="1828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6" name="Oval 50"/>
            <p:cNvSpPr>
              <a:spLocks noChangeArrowheads="1"/>
            </p:cNvSpPr>
            <p:nvPr/>
          </p:nvSpPr>
          <p:spPr bwMode="auto">
            <a:xfrm>
              <a:off x="3711" y="178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" name="Oval 51"/>
            <p:cNvSpPr>
              <a:spLocks noChangeArrowheads="1"/>
            </p:cNvSpPr>
            <p:nvPr/>
          </p:nvSpPr>
          <p:spPr bwMode="auto">
            <a:xfrm>
              <a:off x="3795" y="1744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8" name="Oval 52"/>
            <p:cNvSpPr>
              <a:spLocks noChangeArrowheads="1"/>
            </p:cNvSpPr>
            <p:nvPr/>
          </p:nvSpPr>
          <p:spPr bwMode="auto">
            <a:xfrm>
              <a:off x="3875" y="1703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9" name="Oval 53"/>
            <p:cNvSpPr>
              <a:spLocks noChangeArrowheads="1"/>
            </p:cNvSpPr>
            <p:nvPr/>
          </p:nvSpPr>
          <p:spPr bwMode="auto">
            <a:xfrm>
              <a:off x="3955" y="165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0" name="Oval 54"/>
            <p:cNvSpPr>
              <a:spLocks noChangeArrowheads="1"/>
            </p:cNvSpPr>
            <p:nvPr/>
          </p:nvSpPr>
          <p:spPr bwMode="auto">
            <a:xfrm>
              <a:off x="4039" y="161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1" name="Oval 55"/>
            <p:cNvSpPr>
              <a:spLocks noChangeArrowheads="1"/>
            </p:cNvSpPr>
            <p:nvPr/>
          </p:nvSpPr>
          <p:spPr bwMode="auto">
            <a:xfrm>
              <a:off x="4119" y="156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2" name="Oval 56"/>
            <p:cNvSpPr>
              <a:spLocks noChangeArrowheads="1"/>
            </p:cNvSpPr>
            <p:nvPr/>
          </p:nvSpPr>
          <p:spPr bwMode="auto">
            <a:xfrm>
              <a:off x="4200" y="1521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3" name="Oval 57"/>
            <p:cNvSpPr>
              <a:spLocks noChangeArrowheads="1"/>
            </p:cNvSpPr>
            <p:nvPr/>
          </p:nvSpPr>
          <p:spPr bwMode="auto">
            <a:xfrm>
              <a:off x="4283" y="1476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4" name="Oval 58"/>
            <p:cNvSpPr>
              <a:spLocks noChangeArrowheads="1"/>
            </p:cNvSpPr>
            <p:nvPr/>
          </p:nvSpPr>
          <p:spPr bwMode="auto">
            <a:xfrm>
              <a:off x="4364" y="1434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5" name="Oval 59"/>
            <p:cNvSpPr>
              <a:spLocks noChangeArrowheads="1"/>
            </p:cNvSpPr>
            <p:nvPr/>
          </p:nvSpPr>
          <p:spPr bwMode="auto">
            <a:xfrm>
              <a:off x="4447" y="139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6" name="Oval 60"/>
            <p:cNvSpPr>
              <a:spLocks noChangeArrowheads="1"/>
            </p:cNvSpPr>
            <p:nvPr/>
          </p:nvSpPr>
          <p:spPr bwMode="auto">
            <a:xfrm>
              <a:off x="4528" y="135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7" name="Oval 61"/>
            <p:cNvSpPr>
              <a:spLocks noChangeArrowheads="1"/>
            </p:cNvSpPr>
            <p:nvPr/>
          </p:nvSpPr>
          <p:spPr bwMode="auto">
            <a:xfrm>
              <a:off x="4608" y="1312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8" name="Oval 62"/>
            <p:cNvSpPr>
              <a:spLocks noChangeArrowheads="1"/>
            </p:cNvSpPr>
            <p:nvPr/>
          </p:nvSpPr>
          <p:spPr bwMode="auto">
            <a:xfrm>
              <a:off x="4692" y="127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9" name="Oval 63"/>
            <p:cNvSpPr>
              <a:spLocks noChangeArrowheads="1"/>
            </p:cNvSpPr>
            <p:nvPr/>
          </p:nvSpPr>
          <p:spPr bwMode="auto">
            <a:xfrm>
              <a:off x="4772" y="123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0" name="Oval 64"/>
            <p:cNvSpPr>
              <a:spLocks noChangeArrowheads="1"/>
            </p:cNvSpPr>
            <p:nvPr/>
          </p:nvSpPr>
          <p:spPr bwMode="auto">
            <a:xfrm>
              <a:off x="4852" y="119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1" name="Oval 65"/>
            <p:cNvSpPr>
              <a:spLocks noChangeArrowheads="1"/>
            </p:cNvSpPr>
            <p:nvPr/>
          </p:nvSpPr>
          <p:spPr bwMode="auto">
            <a:xfrm>
              <a:off x="4936" y="116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2" name="Oval 66"/>
            <p:cNvSpPr>
              <a:spLocks noChangeArrowheads="1"/>
            </p:cNvSpPr>
            <p:nvPr/>
          </p:nvSpPr>
          <p:spPr bwMode="auto">
            <a:xfrm>
              <a:off x="5016" y="113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3" name="Oval 67"/>
            <p:cNvSpPr>
              <a:spLocks noChangeArrowheads="1"/>
            </p:cNvSpPr>
            <p:nvPr/>
          </p:nvSpPr>
          <p:spPr bwMode="auto">
            <a:xfrm>
              <a:off x="5100" y="1099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4" name="Oval 68"/>
            <p:cNvSpPr>
              <a:spLocks noChangeArrowheads="1"/>
            </p:cNvSpPr>
            <p:nvPr/>
          </p:nvSpPr>
          <p:spPr bwMode="auto">
            <a:xfrm>
              <a:off x="5181" y="1067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5" name="Oval 69"/>
            <p:cNvSpPr>
              <a:spLocks noChangeArrowheads="1"/>
            </p:cNvSpPr>
            <p:nvPr/>
          </p:nvSpPr>
          <p:spPr bwMode="auto">
            <a:xfrm>
              <a:off x="5261" y="103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6" name="Oval 70"/>
            <p:cNvSpPr>
              <a:spLocks noChangeArrowheads="1"/>
            </p:cNvSpPr>
            <p:nvPr/>
          </p:nvSpPr>
          <p:spPr bwMode="auto">
            <a:xfrm>
              <a:off x="5345" y="1011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7" name="Oval 71"/>
            <p:cNvSpPr>
              <a:spLocks noChangeArrowheads="1"/>
            </p:cNvSpPr>
            <p:nvPr/>
          </p:nvSpPr>
          <p:spPr bwMode="auto">
            <a:xfrm>
              <a:off x="5425" y="98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8" name="Oval 72"/>
            <p:cNvSpPr>
              <a:spLocks noChangeArrowheads="1"/>
            </p:cNvSpPr>
            <p:nvPr/>
          </p:nvSpPr>
          <p:spPr bwMode="auto">
            <a:xfrm>
              <a:off x="611" y="346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9" name="Oval 73"/>
            <p:cNvSpPr>
              <a:spLocks noChangeArrowheads="1"/>
            </p:cNvSpPr>
            <p:nvPr/>
          </p:nvSpPr>
          <p:spPr bwMode="auto">
            <a:xfrm>
              <a:off x="691" y="343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0" name="Oval 74"/>
            <p:cNvSpPr>
              <a:spLocks noChangeArrowheads="1"/>
            </p:cNvSpPr>
            <p:nvPr/>
          </p:nvSpPr>
          <p:spPr bwMode="auto">
            <a:xfrm>
              <a:off x="771" y="339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1" name="Oval 75"/>
            <p:cNvSpPr>
              <a:spLocks noChangeArrowheads="1"/>
            </p:cNvSpPr>
            <p:nvPr/>
          </p:nvSpPr>
          <p:spPr bwMode="auto">
            <a:xfrm>
              <a:off x="855" y="336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2" name="Oval 76"/>
            <p:cNvSpPr>
              <a:spLocks noChangeArrowheads="1"/>
            </p:cNvSpPr>
            <p:nvPr/>
          </p:nvSpPr>
          <p:spPr bwMode="auto">
            <a:xfrm>
              <a:off x="936" y="3326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3" name="Oval 77"/>
            <p:cNvSpPr>
              <a:spLocks noChangeArrowheads="1"/>
            </p:cNvSpPr>
            <p:nvPr/>
          </p:nvSpPr>
          <p:spPr bwMode="auto">
            <a:xfrm>
              <a:off x="1016" y="329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4" name="Oval 78"/>
            <p:cNvSpPr>
              <a:spLocks noChangeArrowheads="1"/>
            </p:cNvSpPr>
            <p:nvPr/>
          </p:nvSpPr>
          <p:spPr bwMode="auto">
            <a:xfrm>
              <a:off x="1100" y="3260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5" name="Oval 79"/>
            <p:cNvSpPr>
              <a:spLocks noChangeArrowheads="1"/>
            </p:cNvSpPr>
            <p:nvPr/>
          </p:nvSpPr>
          <p:spPr bwMode="auto">
            <a:xfrm>
              <a:off x="1180" y="322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6" name="Oval 80"/>
            <p:cNvSpPr>
              <a:spLocks noChangeArrowheads="1"/>
            </p:cNvSpPr>
            <p:nvPr/>
          </p:nvSpPr>
          <p:spPr bwMode="auto">
            <a:xfrm>
              <a:off x="1264" y="3187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7" name="Oval 81"/>
            <p:cNvSpPr>
              <a:spLocks noChangeArrowheads="1"/>
            </p:cNvSpPr>
            <p:nvPr/>
          </p:nvSpPr>
          <p:spPr bwMode="auto">
            <a:xfrm>
              <a:off x="1344" y="315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" name="Oval 82"/>
            <p:cNvSpPr>
              <a:spLocks noChangeArrowheads="1"/>
            </p:cNvSpPr>
            <p:nvPr/>
          </p:nvSpPr>
          <p:spPr bwMode="auto">
            <a:xfrm>
              <a:off x="1424" y="312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9" name="Oval 83"/>
            <p:cNvSpPr>
              <a:spLocks noChangeArrowheads="1"/>
            </p:cNvSpPr>
            <p:nvPr/>
          </p:nvSpPr>
          <p:spPr bwMode="auto">
            <a:xfrm>
              <a:off x="1508" y="308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0" name="Oval 84"/>
            <p:cNvSpPr>
              <a:spLocks noChangeArrowheads="1"/>
            </p:cNvSpPr>
            <p:nvPr/>
          </p:nvSpPr>
          <p:spPr bwMode="auto">
            <a:xfrm>
              <a:off x="1588" y="305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1" name="Oval 85"/>
            <p:cNvSpPr>
              <a:spLocks noChangeArrowheads="1"/>
            </p:cNvSpPr>
            <p:nvPr/>
          </p:nvSpPr>
          <p:spPr bwMode="auto">
            <a:xfrm>
              <a:off x="1672" y="301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2" name="Oval 86"/>
            <p:cNvSpPr>
              <a:spLocks noChangeArrowheads="1"/>
            </p:cNvSpPr>
            <p:nvPr/>
          </p:nvSpPr>
          <p:spPr bwMode="auto">
            <a:xfrm>
              <a:off x="1752" y="297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3" name="Oval 87"/>
            <p:cNvSpPr>
              <a:spLocks noChangeArrowheads="1"/>
            </p:cNvSpPr>
            <p:nvPr/>
          </p:nvSpPr>
          <p:spPr bwMode="auto">
            <a:xfrm>
              <a:off x="1833" y="292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4" name="Oval 88"/>
            <p:cNvSpPr>
              <a:spLocks noChangeArrowheads="1"/>
            </p:cNvSpPr>
            <p:nvPr/>
          </p:nvSpPr>
          <p:spPr bwMode="auto">
            <a:xfrm>
              <a:off x="1917" y="2876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5" name="Oval 89"/>
            <p:cNvSpPr>
              <a:spLocks noChangeArrowheads="1"/>
            </p:cNvSpPr>
            <p:nvPr/>
          </p:nvSpPr>
          <p:spPr bwMode="auto">
            <a:xfrm>
              <a:off x="1997" y="283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6" name="Oval 90"/>
            <p:cNvSpPr>
              <a:spLocks noChangeArrowheads="1"/>
            </p:cNvSpPr>
            <p:nvPr/>
          </p:nvSpPr>
          <p:spPr bwMode="auto">
            <a:xfrm>
              <a:off x="2077" y="2789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7" name="Oval 91"/>
            <p:cNvSpPr>
              <a:spLocks noChangeArrowheads="1"/>
            </p:cNvSpPr>
            <p:nvPr/>
          </p:nvSpPr>
          <p:spPr bwMode="auto">
            <a:xfrm>
              <a:off x="2161" y="275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8" name="Oval 92"/>
            <p:cNvSpPr>
              <a:spLocks noChangeArrowheads="1"/>
            </p:cNvSpPr>
            <p:nvPr/>
          </p:nvSpPr>
          <p:spPr bwMode="auto">
            <a:xfrm>
              <a:off x="2241" y="271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9" name="Oval 93"/>
            <p:cNvSpPr>
              <a:spLocks noChangeArrowheads="1"/>
            </p:cNvSpPr>
            <p:nvPr/>
          </p:nvSpPr>
          <p:spPr bwMode="auto">
            <a:xfrm>
              <a:off x="2325" y="267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0" name="Oval 94"/>
            <p:cNvSpPr>
              <a:spLocks noChangeArrowheads="1"/>
            </p:cNvSpPr>
            <p:nvPr/>
          </p:nvSpPr>
          <p:spPr bwMode="auto">
            <a:xfrm>
              <a:off x="2405" y="263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1" name="Oval 95"/>
            <p:cNvSpPr>
              <a:spLocks noChangeArrowheads="1"/>
            </p:cNvSpPr>
            <p:nvPr/>
          </p:nvSpPr>
          <p:spPr bwMode="auto">
            <a:xfrm>
              <a:off x="2486" y="2589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2" name="Oval 96"/>
            <p:cNvSpPr>
              <a:spLocks noChangeArrowheads="1"/>
            </p:cNvSpPr>
            <p:nvPr/>
          </p:nvSpPr>
          <p:spPr bwMode="auto">
            <a:xfrm>
              <a:off x="2569" y="255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3" name="Oval 97"/>
            <p:cNvSpPr>
              <a:spLocks noChangeArrowheads="1"/>
            </p:cNvSpPr>
            <p:nvPr/>
          </p:nvSpPr>
          <p:spPr bwMode="auto">
            <a:xfrm>
              <a:off x="2650" y="2513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4" name="Oval 98"/>
            <p:cNvSpPr>
              <a:spLocks noChangeArrowheads="1"/>
            </p:cNvSpPr>
            <p:nvPr/>
          </p:nvSpPr>
          <p:spPr bwMode="auto">
            <a:xfrm>
              <a:off x="2733" y="247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5" name="Oval 99"/>
            <p:cNvSpPr>
              <a:spLocks noChangeArrowheads="1"/>
            </p:cNvSpPr>
            <p:nvPr/>
          </p:nvSpPr>
          <p:spPr bwMode="auto">
            <a:xfrm>
              <a:off x="2814" y="243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6" name="Oval 100"/>
            <p:cNvSpPr>
              <a:spLocks noChangeArrowheads="1"/>
            </p:cNvSpPr>
            <p:nvPr/>
          </p:nvSpPr>
          <p:spPr bwMode="auto">
            <a:xfrm>
              <a:off x="2894" y="239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7" name="Oval 101"/>
            <p:cNvSpPr>
              <a:spLocks noChangeArrowheads="1"/>
            </p:cNvSpPr>
            <p:nvPr/>
          </p:nvSpPr>
          <p:spPr bwMode="auto">
            <a:xfrm>
              <a:off x="2978" y="2349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8" name="Oval 102"/>
            <p:cNvSpPr>
              <a:spLocks noChangeArrowheads="1"/>
            </p:cNvSpPr>
            <p:nvPr/>
          </p:nvSpPr>
          <p:spPr bwMode="auto">
            <a:xfrm>
              <a:off x="3058" y="231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9" name="Oval 103"/>
            <p:cNvSpPr>
              <a:spLocks noChangeArrowheads="1"/>
            </p:cNvSpPr>
            <p:nvPr/>
          </p:nvSpPr>
          <p:spPr bwMode="auto">
            <a:xfrm>
              <a:off x="3138" y="227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0" name="Oval 104"/>
            <p:cNvSpPr>
              <a:spLocks noChangeArrowheads="1"/>
            </p:cNvSpPr>
            <p:nvPr/>
          </p:nvSpPr>
          <p:spPr bwMode="auto">
            <a:xfrm>
              <a:off x="3222" y="2233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1" name="Oval 105"/>
            <p:cNvSpPr>
              <a:spLocks noChangeArrowheads="1"/>
            </p:cNvSpPr>
            <p:nvPr/>
          </p:nvSpPr>
          <p:spPr bwMode="auto">
            <a:xfrm>
              <a:off x="3302" y="2188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2" name="Oval 106"/>
            <p:cNvSpPr>
              <a:spLocks noChangeArrowheads="1"/>
            </p:cNvSpPr>
            <p:nvPr/>
          </p:nvSpPr>
          <p:spPr bwMode="auto">
            <a:xfrm>
              <a:off x="3386" y="2143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3" name="Oval 107"/>
            <p:cNvSpPr>
              <a:spLocks noChangeArrowheads="1"/>
            </p:cNvSpPr>
            <p:nvPr/>
          </p:nvSpPr>
          <p:spPr bwMode="auto">
            <a:xfrm>
              <a:off x="3466" y="2101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4" name="Oval 108"/>
            <p:cNvSpPr>
              <a:spLocks noChangeArrowheads="1"/>
            </p:cNvSpPr>
            <p:nvPr/>
          </p:nvSpPr>
          <p:spPr bwMode="auto">
            <a:xfrm>
              <a:off x="3547" y="205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5" name="Oval 109"/>
            <p:cNvSpPr>
              <a:spLocks noChangeArrowheads="1"/>
            </p:cNvSpPr>
            <p:nvPr/>
          </p:nvSpPr>
          <p:spPr bwMode="auto">
            <a:xfrm>
              <a:off x="3631" y="2013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6" name="Oval 110"/>
            <p:cNvSpPr>
              <a:spLocks noChangeArrowheads="1"/>
            </p:cNvSpPr>
            <p:nvPr/>
          </p:nvSpPr>
          <p:spPr bwMode="auto">
            <a:xfrm>
              <a:off x="3711" y="1968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7" name="Oval 111"/>
            <p:cNvSpPr>
              <a:spLocks noChangeArrowheads="1"/>
            </p:cNvSpPr>
            <p:nvPr/>
          </p:nvSpPr>
          <p:spPr bwMode="auto">
            <a:xfrm>
              <a:off x="3795" y="1919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8" name="Oval 112"/>
            <p:cNvSpPr>
              <a:spLocks noChangeArrowheads="1"/>
            </p:cNvSpPr>
            <p:nvPr/>
          </p:nvSpPr>
          <p:spPr bwMode="auto">
            <a:xfrm>
              <a:off x="3875" y="1874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9" name="Oval 113"/>
            <p:cNvSpPr>
              <a:spLocks noChangeArrowheads="1"/>
            </p:cNvSpPr>
            <p:nvPr/>
          </p:nvSpPr>
          <p:spPr bwMode="auto">
            <a:xfrm>
              <a:off x="3955" y="1828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0" name="Oval 114"/>
            <p:cNvSpPr>
              <a:spLocks noChangeArrowheads="1"/>
            </p:cNvSpPr>
            <p:nvPr/>
          </p:nvSpPr>
          <p:spPr bwMode="auto">
            <a:xfrm>
              <a:off x="4039" y="177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1" name="Oval 115"/>
            <p:cNvSpPr>
              <a:spLocks noChangeArrowheads="1"/>
            </p:cNvSpPr>
            <p:nvPr/>
          </p:nvSpPr>
          <p:spPr bwMode="auto">
            <a:xfrm>
              <a:off x="4119" y="1727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2" name="Oval 116"/>
            <p:cNvSpPr>
              <a:spLocks noChangeArrowheads="1"/>
            </p:cNvSpPr>
            <p:nvPr/>
          </p:nvSpPr>
          <p:spPr bwMode="auto">
            <a:xfrm>
              <a:off x="4200" y="1675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3" name="Oval 117"/>
            <p:cNvSpPr>
              <a:spLocks noChangeArrowheads="1"/>
            </p:cNvSpPr>
            <p:nvPr/>
          </p:nvSpPr>
          <p:spPr bwMode="auto">
            <a:xfrm>
              <a:off x="4283" y="162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4" name="Oval 118"/>
            <p:cNvSpPr>
              <a:spLocks noChangeArrowheads="1"/>
            </p:cNvSpPr>
            <p:nvPr/>
          </p:nvSpPr>
          <p:spPr bwMode="auto">
            <a:xfrm>
              <a:off x="4364" y="1573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5" name="Oval 119"/>
            <p:cNvSpPr>
              <a:spLocks noChangeArrowheads="1"/>
            </p:cNvSpPr>
            <p:nvPr/>
          </p:nvSpPr>
          <p:spPr bwMode="auto">
            <a:xfrm>
              <a:off x="4447" y="1525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6" name="Oval 120"/>
            <p:cNvSpPr>
              <a:spLocks noChangeArrowheads="1"/>
            </p:cNvSpPr>
            <p:nvPr/>
          </p:nvSpPr>
          <p:spPr bwMode="auto">
            <a:xfrm>
              <a:off x="4528" y="1476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7" name="Oval 121"/>
            <p:cNvSpPr>
              <a:spLocks noChangeArrowheads="1"/>
            </p:cNvSpPr>
            <p:nvPr/>
          </p:nvSpPr>
          <p:spPr bwMode="auto">
            <a:xfrm>
              <a:off x="4608" y="143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8" name="Oval 122"/>
            <p:cNvSpPr>
              <a:spLocks noChangeArrowheads="1"/>
            </p:cNvSpPr>
            <p:nvPr/>
          </p:nvSpPr>
          <p:spPr bwMode="auto">
            <a:xfrm>
              <a:off x="4692" y="138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" name="Oval 123"/>
            <p:cNvSpPr>
              <a:spLocks noChangeArrowheads="1"/>
            </p:cNvSpPr>
            <p:nvPr/>
          </p:nvSpPr>
          <p:spPr bwMode="auto">
            <a:xfrm>
              <a:off x="4772" y="1339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" name="Oval 124"/>
            <p:cNvSpPr>
              <a:spLocks noChangeArrowheads="1"/>
            </p:cNvSpPr>
            <p:nvPr/>
          </p:nvSpPr>
          <p:spPr bwMode="auto">
            <a:xfrm>
              <a:off x="4852" y="1294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" name="Oval 125"/>
            <p:cNvSpPr>
              <a:spLocks noChangeArrowheads="1"/>
            </p:cNvSpPr>
            <p:nvPr/>
          </p:nvSpPr>
          <p:spPr bwMode="auto">
            <a:xfrm>
              <a:off x="4936" y="125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" name="Oval 126"/>
            <p:cNvSpPr>
              <a:spLocks noChangeArrowheads="1"/>
            </p:cNvSpPr>
            <p:nvPr/>
          </p:nvSpPr>
          <p:spPr bwMode="auto">
            <a:xfrm>
              <a:off x="5016" y="1214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3" name="Oval 127"/>
            <p:cNvSpPr>
              <a:spLocks noChangeArrowheads="1"/>
            </p:cNvSpPr>
            <p:nvPr/>
          </p:nvSpPr>
          <p:spPr bwMode="auto">
            <a:xfrm>
              <a:off x="5100" y="117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4" name="Oval 128"/>
            <p:cNvSpPr>
              <a:spLocks noChangeArrowheads="1"/>
            </p:cNvSpPr>
            <p:nvPr/>
          </p:nvSpPr>
          <p:spPr bwMode="auto">
            <a:xfrm>
              <a:off x="5181" y="1137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5" name="Oval 129"/>
            <p:cNvSpPr>
              <a:spLocks noChangeArrowheads="1"/>
            </p:cNvSpPr>
            <p:nvPr/>
          </p:nvSpPr>
          <p:spPr bwMode="auto">
            <a:xfrm>
              <a:off x="5261" y="110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6" name="Oval 130"/>
            <p:cNvSpPr>
              <a:spLocks noChangeArrowheads="1"/>
            </p:cNvSpPr>
            <p:nvPr/>
          </p:nvSpPr>
          <p:spPr bwMode="auto">
            <a:xfrm>
              <a:off x="5345" y="1067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7" name="Oval 131"/>
            <p:cNvSpPr>
              <a:spLocks noChangeArrowheads="1"/>
            </p:cNvSpPr>
            <p:nvPr/>
          </p:nvSpPr>
          <p:spPr bwMode="auto">
            <a:xfrm>
              <a:off x="5425" y="103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 132"/>
            <p:cNvSpPr>
              <a:spLocks/>
            </p:cNvSpPr>
            <p:nvPr/>
          </p:nvSpPr>
          <p:spPr bwMode="auto">
            <a:xfrm>
              <a:off x="642" y="983"/>
              <a:ext cx="4814" cy="2312"/>
            </a:xfrm>
            <a:custGeom>
              <a:avLst/>
              <a:gdLst>
                <a:gd name="T0" fmla="*/ 0 w 1379"/>
                <a:gd name="T1" fmla="*/ 662 h 662"/>
                <a:gd name="T2" fmla="*/ 689 w 1379"/>
                <a:gd name="T3" fmla="*/ 331 h 662"/>
                <a:gd name="T4" fmla="*/ 1379 w 1379"/>
                <a:gd name="T5" fmla="*/ 0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9" h="662">
                  <a:moveTo>
                    <a:pt x="0" y="662"/>
                  </a:moveTo>
                  <a:lnTo>
                    <a:pt x="689" y="331"/>
                  </a:lnTo>
                  <a:lnTo>
                    <a:pt x="1379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" name="Freeform 133"/>
            <p:cNvSpPr>
              <a:spLocks/>
            </p:cNvSpPr>
            <p:nvPr/>
          </p:nvSpPr>
          <p:spPr bwMode="auto">
            <a:xfrm>
              <a:off x="642" y="1074"/>
              <a:ext cx="4814" cy="2497"/>
            </a:xfrm>
            <a:custGeom>
              <a:avLst/>
              <a:gdLst>
                <a:gd name="T0" fmla="*/ 0 w 1379"/>
                <a:gd name="T1" fmla="*/ 715 h 715"/>
                <a:gd name="T2" fmla="*/ 689 w 1379"/>
                <a:gd name="T3" fmla="*/ 358 h 715"/>
                <a:gd name="T4" fmla="*/ 1379 w 1379"/>
                <a:gd name="T5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9" h="715">
                  <a:moveTo>
                    <a:pt x="0" y="715"/>
                  </a:moveTo>
                  <a:lnTo>
                    <a:pt x="689" y="358"/>
                  </a:lnTo>
                  <a:lnTo>
                    <a:pt x="1379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" name="Line 134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" name="Line 135"/>
            <p:cNvSpPr>
              <a:spLocks noChangeShapeType="1"/>
            </p:cNvSpPr>
            <p:nvPr/>
          </p:nvSpPr>
          <p:spPr bwMode="auto">
            <a:xfrm flipH="1">
              <a:off x="492" y="327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" name="Rectangle 136"/>
            <p:cNvSpPr>
              <a:spLocks noChangeArrowheads="1"/>
            </p:cNvSpPr>
            <p:nvPr/>
          </p:nvSpPr>
          <p:spPr bwMode="auto">
            <a:xfrm rot="16200000">
              <a:off x="330" y="3145"/>
              <a:ext cx="12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-6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3" name="Line 137"/>
            <p:cNvSpPr>
              <a:spLocks noChangeShapeType="1"/>
            </p:cNvSpPr>
            <p:nvPr/>
          </p:nvSpPr>
          <p:spPr bwMode="auto">
            <a:xfrm flipH="1">
              <a:off x="492" y="2359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4" name="Rectangle 138"/>
            <p:cNvSpPr>
              <a:spLocks noChangeArrowheads="1"/>
            </p:cNvSpPr>
            <p:nvPr/>
          </p:nvSpPr>
          <p:spPr bwMode="auto">
            <a:xfrm rot="16200000">
              <a:off x="330" y="2234"/>
              <a:ext cx="12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-4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Line 139"/>
            <p:cNvSpPr>
              <a:spLocks noChangeShapeType="1"/>
            </p:cNvSpPr>
            <p:nvPr/>
          </p:nvSpPr>
          <p:spPr bwMode="auto">
            <a:xfrm flipH="1">
              <a:off x="492" y="145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6" name="Rectangle 140"/>
            <p:cNvSpPr>
              <a:spLocks noChangeArrowheads="1"/>
            </p:cNvSpPr>
            <p:nvPr/>
          </p:nvSpPr>
          <p:spPr bwMode="auto">
            <a:xfrm rot="16200000">
              <a:off x="330" y="1326"/>
              <a:ext cx="12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-2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7" name="Line 141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8" name="Rectangle 142"/>
            <p:cNvSpPr>
              <a:spLocks noChangeArrowheads="1"/>
            </p:cNvSpPr>
            <p:nvPr/>
          </p:nvSpPr>
          <p:spPr bwMode="auto">
            <a:xfrm rot="16200000">
              <a:off x="355" y="415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Rectangle 143"/>
            <p:cNvSpPr>
              <a:spLocks noChangeArrowheads="1"/>
            </p:cNvSpPr>
            <p:nvPr/>
          </p:nvSpPr>
          <p:spPr bwMode="auto">
            <a:xfrm rot="16200000">
              <a:off x="-398" y="1907"/>
              <a:ext cx="117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Log Mortality Rate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Line 144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1" name="Line 145"/>
            <p:cNvSpPr>
              <a:spLocks noChangeShapeType="1"/>
            </p:cNvSpPr>
            <p:nvPr/>
          </p:nvSpPr>
          <p:spPr bwMode="auto">
            <a:xfrm>
              <a:off x="6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2" name="Rectangle 146"/>
            <p:cNvSpPr>
              <a:spLocks noChangeArrowheads="1"/>
            </p:cNvSpPr>
            <p:nvPr/>
          </p:nvSpPr>
          <p:spPr bwMode="auto">
            <a:xfrm>
              <a:off x="562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40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3" name="Line 147"/>
            <p:cNvSpPr>
              <a:spLocks noChangeShapeType="1"/>
            </p:cNvSpPr>
            <p:nvPr/>
          </p:nvSpPr>
          <p:spPr bwMode="auto">
            <a:xfrm>
              <a:off x="1456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4" name="Rectangle 148"/>
            <p:cNvSpPr>
              <a:spLocks noChangeArrowheads="1"/>
            </p:cNvSpPr>
            <p:nvPr/>
          </p:nvSpPr>
          <p:spPr bwMode="auto">
            <a:xfrm>
              <a:off x="1375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50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5" name="Line 149"/>
            <p:cNvSpPr>
              <a:spLocks noChangeShapeType="1"/>
            </p:cNvSpPr>
            <p:nvPr/>
          </p:nvSpPr>
          <p:spPr bwMode="auto">
            <a:xfrm>
              <a:off x="2273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6" name="Rectangle 150"/>
            <p:cNvSpPr>
              <a:spLocks noChangeArrowheads="1"/>
            </p:cNvSpPr>
            <p:nvPr/>
          </p:nvSpPr>
          <p:spPr bwMode="auto">
            <a:xfrm>
              <a:off x="2192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60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Line 151"/>
            <p:cNvSpPr>
              <a:spLocks noChangeShapeType="1"/>
            </p:cNvSpPr>
            <p:nvPr/>
          </p:nvSpPr>
          <p:spPr bwMode="auto">
            <a:xfrm>
              <a:off x="308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8" name="Rectangle 152"/>
            <p:cNvSpPr>
              <a:spLocks noChangeArrowheads="1"/>
            </p:cNvSpPr>
            <p:nvPr/>
          </p:nvSpPr>
          <p:spPr bwMode="auto">
            <a:xfrm>
              <a:off x="3009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70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9" name="Line 153"/>
            <p:cNvSpPr>
              <a:spLocks noChangeShapeType="1"/>
            </p:cNvSpPr>
            <p:nvPr/>
          </p:nvSpPr>
          <p:spPr bwMode="auto">
            <a:xfrm>
              <a:off x="3906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0" name="Rectangle 154"/>
            <p:cNvSpPr>
              <a:spLocks noChangeArrowheads="1"/>
            </p:cNvSpPr>
            <p:nvPr/>
          </p:nvSpPr>
          <p:spPr bwMode="auto">
            <a:xfrm>
              <a:off x="3826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80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Line 155"/>
            <p:cNvSpPr>
              <a:spLocks noChangeShapeType="1"/>
            </p:cNvSpPr>
            <p:nvPr/>
          </p:nvSpPr>
          <p:spPr bwMode="auto">
            <a:xfrm>
              <a:off x="4723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2" name="Rectangle 156"/>
            <p:cNvSpPr>
              <a:spLocks noChangeArrowheads="1"/>
            </p:cNvSpPr>
            <p:nvPr/>
          </p:nvSpPr>
          <p:spPr bwMode="auto">
            <a:xfrm>
              <a:off x="4643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90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3" name="Line 157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4" name="Rectangle 158"/>
            <p:cNvSpPr>
              <a:spLocks noChangeArrowheads="1"/>
            </p:cNvSpPr>
            <p:nvPr/>
          </p:nvSpPr>
          <p:spPr bwMode="auto">
            <a:xfrm>
              <a:off x="5421" y="3752"/>
              <a:ext cx="24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100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5" name="Rectangle 159"/>
            <p:cNvSpPr>
              <a:spLocks noChangeArrowheads="1"/>
            </p:cNvSpPr>
            <p:nvPr/>
          </p:nvSpPr>
          <p:spPr bwMode="auto">
            <a:xfrm>
              <a:off x="2674" y="3937"/>
              <a:ext cx="81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Age in Years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6" name="Rectangle 160"/>
            <p:cNvSpPr>
              <a:spLocks noChangeArrowheads="1"/>
            </p:cNvSpPr>
            <p:nvPr/>
          </p:nvSpPr>
          <p:spPr bwMode="auto">
            <a:xfrm>
              <a:off x="3062" y="191"/>
              <a:ext cx="5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500">
                  <a:solidFill>
                    <a:srgbClr val="1E2D53"/>
                  </a:solidFill>
                </a:rPr>
                <a:t> 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17" name="Line 15"/>
          <p:cNvSpPr>
            <a:spLocks noChangeShapeType="1"/>
          </p:cNvSpPr>
          <p:nvPr/>
        </p:nvSpPr>
        <p:spPr bwMode="auto">
          <a:xfrm flipH="1" flipV="1">
            <a:off x="7142166" y="795034"/>
            <a:ext cx="20637" cy="5056801"/>
          </a:xfrm>
          <a:prstGeom prst="line">
            <a:avLst/>
          </a:prstGeom>
          <a:ln>
            <a:solidFill>
              <a:srgbClr val="90353B"/>
            </a:solidFill>
            <a:prstDash val="lgDash"/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8" name="Rectangle 417"/>
          <p:cNvSpPr>
            <a:spLocks noChangeArrowheads="1"/>
          </p:cNvSpPr>
          <p:nvPr/>
        </p:nvSpPr>
        <p:spPr bwMode="auto">
          <a:xfrm>
            <a:off x="7193834" y="942204"/>
            <a:ext cx="7309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Age 76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19" name="Rectangle 354"/>
          <p:cNvSpPr>
            <a:spLocks noChangeArrowheads="1"/>
          </p:cNvSpPr>
          <p:nvPr/>
        </p:nvSpPr>
        <p:spPr bwMode="auto">
          <a:xfrm>
            <a:off x="4560891" y="6540909"/>
            <a:ext cx="4488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Men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20" name="Rectangle 354"/>
          <p:cNvSpPr>
            <a:spLocks noChangeArrowheads="1"/>
          </p:cNvSpPr>
          <p:nvPr/>
        </p:nvSpPr>
        <p:spPr bwMode="auto">
          <a:xfrm>
            <a:off x="7534126" y="6553203"/>
            <a:ext cx="7909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Women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21" name="Oval 47"/>
          <p:cNvSpPr>
            <a:spLocks noChangeArrowheads="1"/>
          </p:cNvSpPr>
          <p:nvPr/>
        </p:nvSpPr>
        <p:spPr bwMode="auto">
          <a:xfrm>
            <a:off x="4343403" y="660559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2" name="Oval 62"/>
          <p:cNvSpPr>
            <a:spLocks noChangeArrowheads="1"/>
          </p:cNvSpPr>
          <p:nvPr/>
        </p:nvSpPr>
        <p:spPr bwMode="auto">
          <a:xfrm>
            <a:off x="7291390" y="662940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1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roup 4"/>
          <p:cNvGrpSpPr>
            <a:grpSpLocks noChangeAspect="1"/>
          </p:cNvGrpSpPr>
          <p:nvPr/>
        </p:nvGrpSpPr>
        <p:grpSpPr bwMode="auto">
          <a:xfrm>
            <a:off x="1524001" y="152400"/>
            <a:ext cx="9144001" cy="6651625"/>
            <a:chOff x="0" y="65"/>
            <a:chExt cx="5760" cy="4190"/>
          </a:xfrm>
        </p:grpSpPr>
        <p:sp>
          <p:nvSpPr>
            <p:cNvPr id="160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Rectangle 7"/>
            <p:cNvSpPr>
              <a:spLocks noChangeArrowheads="1"/>
            </p:cNvSpPr>
            <p:nvPr/>
          </p:nvSpPr>
          <p:spPr bwMode="auto">
            <a:xfrm>
              <a:off x="548" y="449"/>
              <a:ext cx="5083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Line 8"/>
            <p:cNvSpPr>
              <a:spLocks noChangeShapeType="1"/>
            </p:cNvSpPr>
            <p:nvPr/>
          </p:nvSpPr>
          <p:spPr bwMode="auto">
            <a:xfrm>
              <a:off x="548" y="3522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Line 9"/>
            <p:cNvSpPr>
              <a:spLocks noChangeShapeType="1"/>
            </p:cNvSpPr>
            <p:nvPr/>
          </p:nvSpPr>
          <p:spPr bwMode="auto">
            <a:xfrm>
              <a:off x="548" y="2527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Line 10"/>
            <p:cNvSpPr>
              <a:spLocks noChangeShapeType="1"/>
            </p:cNvSpPr>
            <p:nvPr/>
          </p:nvSpPr>
          <p:spPr bwMode="auto">
            <a:xfrm>
              <a:off x="548" y="1535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Line 11"/>
            <p:cNvSpPr>
              <a:spLocks noChangeShapeType="1"/>
            </p:cNvSpPr>
            <p:nvPr/>
          </p:nvSpPr>
          <p:spPr bwMode="auto">
            <a:xfrm>
              <a:off x="548" y="540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Oval 12"/>
            <p:cNvSpPr>
              <a:spLocks noChangeArrowheads="1"/>
            </p:cNvSpPr>
            <p:nvPr/>
          </p:nvSpPr>
          <p:spPr bwMode="auto">
            <a:xfrm>
              <a:off x="611" y="223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Oval 13"/>
            <p:cNvSpPr>
              <a:spLocks noChangeArrowheads="1"/>
            </p:cNvSpPr>
            <p:nvPr/>
          </p:nvSpPr>
          <p:spPr bwMode="auto">
            <a:xfrm>
              <a:off x="709" y="2219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Oval 14"/>
            <p:cNvSpPr>
              <a:spLocks noChangeArrowheads="1"/>
            </p:cNvSpPr>
            <p:nvPr/>
          </p:nvSpPr>
          <p:spPr bwMode="auto">
            <a:xfrm>
              <a:off x="806" y="218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Oval 15"/>
            <p:cNvSpPr>
              <a:spLocks noChangeArrowheads="1"/>
            </p:cNvSpPr>
            <p:nvPr/>
          </p:nvSpPr>
          <p:spPr bwMode="auto">
            <a:xfrm>
              <a:off x="904" y="2157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Oval 16"/>
            <p:cNvSpPr>
              <a:spLocks noChangeArrowheads="1"/>
            </p:cNvSpPr>
            <p:nvPr/>
          </p:nvSpPr>
          <p:spPr bwMode="auto">
            <a:xfrm>
              <a:off x="1002" y="2122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Oval 17"/>
            <p:cNvSpPr>
              <a:spLocks noChangeArrowheads="1"/>
            </p:cNvSpPr>
            <p:nvPr/>
          </p:nvSpPr>
          <p:spPr bwMode="auto">
            <a:xfrm>
              <a:off x="1100" y="2076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Oval 18"/>
            <p:cNvSpPr>
              <a:spLocks noChangeArrowheads="1"/>
            </p:cNvSpPr>
            <p:nvPr/>
          </p:nvSpPr>
          <p:spPr bwMode="auto">
            <a:xfrm>
              <a:off x="1197" y="204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Oval 19"/>
            <p:cNvSpPr>
              <a:spLocks noChangeArrowheads="1"/>
            </p:cNvSpPr>
            <p:nvPr/>
          </p:nvSpPr>
          <p:spPr bwMode="auto">
            <a:xfrm>
              <a:off x="1295" y="200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Oval 20"/>
            <p:cNvSpPr>
              <a:spLocks noChangeArrowheads="1"/>
            </p:cNvSpPr>
            <p:nvPr/>
          </p:nvSpPr>
          <p:spPr bwMode="auto">
            <a:xfrm>
              <a:off x="1393" y="196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Oval 21"/>
            <p:cNvSpPr>
              <a:spLocks noChangeArrowheads="1"/>
            </p:cNvSpPr>
            <p:nvPr/>
          </p:nvSpPr>
          <p:spPr bwMode="auto">
            <a:xfrm>
              <a:off x="1491" y="1933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Oval 22"/>
            <p:cNvSpPr>
              <a:spLocks noChangeArrowheads="1"/>
            </p:cNvSpPr>
            <p:nvPr/>
          </p:nvSpPr>
          <p:spPr bwMode="auto">
            <a:xfrm>
              <a:off x="1588" y="1923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Oval 23"/>
            <p:cNvSpPr>
              <a:spLocks noChangeArrowheads="1"/>
            </p:cNvSpPr>
            <p:nvPr/>
          </p:nvSpPr>
          <p:spPr bwMode="auto">
            <a:xfrm>
              <a:off x="1686" y="186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Oval 24"/>
            <p:cNvSpPr>
              <a:spLocks noChangeArrowheads="1"/>
            </p:cNvSpPr>
            <p:nvPr/>
          </p:nvSpPr>
          <p:spPr bwMode="auto">
            <a:xfrm>
              <a:off x="1784" y="182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Oval 25"/>
            <p:cNvSpPr>
              <a:spLocks noChangeArrowheads="1"/>
            </p:cNvSpPr>
            <p:nvPr/>
          </p:nvSpPr>
          <p:spPr bwMode="auto">
            <a:xfrm>
              <a:off x="1882" y="1814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Oval 26"/>
            <p:cNvSpPr>
              <a:spLocks noChangeArrowheads="1"/>
            </p:cNvSpPr>
            <p:nvPr/>
          </p:nvSpPr>
          <p:spPr bwMode="auto">
            <a:xfrm>
              <a:off x="1979" y="178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Oval 27"/>
            <p:cNvSpPr>
              <a:spLocks noChangeArrowheads="1"/>
            </p:cNvSpPr>
            <p:nvPr/>
          </p:nvSpPr>
          <p:spPr bwMode="auto">
            <a:xfrm>
              <a:off x="2077" y="174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Oval 28"/>
            <p:cNvSpPr>
              <a:spLocks noChangeArrowheads="1"/>
            </p:cNvSpPr>
            <p:nvPr/>
          </p:nvSpPr>
          <p:spPr bwMode="auto">
            <a:xfrm>
              <a:off x="2178" y="1731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Oval 29"/>
            <p:cNvSpPr>
              <a:spLocks noChangeArrowheads="1"/>
            </p:cNvSpPr>
            <p:nvPr/>
          </p:nvSpPr>
          <p:spPr bwMode="auto">
            <a:xfrm>
              <a:off x="2276" y="168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Oval 30"/>
            <p:cNvSpPr>
              <a:spLocks noChangeArrowheads="1"/>
            </p:cNvSpPr>
            <p:nvPr/>
          </p:nvSpPr>
          <p:spPr bwMode="auto">
            <a:xfrm>
              <a:off x="2374" y="166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Oval 31"/>
            <p:cNvSpPr>
              <a:spLocks noChangeArrowheads="1"/>
            </p:cNvSpPr>
            <p:nvPr/>
          </p:nvSpPr>
          <p:spPr bwMode="auto">
            <a:xfrm>
              <a:off x="2472" y="1615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32"/>
            <p:cNvSpPr>
              <a:spLocks noChangeArrowheads="1"/>
            </p:cNvSpPr>
            <p:nvPr/>
          </p:nvSpPr>
          <p:spPr bwMode="auto">
            <a:xfrm>
              <a:off x="2569" y="158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33"/>
            <p:cNvSpPr>
              <a:spLocks noChangeArrowheads="1"/>
            </p:cNvSpPr>
            <p:nvPr/>
          </p:nvSpPr>
          <p:spPr bwMode="auto">
            <a:xfrm>
              <a:off x="2667" y="155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34"/>
            <p:cNvSpPr>
              <a:spLocks noChangeArrowheads="1"/>
            </p:cNvSpPr>
            <p:nvPr/>
          </p:nvSpPr>
          <p:spPr bwMode="auto">
            <a:xfrm>
              <a:off x="2765" y="152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Oval 35"/>
            <p:cNvSpPr>
              <a:spLocks noChangeArrowheads="1"/>
            </p:cNvSpPr>
            <p:nvPr/>
          </p:nvSpPr>
          <p:spPr bwMode="auto">
            <a:xfrm>
              <a:off x="2863" y="1486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Oval 36"/>
            <p:cNvSpPr>
              <a:spLocks noChangeArrowheads="1"/>
            </p:cNvSpPr>
            <p:nvPr/>
          </p:nvSpPr>
          <p:spPr bwMode="auto">
            <a:xfrm>
              <a:off x="2960" y="144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Oval 37"/>
            <p:cNvSpPr>
              <a:spLocks noChangeArrowheads="1"/>
            </p:cNvSpPr>
            <p:nvPr/>
          </p:nvSpPr>
          <p:spPr bwMode="auto">
            <a:xfrm>
              <a:off x="3058" y="141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Oval 38"/>
            <p:cNvSpPr>
              <a:spLocks noChangeArrowheads="1"/>
            </p:cNvSpPr>
            <p:nvPr/>
          </p:nvSpPr>
          <p:spPr bwMode="auto">
            <a:xfrm>
              <a:off x="3156" y="139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Oval 39"/>
            <p:cNvSpPr>
              <a:spLocks noChangeArrowheads="1"/>
            </p:cNvSpPr>
            <p:nvPr/>
          </p:nvSpPr>
          <p:spPr bwMode="auto">
            <a:xfrm>
              <a:off x="3254" y="1332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Oval 40"/>
            <p:cNvSpPr>
              <a:spLocks noChangeArrowheads="1"/>
            </p:cNvSpPr>
            <p:nvPr/>
          </p:nvSpPr>
          <p:spPr bwMode="auto">
            <a:xfrm>
              <a:off x="3351" y="1305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Oval 41"/>
            <p:cNvSpPr>
              <a:spLocks noChangeArrowheads="1"/>
            </p:cNvSpPr>
            <p:nvPr/>
          </p:nvSpPr>
          <p:spPr bwMode="auto">
            <a:xfrm>
              <a:off x="3449" y="1277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42"/>
            <p:cNvSpPr>
              <a:spLocks noChangeArrowheads="1"/>
            </p:cNvSpPr>
            <p:nvPr/>
          </p:nvSpPr>
          <p:spPr bwMode="auto">
            <a:xfrm>
              <a:off x="3547" y="122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Oval 43"/>
            <p:cNvSpPr>
              <a:spLocks noChangeArrowheads="1"/>
            </p:cNvSpPr>
            <p:nvPr/>
          </p:nvSpPr>
          <p:spPr bwMode="auto">
            <a:xfrm>
              <a:off x="3645" y="1217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44"/>
            <p:cNvSpPr>
              <a:spLocks noChangeArrowheads="1"/>
            </p:cNvSpPr>
            <p:nvPr/>
          </p:nvSpPr>
          <p:spPr bwMode="auto">
            <a:xfrm>
              <a:off x="3742" y="119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45"/>
            <p:cNvSpPr>
              <a:spLocks noChangeArrowheads="1"/>
            </p:cNvSpPr>
            <p:nvPr/>
          </p:nvSpPr>
          <p:spPr bwMode="auto">
            <a:xfrm>
              <a:off x="3843" y="113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Oval 46"/>
            <p:cNvSpPr>
              <a:spLocks noChangeArrowheads="1"/>
            </p:cNvSpPr>
            <p:nvPr/>
          </p:nvSpPr>
          <p:spPr bwMode="auto">
            <a:xfrm>
              <a:off x="3941" y="1113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47"/>
            <p:cNvSpPr>
              <a:spLocks noChangeArrowheads="1"/>
            </p:cNvSpPr>
            <p:nvPr/>
          </p:nvSpPr>
          <p:spPr bwMode="auto">
            <a:xfrm>
              <a:off x="4039" y="1099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Oval 48"/>
            <p:cNvSpPr>
              <a:spLocks noChangeArrowheads="1"/>
            </p:cNvSpPr>
            <p:nvPr/>
          </p:nvSpPr>
          <p:spPr bwMode="auto">
            <a:xfrm>
              <a:off x="4137" y="102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Oval 49"/>
            <p:cNvSpPr>
              <a:spLocks noChangeArrowheads="1"/>
            </p:cNvSpPr>
            <p:nvPr/>
          </p:nvSpPr>
          <p:spPr bwMode="auto">
            <a:xfrm>
              <a:off x="611" y="3288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Oval 50"/>
            <p:cNvSpPr>
              <a:spLocks noChangeArrowheads="1"/>
            </p:cNvSpPr>
            <p:nvPr/>
          </p:nvSpPr>
          <p:spPr bwMode="auto">
            <a:xfrm>
              <a:off x="709" y="3235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Oval 51"/>
            <p:cNvSpPr>
              <a:spLocks noChangeArrowheads="1"/>
            </p:cNvSpPr>
            <p:nvPr/>
          </p:nvSpPr>
          <p:spPr bwMode="auto">
            <a:xfrm>
              <a:off x="806" y="316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Oval 52"/>
            <p:cNvSpPr>
              <a:spLocks noChangeArrowheads="1"/>
            </p:cNvSpPr>
            <p:nvPr/>
          </p:nvSpPr>
          <p:spPr bwMode="auto">
            <a:xfrm>
              <a:off x="904" y="322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Oval 53"/>
            <p:cNvSpPr>
              <a:spLocks noChangeArrowheads="1"/>
            </p:cNvSpPr>
            <p:nvPr/>
          </p:nvSpPr>
          <p:spPr bwMode="auto">
            <a:xfrm>
              <a:off x="1002" y="315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Oval 54"/>
            <p:cNvSpPr>
              <a:spLocks noChangeArrowheads="1"/>
            </p:cNvSpPr>
            <p:nvPr/>
          </p:nvSpPr>
          <p:spPr bwMode="auto">
            <a:xfrm>
              <a:off x="1100" y="3050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Oval 55"/>
            <p:cNvSpPr>
              <a:spLocks noChangeArrowheads="1"/>
            </p:cNvSpPr>
            <p:nvPr/>
          </p:nvSpPr>
          <p:spPr bwMode="auto">
            <a:xfrm>
              <a:off x="1197" y="3043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56"/>
            <p:cNvSpPr>
              <a:spLocks noChangeArrowheads="1"/>
            </p:cNvSpPr>
            <p:nvPr/>
          </p:nvSpPr>
          <p:spPr bwMode="auto">
            <a:xfrm>
              <a:off x="1295" y="291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Oval 57"/>
            <p:cNvSpPr>
              <a:spLocks noChangeArrowheads="1"/>
            </p:cNvSpPr>
            <p:nvPr/>
          </p:nvSpPr>
          <p:spPr bwMode="auto">
            <a:xfrm>
              <a:off x="1393" y="2907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Oval 58"/>
            <p:cNvSpPr>
              <a:spLocks noChangeArrowheads="1"/>
            </p:cNvSpPr>
            <p:nvPr/>
          </p:nvSpPr>
          <p:spPr bwMode="auto">
            <a:xfrm>
              <a:off x="1491" y="2911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Oval 59"/>
            <p:cNvSpPr>
              <a:spLocks noChangeArrowheads="1"/>
            </p:cNvSpPr>
            <p:nvPr/>
          </p:nvSpPr>
          <p:spPr bwMode="auto">
            <a:xfrm>
              <a:off x="1588" y="287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Oval 60"/>
            <p:cNvSpPr>
              <a:spLocks noChangeArrowheads="1"/>
            </p:cNvSpPr>
            <p:nvPr/>
          </p:nvSpPr>
          <p:spPr bwMode="auto">
            <a:xfrm>
              <a:off x="1686" y="277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Oval 61"/>
            <p:cNvSpPr>
              <a:spLocks noChangeArrowheads="1"/>
            </p:cNvSpPr>
            <p:nvPr/>
          </p:nvSpPr>
          <p:spPr bwMode="auto">
            <a:xfrm>
              <a:off x="1784" y="269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Oval 62"/>
            <p:cNvSpPr>
              <a:spLocks noChangeArrowheads="1"/>
            </p:cNvSpPr>
            <p:nvPr/>
          </p:nvSpPr>
          <p:spPr bwMode="auto">
            <a:xfrm>
              <a:off x="1882" y="2691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Oval 63"/>
            <p:cNvSpPr>
              <a:spLocks noChangeArrowheads="1"/>
            </p:cNvSpPr>
            <p:nvPr/>
          </p:nvSpPr>
          <p:spPr bwMode="auto">
            <a:xfrm>
              <a:off x="1979" y="2677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Oval 64"/>
            <p:cNvSpPr>
              <a:spLocks noChangeArrowheads="1"/>
            </p:cNvSpPr>
            <p:nvPr/>
          </p:nvSpPr>
          <p:spPr bwMode="auto">
            <a:xfrm>
              <a:off x="2077" y="264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Oval 65"/>
            <p:cNvSpPr>
              <a:spLocks noChangeArrowheads="1"/>
            </p:cNvSpPr>
            <p:nvPr/>
          </p:nvSpPr>
          <p:spPr bwMode="auto">
            <a:xfrm>
              <a:off x="2178" y="253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Oval 66"/>
            <p:cNvSpPr>
              <a:spLocks noChangeArrowheads="1"/>
            </p:cNvSpPr>
            <p:nvPr/>
          </p:nvSpPr>
          <p:spPr bwMode="auto">
            <a:xfrm>
              <a:off x="2276" y="247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67"/>
            <p:cNvSpPr>
              <a:spLocks noChangeArrowheads="1"/>
            </p:cNvSpPr>
            <p:nvPr/>
          </p:nvSpPr>
          <p:spPr bwMode="auto">
            <a:xfrm>
              <a:off x="2374" y="246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Oval 68"/>
            <p:cNvSpPr>
              <a:spLocks noChangeArrowheads="1"/>
            </p:cNvSpPr>
            <p:nvPr/>
          </p:nvSpPr>
          <p:spPr bwMode="auto">
            <a:xfrm>
              <a:off x="2472" y="2411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Oval 69"/>
            <p:cNvSpPr>
              <a:spLocks noChangeArrowheads="1"/>
            </p:cNvSpPr>
            <p:nvPr/>
          </p:nvSpPr>
          <p:spPr bwMode="auto">
            <a:xfrm>
              <a:off x="2569" y="2363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Oval 70"/>
            <p:cNvSpPr>
              <a:spLocks noChangeArrowheads="1"/>
            </p:cNvSpPr>
            <p:nvPr/>
          </p:nvSpPr>
          <p:spPr bwMode="auto">
            <a:xfrm>
              <a:off x="2667" y="230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Oval 71"/>
            <p:cNvSpPr>
              <a:spLocks noChangeArrowheads="1"/>
            </p:cNvSpPr>
            <p:nvPr/>
          </p:nvSpPr>
          <p:spPr bwMode="auto">
            <a:xfrm>
              <a:off x="2765" y="2237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Oval 72"/>
            <p:cNvSpPr>
              <a:spLocks noChangeArrowheads="1"/>
            </p:cNvSpPr>
            <p:nvPr/>
          </p:nvSpPr>
          <p:spPr bwMode="auto">
            <a:xfrm>
              <a:off x="2863" y="2163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Oval 73"/>
            <p:cNvSpPr>
              <a:spLocks noChangeArrowheads="1"/>
            </p:cNvSpPr>
            <p:nvPr/>
          </p:nvSpPr>
          <p:spPr bwMode="auto">
            <a:xfrm>
              <a:off x="2960" y="209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Oval 74"/>
            <p:cNvSpPr>
              <a:spLocks noChangeArrowheads="1"/>
            </p:cNvSpPr>
            <p:nvPr/>
          </p:nvSpPr>
          <p:spPr bwMode="auto">
            <a:xfrm>
              <a:off x="3058" y="2087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Oval 75"/>
            <p:cNvSpPr>
              <a:spLocks noChangeArrowheads="1"/>
            </p:cNvSpPr>
            <p:nvPr/>
          </p:nvSpPr>
          <p:spPr bwMode="auto">
            <a:xfrm>
              <a:off x="3156" y="2013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Oval 76"/>
            <p:cNvSpPr>
              <a:spLocks noChangeArrowheads="1"/>
            </p:cNvSpPr>
            <p:nvPr/>
          </p:nvSpPr>
          <p:spPr bwMode="auto">
            <a:xfrm>
              <a:off x="3254" y="1975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" name="Oval 77"/>
            <p:cNvSpPr>
              <a:spLocks noChangeArrowheads="1"/>
            </p:cNvSpPr>
            <p:nvPr/>
          </p:nvSpPr>
          <p:spPr bwMode="auto">
            <a:xfrm>
              <a:off x="3351" y="191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" name="Oval 78"/>
            <p:cNvSpPr>
              <a:spLocks noChangeArrowheads="1"/>
            </p:cNvSpPr>
            <p:nvPr/>
          </p:nvSpPr>
          <p:spPr bwMode="auto">
            <a:xfrm>
              <a:off x="3449" y="1849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" name="Oval 79"/>
            <p:cNvSpPr>
              <a:spLocks noChangeArrowheads="1"/>
            </p:cNvSpPr>
            <p:nvPr/>
          </p:nvSpPr>
          <p:spPr bwMode="auto">
            <a:xfrm>
              <a:off x="3547" y="181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4" name="Oval 80"/>
            <p:cNvSpPr>
              <a:spLocks noChangeArrowheads="1"/>
            </p:cNvSpPr>
            <p:nvPr/>
          </p:nvSpPr>
          <p:spPr bwMode="auto">
            <a:xfrm>
              <a:off x="3645" y="1751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" name="Oval 81"/>
            <p:cNvSpPr>
              <a:spLocks noChangeArrowheads="1"/>
            </p:cNvSpPr>
            <p:nvPr/>
          </p:nvSpPr>
          <p:spPr bwMode="auto">
            <a:xfrm>
              <a:off x="3742" y="1657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6" name="Oval 82"/>
            <p:cNvSpPr>
              <a:spLocks noChangeArrowheads="1"/>
            </p:cNvSpPr>
            <p:nvPr/>
          </p:nvSpPr>
          <p:spPr bwMode="auto">
            <a:xfrm>
              <a:off x="3843" y="1594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7" name="Oval 83"/>
            <p:cNvSpPr>
              <a:spLocks noChangeArrowheads="1"/>
            </p:cNvSpPr>
            <p:nvPr/>
          </p:nvSpPr>
          <p:spPr bwMode="auto">
            <a:xfrm>
              <a:off x="3941" y="156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8" name="Oval 84"/>
            <p:cNvSpPr>
              <a:spLocks noChangeArrowheads="1"/>
            </p:cNvSpPr>
            <p:nvPr/>
          </p:nvSpPr>
          <p:spPr bwMode="auto">
            <a:xfrm>
              <a:off x="4039" y="1532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9" name="Oval 85"/>
            <p:cNvSpPr>
              <a:spLocks noChangeArrowheads="1"/>
            </p:cNvSpPr>
            <p:nvPr/>
          </p:nvSpPr>
          <p:spPr bwMode="auto">
            <a:xfrm>
              <a:off x="4137" y="1437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86"/>
            <p:cNvSpPr>
              <a:spLocks/>
            </p:cNvSpPr>
            <p:nvPr/>
          </p:nvSpPr>
          <p:spPr bwMode="auto">
            <a:xfrm>
              <a:off x="642" y="617"/>
              <a:ext cx="4898" cy="1658"/>
            </a:xfrm>
            <a:custGeom>
              <a:avLst/>
              <a:gdLst>
                <a:gd name="T0" fmla="*/ 18 w 1403"/>
                <a:gd name="T1" fmla="*/ 469 h 475"/>
                <a:gd name="T2" fmla="*/ 42 w 1403"/>
                <a:gd name="T3" fmla="*/ 461 h 475"/>
                <a:gd name="T4" fmla="*/ 65 w 1403"/>
                <a:gd name="T5" fmla="*/ 453 h 475"/>
                <a:gd name="T6" fmla="*/ 89 w 1403"/>
                <a:gd name="T7" fmla="*/ 445 h 475"/>
                <a:gd name="T8" fmla="*/ 112 w 1403"/>
                <a:gd name="T9" fmla="*/ 437 h 475"/>
                <a:gd name="T10" fmla="*/ 136 w 1403"/>
                <a:gd name="T11" fmla="*/ 429 h 475"/>
                <a:gd name="T12" fmla="*/ 159 w 1403"/>
                <a:gd name="T13" fmla="*/ 421 h 475"/>
                <a:gd name="T14" fmla="*/ 183 w 1403"/>
                <a:gd name="T15" fmla="*/ 413 h 475"/>
                <a:gd name="T16" fmla="*/ 206 w 1403"/>
                <a:gd name="T17" fmla="*/ 405 h 475"/>
                <a:gd name="T18" fmla="*/ 229 w 1403"/>
                <a:gd name="T19" fmla="*/ 397 h 475"/>
                <a:gd name="T20" fmla="*/ 253 w 1403"/>
                <a:gd name="T21" fmla="*/ 389 h 475"/>
                <a:gd name="T22" fmla="*/ 276 w 1403"/>
                <a:gd name="T23" fmla="*/ 381 h 475"/>
                <a:gd name="T24" fmla="*/ 300 w 1403"/>
                <a:gd name="T25" fmla="*/ 374 h 475"/>
                <a:gd name="T26" fmla="*/ 323 w 1403"/>
                <a:gd name="T27" fmla="*/ 366 h 475"/>
                <a:gd name="T28" fmla="*/ 347 w 1403"/>
                <a:gd name="T29" fmla="*/ 358 h 475"/>
                <a:gd name="T30" fmla="*/ 370 w 1403"/>
                <a:gd name="T31" fmla="*/ 350 h 475"/>
                <a:gd name="T32" fmla="*/ 394 w 1403"/>
                <a:gd name="T33" fmla="*/ 342 h 475"/>
                <a:gd name="T34" fmla="*/ 417 w 1403"/>
                <a:gd name="T35" fmla="*/ 334 h 475"/>
                <a:gd name="T36" fmla="*/ 441 w 1403"/>
                <a:gd name="T37" fmla="*/ 326 h 475"/>
                <a:gd name="T38" fmla="*/ 464 w 1403"/>
                <a:gd name="T39" fmla="*/ 318 h 475"/>
                <a:gd name="T40" fmla="*/ 488 w 1403"/>
                <a:gd name="T41" fmla="*/ 310 h 475"/>
                <a:gd name="T42" fmla="*/ 511 w 1403"/>
                <a:gd name="T43" fmla="*/ 302 h 475"/>
                <a:gd name="T44" fmla="*/ 535 w 1403"/>
                <a:gd name="T45" fmla="*/ 294 h 475"/>
                <a:gd name="T46" fmla="*/ 558 w 1403"/>
                <a:gd name="T47" fmla="*/ 286 h 475"/>
                <a:gd name="T48" fmla="*/ 581 w 1403"/>
                <a:gd name="T49" fmla="*/ 278 h 475"/>
                <a:gd name="T50" fmla="*/ 605 w 1403"/>
                <a:gd name="T51" fmla="*/ 270 h 475"/>
                <a:gd name="T52" fmla="*/ 628 w 1403"/>
                <a:gd name="T53" fmla="*/ 262 h 475"/>
                <a:gd name="T54" fmla="*/ 652 w 1403"/>
                <a:gd name="T55" fmla="*/ 254 h 475"/>
                <a:gd name="T56" fmla="*/ 675 w 1403"/>
                <a:gd name="T57" fmla="*/ 246 h 475"/>
                <a:gd name="T58" fmla="*/ 699 w 1403"/>
                <a:gd name="T59" fmla="*/ 238 h 475"/>
                <a:gd name="T60" fmla="*/ 722 w 1403"/>
                <a:gd name="T61" fmla="*/ 230 h 475"/>
                <a:gd name="T62" fmla="*/ 746 w 1403"/>
                <a:gd name="T63" fmla="*/ 222 h 475"/>
                <a:gd name="T64" fmla="*/ 769 w 1403"/>
                <a:gd name="T65" fmla="*/ 214 h 475"/>
                <a:gd name="T66" fmla="*/ 793 w 1403"/>
                <a:gd name="T67" fmla="*/ 207 h 475"/>
                <a:gd name="T68" fmla="*/ 816 w 1403"/>
                <a:gd name="T69" fmla="*/ 199 h 475"/>
                <a:gd name="T70" fmla="*/ 840 w 1403"/>
                <a:gd name="T71" fmla="*/ 191 h 475"/>
                <a:gd name="T72" fmla="*/ 863 w 1403"/>
                <a:gd name="T73" fmla="*/ 183 h 475"/>
                <a:gd name="T74" fmla="*/ 886 w 1403"/>
                <a:gd name="T75" fmla="*/ 175 h 475"/>
                <a:gd name="T76" fmla="*/ 910 w 1403"/>
                <a:gd name="T77" fmla="*/ 167 h 475"/>
                <a:gd name="T78" fmla="*/ 933 w 1403"/>
                <a:gd name="T79" fmla="*/ 159 h 475"/>
                <a:gd name="T80" fmla="*/ 957 w 1403"/>
                <a:gd name="T81" fmla="*/ 151 h 475"/>
                <a:gd name="T82" fmla="*/ 980 w 1403"/>
                <a:gd name="T83" fmla="*/ 143 h 475"/>
                <a:gd name="T84" fmla="*/ 1004 w 1403"/>
                <a:gd name="T85" fmla="*/ 135 h 475"/>
                <a:gd name="T86" fmla="*/ 1027 w 1403"/>
                <a:gd name="T87" fmla="*/ 127 h 475"/>
                <a:gd name="T88" fmla="*/ 1051 w 1403"/>
                <a:gd name="T89" fmla="*/ 119 h 475"/>
                <a:gd name="T90" fmla="*/ 1074 w 1403"/>
                <a:gd name="T91" fmla="*/ 111 h 475"/>
                <a:gd name="T92" fmla="*/ 1098 w 1403"/>
                <a:gd name="T93" fmla="*/ 103 h 475"/>
                <a:gd name="T94" fmla="*/ 1121 w 1403"/>
                <a:gd name="T95" fmla="*/ 95 h 475"/>
                <a:gd name="T96" fmla="*/ 1144 w 1403"/>
                <a:gd name="T97" fmla="*/ 87 h 475"/>
                <a:gd name="T98" fmla="*/ 1168 w 1403"/>
                <a:gd name="T99" fmla="*/ 79 h 475"/>
                <a:gd name="T100" fmla="*/ 1191 w 1403"/>
                <a:gd name="T101" fmla="*/ 71 h 475"/>
                <a:gd name="T102" fmla="*/ 1215 w 1403"/>
                <a:gd name="T103" fmla="*/ 63 h 475"/>
                <a:gd name="T104" fmla="*/ 1238 w 1403"/>
                <a:gd name="T105" fmla="*/ 55 h 475"/>
                <a:gd name="T106" fmla="*/ 1262 w 1403"/>
                <a:gd name="T107" fmla="*/ 47 h 475"/>
                <a:gd name="T108" fmla="*/ 1285 w 1403"/>
                <a:gd name="T109" fmla="*/ 39 h 475"/>
                <a:gd name="T110" fmla="*/ 1309 w 1403"/>
                <a:gd name="T111" fmla="*/ 32 h 475"/>
                <a:gd name="T112" fmla="*/ 1332 w 1403"/>
                <a:gd name="T113" fmla="*/ 24 h 475"/>
                <a:gd name="T114" fmla="*/ 1356 w 1403"/>
                <a:gd name="T115" fmla="*/ 16 h 475"/>
                <a:gd name="T116" fmla="*/ 1379 w 1403"/>
                <a:gd name="T117" fmla="*/ 8 h 475"/>
                <a:gd name="T118" fmla="*/ 1403 w 1403"/>
                <a:gd name="T11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3" h="475">
                  <a:moveTo>
                    <a:pt x="0" y="475"/>
                  </a:moveTo>
                  <a:lnTo>
                    <a:pt x="4" y="474"/>
                  </a:lnTo>
                  <a:lnTo>
                    <a:pt x="9" y="472"/>
                  </a:lnTo>
                  <a:lnTo>
                    <a:pt x="14" y="471"/>
                  </a:lnTo>
                  <a:lnTo>
                    <a:pt x="18" y="469"/>
                  </a:lnTo>
                  <a:lnTo>
                    <a:pt x="23" y="467"/>
                  </a:lnTo>
                  <a:lnTo>
                    <a:pt x="28" y="466"/>
                  </a:lnTo>
                  <a:lnTo>
                    <a:pt x="32" y="464"/>
                  </a:lnTo>
                  <a:lnTo>
                    <a:pt x="37" y="463"/>
                  </a:lnTo>
                  <a:lnTo>
                    <a:pt x="42" y="461"/>
                  </a:lnTo>
                  <a:lnTo>
                    <a:pt x="46" y="460"/>
                  </a:lnTo>
                  <a:lnTo>
                    <a:pt x="51" y="458"/>
                  </a:lnTo>
                  <a:lnTo>
                    <a:pt x="56" y="456"/>
                  </a:lnTo>
                  <a:lnTo>
                    <a:pt x="61" y="455"/>
                  </a:lnTo>
                  <a:lnTo>
                    <a:pt x="65" y="453"/>
                  </a:lnTo>
                  <a:lnTo>
                    <a:pt x="70" y="452"/>
                  </a:lnTo>
                  <a:lnTo>
                    <a:pt x="75" y="450"/>
                  </a:lnTo>
                  <a:lnTo>
                    <a:pt x="79" y="448"/>
                  </a:lnTo>
                  <a:lnTo>
                    <a:pt x="84" y="447"/>
                  </a:lnTo>
                  <a:lnTo>
                    <a:pt x="89" y="445"/>
                  </a:lnTo>
                  <a:lnTo>
                    <a:pt x="93" y="444"/>
                  </a:lnTo>
                  <a:lnTo>
                    <a:pt x="98" y="442"/>
                  </a:lnTo>
                  <a:lnTo>
                    <a:pt x="103" y="440"/>
                  </a:lnTo>
                  <a:lnTo>
                    <a:pt x="108" y="439"/>
                  </a:lnTo>
                  <a:lnTo>
                    <a:pt x="112" y="437"/>
                  </a:lnTo>
                  <a:lnTo>
                    <a:pt x="117" y="436"/>
                  </a:lnTo>
                  <a:lnTo>
                    <a:pt x="122" y="434"/>
                  </a:lnTo>
                  <a:lnTo>
                    <a:pt x="126" y="432"/>
                  </a:lnTo>
                  <a:lnTo>
                    <a:pt x="131" y="431"/>
                  </a:lnTo>
                  <a:lnTo>
                    <a:pt x="136" y="429"/>
                  </a:lnTo>
                  <a:lnTo>
                    <a:pt x="140" y="428"/>
                  </a:lnTo>
                  <a:lnTo>
                    <a:pt x="145" y="426"/>
                  </a:lnTo>
                  <a:lnTo>
                    <a:pt x="150" y="424"/>
                  </a:lnTo>
                  <a:lnTo>
                    <a:pt x="154" y="423"/>
                  </a:lnTo>
                  <a:lnTo>
                    <a:pt x="159" y="421"/>
                  </a:lnTo>
                  <a:lnTo>
                    <a:pt x="164" y="420"/>
                  </a:lnTo>
                  <a:lnTo>
                    <a:pt x="169" y="418"/>
                  </a:lnTo>
                  <a:lnTo>
                    <a:pt x="173" y="417"/>
                  </a:lnTo>
                  <a:lnTo>
                    <a:pt x="178" y="415"/>
                  </a:lnTo>
                  <a:lnTo>
                    <a:pt x="183" y="413"/>
                  </a:lnTo>
                  <a:lnTo>
                    <a:pt x="187" y="412"/>
                  </a:lnTo>
                  <a:lnTo>
                    <a:pt x="192" y="410"/>
                  </a:lnTo>
                  <a:lnTo>
                    <a:pt x="197" y="409"/>
                  </a:lnTo>
                  <a:lnTo>
                    <a:pt x="201" y="407"/>
                  </a:lnTo>
                  <a:lnTo>
                    <a:pt x="206" y="405"/>
                  </a:lnTo>
                  <a:lnTo>
                    <a:pt x="211" y="404"/>
                  </a:lnTo>
                  <a:lnTo>
                    <a:pt x="215" y="402"/>
                  </a:lnTo>
                  <a:lnTo>
                    <a:pt x="220" y="401"/>
                  </a:lnTo>
                  <a:lnTo>
                    <a:pt x="225" y="399"/>
                  </a:lnTo>
                  <a:lnTo>
                    <a:pt x="229" y="397"/>
                  </a:lnTo>
                  <a:lnTo>
                    <a:pt x="234" y="396"/>
                  </a:lnTo>
                  <a:lnTo>
                    <a:pt x="239" y="394"/>
                  </a:lnTo>
                  <a:lnTo>
                    <a:pt x="244" y="393"/>
                  </a:lnTo>
                  <a:lnTo>
                    <a:pt x="248" y="391"/>
                  </a:lnTo>
                  <a:lnTo>
                    <a:pt x="253" y="389"/>
                  </a:lnTo>
                  <a:lnTo>
                    <a:pt x="258" y="388"/>
                  </a:lnTo>
                  <a:lnTo>
                    <a:pt x="262" y="386"/>
                  </a:lnTo>
                  <a:lnTo>
                    <a:pt x="267" y="385"/>
                  </a:lnTo>
                  <a:lnTo>
                    <a:pt x="272" y="383"/>
                  </a:lnTo>
                  <a:lnTo>
                    <a:pt x="276" y="381"/>
                  </a:lnTo>
                  <a:lnTo>
                    <a:pt x="281" y="380"/>
                  </a:lnTo>
                  <a:lnTo>
                    <a:pt x="286" y="378"/>
                  </a:lnTo>
                  <a:lnTo>
                    <a:pt x="290" y="377"/>
                  </a:lnTo>
                  <a:lnTo>
                    <a:pt x="295" y="375"/>
                  </a:lnTo>
                  <a:lnTo>
                    <a:pt x="300" y="374"/>
                  </a:lnTo>
                  <a:lnTo>
                    <a:pt x="305" y="372"/>
                  </a:lnTo>
                  <a:lnTo>
                    <a:pt x="309" y="370"/>
                  </a:lnTo>
                  <a:lnTo>
                    <a:pt x="314" y="369"/>
                  </a:lnTo>
                  <a:lnTo>
                    <a:pt x="319" y="367"/>
                  </a:lnTo>
                  <a:lnTo>
                    <a:pt x="323" y="366"/>
                  </a:lnTo>
                  <a:lnTo>
                    <a:pt x="328" y="364"/>
                  </a:lnTo>
                  <a:lnTo>
                    <a:pt x="333" y="362"/>
                  </a:lnTo>
                  <a:lnTo>
                    <a:pt x="337" y="361"/>
                  </a:lnTo>
                  <a:lnTo>
                    <a:pt x="342" y="359"/>
                  </a:lnTo>
                  <a:lnTo>
                    <a:pt x="347" y="358"/>
                  </a:lnTo>
                  <a:lnTo>
                    <a:pt x="352" y="356"/>
                  </a:lnTo>
                  <a:lnTo>
                    <a:pt x="356" y="354"/>
                  </a:lnTo>
                  <a:lnTo>
                    <a:pt x="361" y="353"/>
                  </a:lnTo>
                  <a:lnTo>
                    <a:pt x="366" y="351"/>
                  </a:lnTo>
                  <a:lnTo>
                    <a:pt x="370" y="350"/>
                  </a:lnTo>
                  <a:lnTo>
                    <a:pt x="375" y="348"/>
                  </a:lnTo>
                  <a:lnTo>
                    <a:pt x="380" y="347"/>
                  </a:lnTo>
                  <a:lnTo>
                    <a:pt x="384" y="345"/>
                  </a:lnTo>
                  <a:lnTo>
                    <a:pt x="389" y="343"/>
                  </a:lnTo>
                  <a:lnTo>
                    <a:pt x="394" y="342"/>
                  </a:lnTo>
                  <a:lnTo>
                    <a:pt x="398" y="340"/>
                  </a:lnTo>
                  <a:lnTo>
                    <a:pt x="403" y="339"/>
                  </a:lnTo>
                  <a:lnTo>
                    <a:pt x="408" y="337"/>
                  </a:lnTo>
                  <a:lnTo>
                    <a:pt x="413" y="335"/>
                  </a:lnTo>
                  <a:lnTo>
                    <a:pt x="417" y="334"/>
                  </a:lnTo>
                  <a:lnTo>
                    <a:pt x="422" y="332"/>
                  </a:lnTo>
                  <a:lnTo>
                    <a:pt x="427" y="331"/>
                  </a:lnTo>
                  <a:lnTo>
                    <a:pt x="431" y="329"/>
                  </a:lnTo>
                  <a:lnTo>
                    <a:pt x="436" y="327"/>
                  </a:lnTo>
                  <a:lnTo>
                    <a:pt x="441" y="326"/>
                  </a:lnTo>
                  <a:lnTo>
                    <a:pt x="445" y="324"/>
                  </a:lnTo>
                  <a:lnTo>
                    <a:pt x="450" y="323"/>
                  </a:lnTo>
                  <a:lnTo>
                    <a:pt x="455" y="321"/>
                  </a:lnTo>
                  <a:lnTo>
                    <a:pt x="459" y="319"/>
                  </a:lnTo>
                  <a:lnTo>
                    <a:pt x="464" y="318"/>
                  </a:lnTo>
                  <a:lnTo>
                    <a:pt x="469" y="316"/>
                  </a:lnTo>
                  <a:lnTo>
                    <a:pt x="473" y="315"/>
                  </a:lnTo>
                  <a:lnTo>
                    <a:pt x="478" y="313"/>
                  </a:lnTo>
                  <a:lnTo>
                    <a:pt x="483" y="312"/>
                  </a:lnTo>
                  <a:lnTo>
                    <a:pt x="488" y="310"/>
                  </a:lnTo>
                  <a:lnTo>
                    <a:pt x="492" y="308"/>
                  </a:lnTo>
                  <a:lnTo>
                    <a:pt x="497" y="307"/>
                  </a:lnTo>
                  <a:lnTo>
                    <a:pt x="502" y="305"/>
                  </a:lnTo>
                  <a:lnTo>
                    <a:pt x="506" y="304"/>
                  </a:lnTo>
                  <a:lnTo>
                    <a:pt x="511" y="302"/>
                  </a:lnTo>
                  <a:lnTo>
                    <a:pt x="516" y="300"/>
                  </a:lnTo>
                  <a:lnTo>
                    <a:pt x="520" y="299"/>
                  </a:lnTo>
                  <a:lnTo>
                    <a:pt x="525" y="297"/>
                  </a:lnTo>
                  <a:lnTo>
                    <a:pt x="530" y="296"/>
                  </a:lnTo>
                  <a:lnTo>
                    <a:pt x="535" y="294"/>
                  </a:lnTo>
                  <a:lnTo>
                    <a:pt x="539" y="292"/>
                  </a:lnTo>
                  <a:lnTo>
                    <a:pt x="544" y="291"/>
                  </a:lnTo>
                  <a:lnTo>
                    <a:pt x="549" y="289"/>
                  </a:lnTo>
                  <a:lnTo>
                    <a:pt x="553" y="288"/>
                  </a:lnTo>
                  <a:lnTo>
                    <a:pt x="558" y="286"/>
                  </a:lnTo>
                  <a:lnTo>
                    <a:pt x="563" y="284"/>
                  </a:lnTo>
                  <a:lnTo>
                    <a:pt x="567" y="283"/>
                  </a:lnTo>
                  <a:lnTo>
                    <a:pt x="572" y="281"/>
                  </a:lnTo>
                  <a:lnTo>
                    <a:pt x="577" y="280"/>
                  </a:lnTo>
                  <a:lnTo>
                    <a:pt x="581" y="278"/>
                  </a:lnTo>
                  <a:lnTo>
                    <a:pt x="586" y="276"/>
                  </a:lnTo>
                  <a:lnTo>
                    <a:pt x="591" y="275"/>
                  </a:lnTo>
                  <a:lnTo>
                    <a:pt x="596" y="273"/>
                  </a:lnTo>
                  <a:lnTo>
                    <a:pt x="600" y="272"/>
                  </a:lnTo>
                  <a:lnTo>
                    <a:pt x="605" y="270"/>
                  </a:lnTo>
                  <a:lnTo>
                    <a:pt x="610" y="269"/>
                  </a:lnTo>
                  <a:lnTo>
                    <a:pt x="614" y="267"/>
                  </a:lnTo>
                  <a:lnTo>
                    <a:pt x="619" y="265"/>
                  </a:lnTo>
                  <a:lnTo>
                    <a:pt x="624" y="264"/>
                  </a:lnTo>
                  <a:lnTo>
                    <a:pt x="628" y="262"/>
                  </a:lnTo>
                  <a:lnTo>
                    <a:pt x="633" y="261"/>
                  </a:lnTo>
                  <a:lnTo>
                    <a:pt x="638" y="259"/>
                  </a:lnTo>
                  <a:lnTo>
                    <a:pt x="642" y="257"/>
                  </a:lnTo>
                  <a:lnTo>
                    <a:pt x="647" y="256"/>
                  </a:lnTo>
                  <a:lnTo>
                    <a:pt x="652" y="254"/>
                  </a:lnTo>
                  <a:lnTo>
                    <a:pt x="656" y="253"/>
                  </a:lnTo>
                  <a:lnTo>
                    <a:pt x="661" y="251"/>
                  </a:lnTo>
                  <a:lnTo>
                    <a:pt x="666" y="249"/>
                  </a:lnTo>
                  <a:lnTo>
                    <a:pt x="671" y="248"/>
                  </a:lnTo>
                  <a:lnTo>
                    <a:pt x="675" y="246"/>
                  </a:lnTo>
                  <a:lnTo>
                    <a:pt x="680" y="245"/>
                  </a:lnTo>
                  <a:lnTo>
                    <a:pt x="685" y="243"/>
                  </a:lnTo>
                  <a:lnTo>
                    <a:pt x="689" y="242"/>
                  </a:lnTo>
                  <a:lnTo>
                    <a:pt x="694" y="240"/>
                  </a:lnTo>
                  <a:lnTo>
                    <a:pt x="699" y="238"/>
                  </a:lnTo>
                  <a:lnTo>
                    <a:pt x="703" y="237"/>
                  </a:lnTo>
                  <a:lnTo>
                    <a:pt x="708" y="235"/>
                  </a:lnTo>
                  <a:lnTo>
                    <a:pt x="713" y="234"/>
                  </a:lnTo>
                  <a:lnTo>
                    <a:pt x="717" y="232"/>
                  </a:lnTo>
                  <a:lnTo>
                    <a:pt x="722" y="230"/>
                  </a:lnTo>
                  <a:lnTo>
                    <a:pt x="727" y="229"/>
                  </a:lnTo>
                  <a:lnTo>
                    <a:pt x="732" y="227"/>
                  </a:lnTo>
                  <a:lnTo>
                    <a:pt x="736" y="226"/>
                  </a:lnTo>
                  <a:lnTo>
                    <a:pt x="741" y="224"/>
                  </a:lnTo>
                  <a:lnTo>
                    <a:pt x="746" y="222"/>
                  </a:lnTo>
                  <a:lnTo>
                    <a:pt x="750" y="221"/>
                  </a:lnTo>
                  <a:lnTo>
                    <a:pt x="755" y="219"/>
                  </a:lnTo>
                  <a:lnTo>
                    <a:pt x="760" y="218"/>
                  </a:lnTo>
                  <a:lnTo>
                    <a:pt x="764" y="216"/>
                  </a:lnTo>
                  <a:lnTo>
                    <a:pt x="769" y="214"/>
                  </a:lnTo>
                  <a:lnTo>
                    <a:pt x="774" y="213"/>
                  </a:lnTo>
                  <a:lnTo>
                    <a:pt x="779" y="211"/>
                  </a:lnTo>
                  <a:lnTo>
                    <a:pt x="783" y="210"/>
                  </a:lnTo>
                  <a:lnTo>
                    <a:pt x="788" y="208"/>
                  </a:lnTo>
                  <a:lnTo>
                    <a:pt x="793" y="207"/>
                  </a:lnTo>
                  <a:lnTo>
                    <a:pt x="797" y="205"/>
                  </a:lnTo>
                  <a:lnTo>
                    <a:pt x="802" y="203"/>
                  </a:lnTo>
                  <a:lnTo>
                    <a:pt x="807" y="202"/>
                  </a:lnTo>
                  <a:lnTo>
                    <a:pt x="811" y="200"/>
                  </a:lnTo>
                  <a:lnTo>
                    <a:pt x="816" y="199"/>
                  </a:lnTo>
                  <a:lnTo>
                    <a:pt x="821" y="197"/>
                  </a:lnTo>
                  <a:lnTo>
                    <a:pt x="825" y="195"/>
                  </a:lnTo>
                  <a:lnTo>
                    <a:pt x="830" y="194"/>
                  </a:lnTo>
                  <a:lnTo>
                    <a:pt x="835" y="192"/>
                  </a:lnTo>
                  <a:lnTo>
                    <a:pt x="840" y="191"/>
                  </a:lnTo>
                  <a:lnTo>
                    <a:pt x="844" y="189"/>
                  </a:lnTo>
                  <a:lnTo>
                    <a:pt x="849" y="187"/>
                  </a:lnTo>
                  <a:lnTo>
                    <a:pt x="854" y="186"/>
                  </a:lnTo>
                  <a:lnTo>
                    <a:pt x="858" y="184"/>
                  </a:lnTo>
                  <a:lnTo>
                    <a:pt x="863" y="183"/>
                  </a:lnTo>
                  <a:lnTo>
                    <a:pt x="868" y="181"/>
                  </a:lnTo>
                  <a:lnTo>
                    <a:pt x="872" y="179"/>
                  </a:lnTo>
                  <a:lnTo>
                    <a:pt x="877" y="178"/>
                  </a:lnTo>
                  <a:lnTo>
                    <a:pt x="882" y="176"/>
                  </a:lnTo>
                  <a:lnTo>
                    <a:pt x="886" y="175"/>
                  </a:lnTo>
                  <a:lnTo>
                    <a:pt x="891" y="173"/>
                  </a:lnTo>
                  <a:lnTo>
                    <a:pt x="896" y="171"/>
                  </a:lnTo>
                  <a:lnTo>
                    <a:pt x="900" y="170"/>
                  </a:lnTo>
                  <a:lnTo>
                    <a:pt x="905" y="168"/>
                  </a:lnTo>
                  <a:lnTo>
                    <a:pt x="910" y="167"/>
                  </a:lnTo>
                  <a:lnTo>
                    <a:pt x="915" y="165"/>
                  </a:lnTo>
                  <a:lnTo>
                    <a:pt x="919" y="164"/>
                  </a:lnTo>
                  <a:lnTo>
                    <a:pt x="924" y="162"/>
                  </a:lnTo>
                  <a:lnTo>
                    <a:pt x="929" y="160"/>
                  </a:lnTo>
                  <a:lnTo>
                    <a:pt x="933" y="159"/>
                  </a:lnTo>
                  <a:lnTo>
                    <a:pt x="938" y="157"/>
                  </a:lnTo>
                  <a:lnTo>
                    <a:pt x="943" y="156"/>
                  </a:lnTo>
                  <a:lnTo>
                    <a:pt x="947" y="154"/>
                  </a:lnTo>
                  <a:lnTo>
                    <a:pt x="952" y="152"/>
                  </a:lnTo>
                  <a:lnTo>
                    <a:pt x="957" y="151"/>
                  </a:lnTo>
                  <a:lnTo>
                    <a:pt x="961" y="149"/>
                  </a:lnTo>
                  <a:lnTo>
                    <a:pt x="966" y="148"/>
                  </a:lnTo>
                  <a:lnTo>
                    <a:pt x="971" y="146"/>
                  </a:lnTo>
                  <a:lnTo>
                    <a:pt x="976" y="144"/>
                  </a:lnTo>
                  <a:lnTo>
                    <a:pt x="980" y="143"/>
                  </a:lnTo>
                  <a:lnTo>
                    <a:pt x="985" y="141"/>
                  </a:lnTo>
                  <a:lnTo>
                    <a:pt x="990" y="140"/>
                  </a:lnTo>
                  <a:lnTo>
                    <a:pt x="994" y="138"/>
                  </a:lnTo>
                  <a:lnTo>
                    <a:pt x="999" y="137"/>
                  </a:lnTo>
                  <a:lnTo>
                    <a:pt x="1004" y="135"/>
                  </a:lnTo>
                  <a:lnTo>
                    <a:pt x="1008" y="133"/>
                  </a:lnTo>
                  <a:lnTo>
                    <a:pt x="1013" y="132"/>
                  </a:lnTo>
                  <a:lnTo>
                    <a:pt x="1018" y="130"/>
                  </a:lnTo>
                  <a:lnTo>
                    <a:pt x="1023" y="129"/>
                  </a:lnTo>
                  <a:lnTo>
                    <a:pt x="1027" y="127"/>
                  </a:lnTo>
                  <a:lnTo>
                    <a:pt x="1032" y="125"/>
                  </a:lnTo>
                  <a:lnTo>
                    <a:pt x="1037" y="124"/>
                  </a:lnTo>
                  <a:lnTo>
                    <a:pt x="1041" y="122"/>
                  </a:lnTo>
                  <a:lnTo>
                    <a:pt x="1046" y="121"/>
                  </a:lnTo>
                  <a:lnTo>
                    <a:pt x="1051" y="119"/>
                  </a:lnTo>
                  <a:lnTo>
                    <a:pt x="1055" y="117"/>
                  </a:lnTo>
                  <a:lnTo>
                    <a:pt x="1060" y="116"/>
                  </a:lnTo>
                  <a:lnTo>
                    <a:pt x="1065" y="114"/>
                  </a:lnTo>
                  <a:lnTo>
                    <a:pt x="1069" y="113"/>
                  </a:lnTo>
                  <a:lnTo>
                    <a:pt x="1074" y="111"/>
                  </a:lnTo>
                  <a:lnTo>
                    <a:pt x="1079" y="109"/>
                  </a:lnTo>
                  <a:lnTo>
                    <a:pt x="1084" y="108"/>
                  </a:lnTo>
                  <a:lnTo>
                    <a:pt x="1088" y="106"/>
                  </a:lnTo>
                  <a:lnTo>
                    <a:pt x="1093" y="105"/>
                  </a:lnTo>
                  <a:lnTo>
                    <a:pt x="1098" y="103"/>
                  </a:lnTo>
                  <a:lnTo>
                    <a:pt x="1102" y="101"/>
                  </a:lnTo>
                  <a:lnTo>
                    <a:pt x="1107" y="100"/>
                  </a:lnTo>
                  <a:lnTo>
                    <a:pt x="1112" y="98"/>
                  </a:lnTo>
                  <a:lnTo>
                    <a:pt x="1116" y="97"/>
                  </a:lnTo>
                  <a:lnTo>
                    <a:pt x="1121" y="95"/>
                  </a:lnTo>
                  <a:lnTo>
                    <a:pt x="1126" y="94"/>
                  </a:lnTo>
                  <a:lnTo>
                    <a:pt x="1130" y="92"/>
                  </a:lnTo>
                  <a:lnTo>
                    <a:pt x="1135" y="90"/>
                  </a:lnTo>
                  <a:lnTo>
                    <a:pt x="1140" y="89"/>
                  </a:lnTo>
                  <a:lnTo>
                    <a:pt x="1144" y="87"/>
                  </a:lnTo>
                  <a:lnTo>
                    <a:pt x="1149" y="86"/>
                  </a:lnTo>
                  <a:lnTo>
                    <a:pt x="1154" y="84"/>
                  </a:lnTo>
                  <a:lnTo>
                    <a:pt x="1159" y="82"/>
                  </a:lnTo>
                  <a:lnTo>
                    <a:pt x="1163" y="81"/>
                  </a:lnTo>
                  <a:lnTo>
                    <a:pt x="1168" y="79"/>
                  </a:lnTo>
                  <a:lnTo>
                    <a:pt x="1173" y="78"/>
                  </a:lnTo>
                  <a:lnTo>
                    <a:pt x="1177" y="76"/>
                  </a:lnTo>
                  <a:lnTo>
                    <a:pt x="1182" y="74"/>
                  </a:lnTo>
                  <a:lnTo>
                    <a:pt x="1187" y="73"/>
                  </a:lnTo>
                  <a:lnTo>
                    <a:pt x="1191" y="71"/>
                  </a:lnTo>
                  <a:lnTo>
                    <a:pt x="1196" y="70"/>
                  </a:lnTo>
                  <a:lnTo>
                    <a:pt x="1201" y="68"/>
                  </a:lnTo>
                  <a:lnTo>
                    <a:pt x="1205" y="66"/>
                  </a:lnTo>
                  <a:lnTo>
                    <a:pt x="1210" y="65"/>
                  </a:lnTo>
                  <a:lnTo>
                    <a:pt x="1215" y="63"/>
                  </a:lnTo>
                  <a:lnTo>
                    <a:pt x="1220" y="62"/>
                  </a:lnTo>
                  <a:lnTo>
                    <a:pt x="1224" y="60"/>
                  </a:lnTo>
                  <a:lnTo>
                    <a:pt x="1229" y="59"/>
                  </a:lnTo>
                  <a:lnTo>
                    <a:pt x="1234" y="57"/>
                  </a:lnTo>
                  <a:lnTo>
                    <a:pt x="1238" y="55"/>
                  </a:lnTo>
                  <a:lnTo>
                    <a:pt x="1243" y="54"/>
                  </a:lnTo>
                  <a:lnTo>
                    <a:pt x="1248" y="52"/>
                  </a:lnTo>
                  <a:lnTo>
                    <a:pt x="1252" y="51"/>
                  </a:lnTo>
                  <a:lnTo>
                    <a:pt x="1257" y="49"/>
                  </a:lnTo>
                  <a:lnTo>
                    <a:pt x="1262" y="47"/>
                  </a:lnTo>
                  <a:lnTo>
                    <a:pt x="1267" y="46"/>
                  </a:lnTo>
                  <a:lnTo>
                    <a:pt x="1271" y="44"/>
                  </a:lnTo>
                  <a:lnTo>
                    <a:pt x="1276" y="43"/>
                  </a:lnTo>
                  <a:lnTo>
                    <a:pt x="1281" y="41"/>
                  </a:lnTo>
                  <a:lnTo>
                    <a:pt x="1285" y="39"/>
                  </a:lnTo>
                  <a:lnTo>
                    <a:pt x="1290" y="38"/>
                  </a:lnTo>
                  <a:lnTo>
                    <a:pt x="1295" y="36"/>
                  </a:lnTo>
                  <a:lnTo>
                    <a:pt x="1299" y="35"/>
                  </a:lnTo>
                  <a:lnTo>
                    <a:pt x="1304" y="33"/>
                  </a:lnTo>
                  <a:lnTo>
                    <a:pt x="1309" y="32"/>
                  </a:lnTo>
                  <a:lnTo>
                    <a:pt x="1313" y="30"/>
                  </a:lnTo>
                  <a:lnTo>
                    <a:pt x="1318" y="28"/>
                  </a:lnTo>
                  <a:lnTo>
                    <a:pt x="1323" y="27"/>
                  </a:lnTo>
                  <a:lnTo>
                    <a:pt x="1327" y="25"/>
                  </a:lnTo>
                  <a:lnTo>
                    <a:pt x="1332" y="24"/>
                  </a:lnTo>
                  <a:lnTo>
                    <a:pt x="1337" y="22"/>
                  </a:lnTo>
                  <a:lnTo>
                    <a:pt x="1342" y="20"/>
                  </a:lnTo>
                  <a:lnTo>
                    <a:pt x="1346" y="19"/>
                  </a:lnTo>
                  <a:lnTo>
                    <a:pt x="1351" y="17"/>
                  </a:lnTo>
                  <a:lnTo>
                    <a:pt x="1356" y="16"/>
                  </a:lnTo>
                  <a:lnTo>
                    <a:pt x="1360" y="14"/>
                  </a:lnTo>
                  <a:lnTo>
                    <a:pt x="1365" y="12"/>
                  </a:lnTo>
                  <a:lnTo>
                    <a:pt x="1370" y="11"/>
                  </a:lnTo>
                  <a:lnTo>
                    <a:pt x="1374" y="9"/>
                  </a:lnTo>
                  <a:lnTo>
                    <a:pt x="1379" y="8"/>
                  </a:lnTo>
                  <a:lnTo>
                    <a:pt x="1384" y="6"/>
                  </a:lnTo>
                  <a:lnTo>
                    <a:pt x="1388" y="4"/>
                  </a:lnTo>
                  <a:lnTo>
                    <a:pt x="1393" y="3"/>
                  </a:lnTo>
                  <a:lnTo>
                    <a:pt x="1398" y="1"/>
                  </a:lnTo>
                  <a:lnTo>
                    <a:pt x="1403" y="0"/>
                  </a:lnTo>
                </a:path>
              </a:pathLst>
            </a:cu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 87"/>
            <p:cNvSpPr>
              <a:spLocks/>
            </p:cNvSpPr>
            <p:nvPr/>
          </p:nvSpPr>
          <p:spPr bwMode="auto">
            <a:xfrm>
              <a:off x="642" y="798"/>
              <a:ext cx="4898" cy="2591"/>
            </a:xfrm>
            <a:custGeom>
              <a:avLst/>
              <a:gdLst>
                <a:gd name="T0" fmla="*/ 18 w 1403"/>
                <a:gd name="T1" fmla="*/ 732 h 742"/>
                <a:gd name="T2" fmla="*/ 42 w 1403"/>
                <a:gd name="T3" fmla="*/ 720 h 742"/>
                <a:gd name="T4" fmla="*/ 65 w 1403"/>
                <a:gd name="T5" fmla="*/ 708 h 742"/>
                <a:gd name="T6" fmla="*/ 89 w 1403"/>
                <a:gd name="T7" fmla="*/ 695 h 742"/>
                <a:gd name="T8" fmla="*/ 112 w 1403"/>
                <a:gd name="T9" fmla="*/ 683 h 742"/>
                <a:gd name="T10" fmla="*/ 136 w 1403"/>
                <a:gd name="T11" fmla="*/ 670 h 742"/>
                <a:gd name="T12" fmla="*/ 159 w 1403"/>
                <a:gd name="T13" fmla="*/ 658 h 742"/>
                <a:gd name="T14" fmla="*/ 183 w 1403"/>
                <a:gd name="T15" fmla="*/ 646 h 742"/>
                <a:gd name="T16" fmla="*/ 206 w 1403"/>
                <a:gd name="T17" fmla="*/ 633 h 742"/>
                <a:gd name="T18" fmla="*/ 229 w 1403"/>
                <a:gd name="T19" fmla="*/ 621 h 742"/>
                <a:gd name="T20" fmla="*/ 253 w 1403"/>
                <a:gd name="T21" fmla="*/ 608 h 742"/>
                <a:gd name="T22" fmla="*/ 276 w 1403"/>
                <a:gd name="T23" fmla="*/ 596 h 742"/>
                <a:gd name="T24" fmla="*/ 300 w 1403"/>
                <a:gd name="T25" fmla="*/ 583 h 742"/>
                <a:gd name="T26" fmla="*/ 323 w 1403"/>
                <a:gd name="T27" fmla="*/ 571 h 742"/>
                <a:gd name="T28" fmla="*/ 347 w 1403"/>
                <a:gd name="T29" fmla="*/ 559 h 742"/>
                <a:gd name="T30" fmla="*/ 370 w 1403"/>
                <a:gd name="T31" fmla="*/ 546 h 742"/>
                <a:gd name="T32" fmla="*/ 394 w 1403"/>
                <a:gd name="T33" fmla="*/ 534 h 742"/>
                <a:gd name="T34" fmla="*/ 417 w 1403"/>
                <a:gd name="T35" fmla="*/ 521 h 742"/>
                <a:gd name="T36" fmla="*/ 441 w 1403"/>
                <a:gd name="T37" fmla="*/ 509 h 742"/>
                <a:gd name="T38" fmla="*/ 464 w 1403"/>
                <a:gd name="T39" fmla="*/ 497 h 742"/>
                <a:gd name="T40" fmla="*/ 488 w 1403"/>
                <a:gd name="T41" fmla="*/ 484 h 742"/>
                <a:gd name="T42" fmla="*/ 511 w 1403"/>
                <a:gd name="T43" fmla="*/ 472 h 742"/>
                <a:gd name="T44" fmla="*/ 535 w 1403"/>
                <a:gd name="T45" fmla="*/ 459 h 742"/>
                <a:gd name="T46" fmla="*/ 558 w 1403"/>
                <a:gd name="T47" fmla="*/ 447 h 742"/>
                <a:gd name="T48" fmla="*/ 581 w 1403"/>
                <a:gd name="T49" fmla="*/ 435 h 742"/>
                <a:gd name="T50" fmla="*/ 605 w 1403"/>
                <a:gd name="T51" fmla="*/ 422 h 742"/>
                <a:gd name="T52" fmla="*/ 628 w 1403"/>
                <a:gd name="T53" fmla="*/ 410 h 742"/>
                <a:gd name="T54" fmla="*/ 652 w 1403"/>
                <a:gd name="T55" fmla="*/ 397 h 742"/>
                <a:gd name="T56" fmla="*/ 675 w 1403"/>
                <a:gd name="T57" fmla="*/ 385 h 742"/>
                <a:gd name="T58" fmla="*/ 699 w 1403"/>
                <a:gd name="T59" fmla="*/ 373 h 742"/>
                <a:gd name="T60" fmla="*/ 722 w 1403"/>
                <a:gd name="T61" fmla="*/ 360 h 742"/>
                <a:gd name="T62" fmla="*/ 746 w 1403"/>
                <a:gd name="T63" fmla="*/ 348 h 742"/>
                <a:gd name="T64" fmla="*/ 769 w 1403"/>
                <a:gd name="T65" fmla="*/ 335 h 742"/>
                <a:gd name="T66" fmla="*/ 793 w 1403"/>
                <a:gd name="T67" fmla="*/ 323 h 742"/>
                <a:gd name="T68" fmla="*/ 816 w 1403"/>
                <a:gd name="T69" fmla="*/ 311 h 742"/>
                <a:gd name="T70" fmla="*/ 840 w 1403"/>
                <a:gd name="T71" fmla="*/ 298 h 742"/>
                <a:gd name="T72" fmla="*/ 863 w 1403"/>
                <a:gd name="T73" fmla="*/ 286 h 742"/>
                <a:gd name="T74" fmla="*/ 886 w 1403"/>
                <a:gd name="T75" fmla="*/ 273 h 742"/>
                <a:gd name="T76" fmla="*/ 910 w 1403"/>
                <a:gd name="T77" fmla="*/ 261 h 742"/>
                <a:gd name="T78" fmla="*/ 933 w 1403"/>
                <a:gd name="T79" fmla="*/ 249 h 742"/>
                <a:gd name="T80" fmla="*/ 957 w 1403"/>
                <a:gd name="T81" fmla="*/ 236 h 742"/>
                <a:gd name="T82" fmla="*/ 980 w 1403"/>
                <a:gd name="T83" fmla="*/ 224 h 742"/>
                <a:gd name="T84" fmla="*/ 1004 w 1403"/>
                <a:gd name="T85" fmla="*/ 211 h 742"/>
                <a:gd name="T86" fmla="*/ 1027 w 1403"/>
                <a:gd name="T87" fmla="*/ 199 h 742"/>
                <a:gd name="T88" fmla="*/ 1051 w 1403"/>
                <a:gd name="T89" fmla="*/ 186 h 742"/>
                <a:gd name="T90" fmla="*/ 1074 w 1403"/>
                <a:gd name="T91" fmla="*/ 174 h 742"/>
                <a:gd name="T92" fmla="*/ 1098 w 1403"/>
                <a:gd name="T93" fmla="*/ 162 h 742"/>
                <a:gd name="T94" fmla="*/ 1121 w 1403"/>
                <a:gd name="T95" fmla="*/ 149 h 742"/>
                <a:gd name="T96" fmla="*/ 1144 w 1403"/>
                <a:gd name="T97" fmla="*/ 137 h 742"/>
                <a:gd name="T98" fmla="*/ 1168 w 1403"/>
                <a:gd name="T99" fmla="*/ 124 h 742"/>
                <a:gd name="T100" fmla="*/ 1191 w 1403"/>
                <a:gd name="T101" fmla="*/ 112 h 742"/>
                <a:gd name="T102" fmla="*/ 1215 w 1403"/>
                <a:gd name="T103" fmla="*/ 100 h 742"/>
                <a:gd name="T104" fmla="*/ 1238 w 1403"/>
                <a:gd name="T105" fmla="*/ 87 h 742"/>
                <a:gd name="T106" fmla="*/ 1262 w 1403"/>
                <a:gd name="T107" fmla="*/ 75 h 742"/>
                <a:gd name="T108" fmla="*/ 1285 w 1403"/>
                <a:gd name="T109" fmla="*/ 62 h 742"/>
                <a:gd name="T110" fmla="*/ 1309 w 1403"/>
                <a:gd name="T111" fmla="*/ 50 h 742"/>
                <a:gd name="T112" fmla="*/ 1332 w 1403"/>
                <a:gd name="T113" fmla="*/ 38 h 742"/>
                <a:gd name="T114" fmla="*/ 1356 w 1403"/>
                <a:gd name="T115" fmla="*/ 25 h 742"/>
                <a:gd name="T116" fmla="*/ 1379 w 1403"/>
                <a:gd name="T117" fmla="*/ 13 h 742"/>
                <a:gd name="T118" fmla="*/ 1403 w 1403"/>
                <a:gd name="T119" fmla="*/ 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3" h="742">
                  <a:moveTo>
                    <a:pt x="0" y="742"/>
                  </a:moveTo>
                  <a:lnTo>
                    <a:pt x="4" y="740"/>
                  </a:lnTo>
                  <a:lnTo>
                    <a:pt x="9" y="737"/>
                  </a:lnTo>
                  <a:lnTo>
                    <a:pt x="14" y="735"/>
                  </a:lnTo>
                  <a:lnTo>
                    <a:pt x="18" y="732"/>
                  </a:lnTo>
                  <a:lnTo>
                    <a:pt x="23" y="730"/>
                  </a:lnTo>
                  <a:lnTo>
                    <a:pt x="28" y="727"/>
                  </a:lnTo>
                  <a:lnTo>
                    <a:pt x="32" y="725"/>
                  </a:lnTo>
                  <a:lnTo>
                    <a:pt x="37" y="722"/>
                  </a:lnTo>
                  <a:lnTo>
                    <a:pt x="42" y="720"/>
                  </a:lnTo>
                  <a:lnTo>
                    <a:pt x="46" y="718"/>
                  </a:lnTo>
                  <a:lnTo>
                    <a:pt x="51" y="715"/>
                  </a:lnTo>
                  <a:lnTo>
                    <a:pt x="56" y="713"/>
                  </a:lnTo>
                  <a:lnTo>
                    <a:pt x="61" y="710"/>
                  </a:lnTo>
                  <a:lnTo>
                    <a:pt x="65" y="708"/>
                  </a:lnTo>
                  <a:lnTo>
                    <a:pt x="70" y="705"/>
                  </a:lnTo>
                  <a:lnTo>
                    <a:pt x="75" y="703"/>
                  </a:lnTo>
                  <a:lnTo>
                    <a:pt x="79" y="700"/>
                  </a:lnTo>
                  <a:lnTo>
                    <a:pt x="84" y="698"/>
                  </a:lnTo>
                  <a:lnTo>
                    <a:pt x="89" y="695"/>
                  </a:lnTo>
                  <a:lnTo>
                    <a:pt x="93" y="693"/>
                  </a:lnTo>
                  <a:lnTo>
                    <a:pt x="98" y="690"/>
                  </a:lnTo>
                  <a:lnTo>
                    <a:pt x="103" y="688"/>
                  </a:lnTo>
                  <a:lnTo>
                    <a:pt x="108" y="685"/>
                  </a:lnTo>
                  <a:lnTo>
                    <a:pt x="112" y="683"/>
                  </a:lnTo>
                  <a:lnTo>
                    <a:pt x="117" y="680"/>
                  </a:lnTo>
                  <a:lnTo>
                    <a:pt x="122" y="678"/>
                  </a:lnTo>
                  <a:lnTo>
                    <a:pt x="126" y="675"/>
                  </a:lnTo>
                  <a:lnTo>
                    <a:pt x="131" y="673"/>
                  </a:lnTo>
                  <a:lnTo>
                    <a:pt x="136" y="670"/>
                  </a:lnTo>
                  <a:lnTo>
                    <a:pt x="140" y="668"/>
                  </a:lnTo>
                  <a:lnTo>
                    <a:pt x="145" y="665"/>
                  </a:lnTo>
                  <a:lnTo>
                    <a:pt x="150" y="663"/>
                  </a:lnTo>
                  <a:lnTo>
                    <a:pt x="154" y="660"/>
                  </a:lnTo>
                  <a:lnTo>
                    <a:pt x="159" y="658"/>
                  </a:lnTo>
                  <a:lnTo>
                    <a:pt x="164" y="655"/>
                  </a:lnTo>
                  <a:lnTo>
                    <a:pt x="169" y="653"/>
                  </a:lnTo>
                  <a:lnTo>
                    <a:pt x="173" y="650"/>
                  </a:lnTo>
                  <a:lnTo>
                    <a:pt x="178" y="648"/>
                  </a:lnTo>
                  <a:lnTo>
                    <a:pt x="183" y="646"/>
                  </a:lnTo>
                  <a:lnTo>
                    <a:pt x="187" y="643"/>
                  </a:lnTo>
                  <a:lnTo>
                    <a:pt x="192" y="641"/>
                  </a:lnTo>
                  <a:lnTo>
                    <a:pt x="197" y="638"/>
                  </a:lnTo>
                  <a:lnTo>
                    <a:pt x="201" y="636"/>
                  </a:lnTo>
                  <a:lnTo>
                    <a:pt x="206" y="633"/>
                  </a:lnTo>
                  <a:lnTo>
                    <a:pt x="211" y="631"/>
                  </a:lnTo>
                  <a:lnTo>
                    <a:pt x="215" y="628"/>
                  </a:lnTo>
                  <a:lnTo>
                    <a:pt x="220" y="626"/>
                  </a:lnTo>
                  <a:lnTo>
                    <a:pt x="225" y="623"/>
                  </a:lnTo>
                  <a:lnTo>
                    <a:pt x="229" y="621"/>
                  </a:lnTo>
                  <a:lnTo>
                    <a:pt x="234" y="618"/>
                  </a:lnTo>
                  <a:lnTo>
                    <a:pt x="239" y="616"/>
                  </a:lnTo>
                  <a:lnTo>
                    <a:pt x="244" y="613"/>
                  </a:lnTo>
                  <a:lnTo>
                    <a:pt x="248" y="611"/>
                  </a:lnTo>
                  <a:lnTo>
                    <a:pt x="253" y="608"/>
                  </a:lnTo>
                  <a:lnTo>
                    <a:pt x="258" y="606"/>
                  </a:lnTo>
                  <a:lnTo>
                    <a:pt x="262" y="603"/>
                  </a:lnTo>
                  <a:lnTo>
                    <a:pt x="267" y="601"/>
                  </a:lnTo>
                  <a:lnTo>
                    <a:pt x="272" y="598"/>
                  </a:lnTo>
                  <a:lnTo>
                    <a:pt x="276" y="596"/>
                  </a:lnTo>
                  <a:lnTo>
                    <a:pt x="281" y="593"/>
                  </a:lnTo>
                  <a:lnTo>
                    <a:pt x="286" y="591"/>
                  </a:lnTo>
                  <a:lnTo>
                    <a:pt x="290" y="588"/>
                  </a:lnTo>
                  <a:lnTo>
                    <a:pt x="295" y="586"/>
                  </a:lnTo>
                  <a:lnTo>
                    <a:pt x="300" y="583"/>
                  </a:lnTo>
                  <a:lnTo>
                    <a:pt x="305" y="581"/>
                  </a:lnTo>
                  <a:lnTo>
                    <a:pt x="309" y="579"/>
                  </a:lnTo>
                  <a:lnTo>
                    <a:pt x="314" y="576"/>
                  </a:lnTo>
                  <a:lnTo>
                    <a:pt x="319" y="574"/>
                  </a:lnTo>
                  <a:lnTo>
                    <a:pt x="323" y="571"/>
                  </a:lnTo>
                  <a:lnTo>
                    <a:pt x="328" y="569"/>
                  </a:lnTo>
                  <a:lnTo>
                    <a:pt x="333" y="566"/>
                  </a:lnTo>
                  <a:lnTo>
                    <a:pt x="337" y="564"/>
                  </a:lnTo>
                  <a:lnTo>
                    <a:pt x="342" y="561"/>
                  </a:lnTo>
                  <a:lnTo>
                    <a:pt x="347" y="559"/>
                  </a:lnTo>
                  <a:lnTo>
                    <a:pt x="352" y="556"/>
                  </a:lnTo>
                  <a:lnTo>
                    <a:pt x="356" y="554"/>
                  </a:lnTo>
                  <a:lnTo>
                    <a:pt x="361" y="551"/>
                  </a:lnTo>
                  <a:lnTo>
                    <a:pt x="366" y="549"/>
                  </a:lnTo>
                  <a:lnTo>
                    <a:pt x="370" y="546"/>
                  </a:lnTo>
                  <a:lnTo>
                    <a:pt x="375" y="544"/>
                  </a:lnTo>
                  <a:lnTo>
                    <a:pt x="380" y="541"/>
                  </a:lnTo>
                  <a:lnTo>
                    <a:pt x="384" y="539"/>
                  </a:lnTo>
                  <a:lnTo>
                    <a:pt x="389" y="536"/>
                  </a:lnTo>
                  <a:lnTo>
                    <a:pt x="394" y="534"/>
                  </a:lnTo>
                  <a:lnTo>
                    <a:pt x="398" y="531"/>
                  </a:lnTo>
                  <a:lnTo>
                    <a:pt x="403" y="529"/>
                  </a:lnTo>
                  <a:lnTo>
                    <a:pt x="408" y="526"/>
                  </a:lnTo>
                  <a:lnTo>
                    <a:pt x="413" y="524"/>
                  </a:lnTo>
                  <a:lnTo>
                    <a:pt x="417" y="521"/>
                  </a:lnTo>
                  <a:lnTo>
                    <a:pt x="422" y="519"/>
                  </a:lnTo>
                  <a:lnTo>
                    <a:pt x="427" y="516"/>
                  </a:lnTo>
                  <a:lnTo>
                    <a:pt x="431" y="514"/>
                  </a:lnTo>
                  <a:lnTo>
                    <a:pt x="436" y="512"/>
                  </a:lnTo>
                  <a:lnTo>
                    <a:pt x="441" y="509"/>
                  </a:lnTo>
                  <a:lnTo>
                    <a:pt x="445" y="507"/>
                  </a:lnTo>
                  <a:lnTo>
                    <a:pt x="450" y="504"/>
                  </a:lnTo>
                  <a:lnTo>
                    <a:pt x="455" y="502"/>
                  </a:lnTo>
                  <a:lnTo>
                    <a:pt x="459" y="499"/>
                  </a:lnTo>
                  <a:lnTo>
                    <a:pt x="464" y="497"/>
                  </a:lnTo>
                  <a:lnTo>
                    <a:pt x="469" y="494"/>
                  </a:lnTo>
                  <a:lnTo>
                    <a:pt x="473" y="492"/>
                  </a:lnTo>
                  <a:lnTo>
                    <a:pt x="478" y="489"/>
                  </a:lnTo>
                  <a:lnTo>
                    <a:pt x="483" y="487"/>
                  </a:lnTo>
                  <a:lnTo>
                    <a:pt x="488" y="484"/>
                  </a:lnTo>
                  <a:lnTo>
                    <a:pt x="492" y="482"/>
                  </a:lnTo>
                  <a:lnTo>
                    <a:pt x="497" y="479"/>
                  </a:lnTo>
                  <a:lnTo>
                    <a:pt x="502" y="477"/>
                  </a:lnTo>
                  <a:lnTo>
                    <a:pt x="506" y="474"/>
                  </a:lnTo>
                  <a:lnTo>
                    <a:pt x="511" y="472"/>
                  </a:lnTo>
                  <a:lnTo>
                    <a:pt x="516" y="469"/>
                  </a:lnTo>
                  <a:lnTo>
                    <a:pt x="520" y="467"/>
                  </a:lnTo>
                  <a:lnTo>
                    <a:pt x="525" y="464"/>
                  </a:lnTo>
                  <a:lnTo>
                    <a:pt x="530" y="462"/>
                  </a:lnTo>
                  <a:lnTo>
                    <a:pt x="535" y="459"/>
                  </a:lnTo>
                  <a:lnTo>
                    <a:pt x="539" y="457"/>
                  </a:lnTo>
                  <a:lnTo>
                    <a:pt x="544" y="454"/>
                  </a:lnTo>
                  <a:lnTo>
                    <a:pt x="549" y="452"/>
                  </a:lnTo>
                  <a:lnTo>
                    <a:pt x="553" y="449"/>
                  </a:lnTo>
                  <a:lnTo>
                    <a:pt x="558" y="447"/>
                  </a:lnTo>
                  <a:lnTo>
                    <a:pt x="563" y="445"/>
                  </a:lnTo>
                  <a:lnTo>
                    <a:pt x="567" y="442"/>
                  </a:lnTo>
                  <a:lnTo>
                    <a:pt x="572" y="440"/>
                  </a:lnTo>
                  <a:lnTo>
                    <a:pt x="577" y="437"/>
                  </a:lnTo>
                  <a:lnTo>
                    <a:pt x="581" y="435"/>
                  </a:lnTo>
                  <a:lnTo>
                    <a:pt x="586" y="432"/>
                  </a:lnTo>
                  <a:lnTo>
                    <a:pt x="591" y="430"/>
                  </a:lnTo>
                  <a:lnTo>
                    <a:pt x="596" y="427"/>
                  </a:lnTo>
                  <a:lnTo>
                    <a:pt x="600" y="425"/>
                  </a:lnTo>
                  <a:lnTo>
                    <a:pt x="605" y="422"/>
                  </a:lnTo>
                  <a:lnTo>
                    <a:pt x="610" y="420"/>
                  </a:lnTo>
                  <a:lnTo>
                    <a:pt x="614" y="417"/>
                  </a:lnTo>
                  <a:lnTo>
                    <a:pt x="619" y="415"/>
                  </a:lnTo>
                  <a:lnTo>
                    <a:pt x="624" y="412"/>
                  </a:lnTo>
                  <a:lnTo>
                    <a:pt x="628" y="410"/>
                  </a:lnTo>
                  <a:lnTo>
                    <a:pt x="633" y="407"/>
                  </a:lnTo>
                  <a:lnTo>
                    <a:pt x="638" y="405"/>
                  </a:lnTo>
                  <a:lnTo>
                    <a:pt x="642" y="402"/>
                  </a:lnTo>
                  <a:lnTo>
                    <a:pt x="647" y="400"/>
                  </a:lnTo>
                  <a:lnTo>
                    <a:pt x="652" y="397"/>
                  </a:lnTo>
                  <a:lnTo>
                    <a:pt x="656" y="395"/>
                  </a:lnTo>
                  <a:lnTo>
                    <a:pt x="661" y="392"/>
                  </a:lnTo>
                  <a:lnTo>
                    <a:pt x="666" y="390"/>
                  </a:lnTo>
                  <a:lnTo>
                    <a:pt x="671" y="387"/>
                  </a:lnTo>
                  <a:lnTo>
                    <a:pt x="675" y="385"/>
                  </a:lnTo>
                  <a:lnTo>
                    <a:pt x="680" y="382"/>
                  </a:lnTo>
                  <a:lnTo>
                    <a:pt x="685" y="380"/>
                  </a:lnTo>
                  <a:lnTo>
                    <a:pt x="689" y="378"/>
                  </a:lnTo>
                  <a:lnTo>
                    <a:pt x="694" y="375"/>
                  </a:lnTo>
                  <a:lnTo>
                    <a:pt x="699" y="373"/>
                  </a:lnTo>
                  <a:lnTo>
                    <a:pt x="703" y="370"/>
                  </a:lnTo>
                  <a:lnTo>
                    <a:pt x="708" y="368"/>
                  </a:lnTo>
                  <a:lnTo>
                    <a:pt x="713" y="365"/>
                  </a:lnTo>
                  <a:lnTo>
                    <a:pt x="717" y="363"/>
                  </a:lnTo>
                  <a:lnTo>
                    <a:pt x="722" y="360"/>
                  </a:lnTo>
                  <a:lnTo>
                    <a:pt x="727" y="358"/>
                  </a:lnTo>
                  <a:lnTo>
                    <a:pt x="732" y="355"/>
                  </a:lnTo>
                  <a:lnTo>
                    <a:pt x="736" y="353"/>
                  </a:lnTo>
                  <a:lnTo>
                    <a:pt x="741" y="350"/>
                  </a:lnTo>
                  <a:lnTo>
                    <a:pt x="746" y="348"/>
                  </a:lnTo>
                  <a:lnTo>
                    <a:pt x="750" y="345"/>
                  </a:lnTo>
                  <a:lnTo>
                    <a:pt x="755" y="343"/>
                  </a:lnTo>
                  <a:lnTo>
                    <a:pt x="760" y="340"/>
                  </a:lnTo>
                  <a:lnTo>
                    <a:pt x="764" y="338"/>
                  </a:lnTo>
                  <a:lnTo>
                    <a:pt x="769" y="335"/>
                  </a:lnTo>
                  <a:lnTo>
                    <a:pt x="774" y="333"/>
                  </a:lnTo>
                  <a:lnTo>
                    <a:pt x="779" y="330"/>
                  </a:lnTo>
                  <a:lnTo>
                    <a:pt x="783" y="328"/>
                  </a:lnTo>
                  <a:lnTo>
                    <a:pt x="788" y="325"/>
                  </a:lnTo>
                  <a:lnTo>
                    <a:pt x="793" y="323"/>
                  </a:lnTo>
                  <a:lnTo>
                    <a:pt x="797" y="320"/>
                  </a:lnTo>
                  <a:lnTo>
                    <a:pt x="802" y="318"/>
                  </a:lnTo>
                  <a:lnTo>
                    <a:pt x="807" y="315"/>
                  </a:lnTo>
                  <a:lnTo>
                    <a:pt x="811" y="313"/>
                  </a:lnTo>
                  <a:lnTo>
                    <a:pt x="816" y="311"/>
                  </a:lnTo>
                  <a:lnTo>
                    <a:pt x="821" y="308"/>
                  </a:lnTo>
                  <a:lnTo>
                    <a:pt x="825" y="306"/>
                  </a:lnTo>
                  <a:lnTo>
                    <a:pt x="830" y="303"/>
                  </a:lnTo>
                  <a:lnTo>
                    <a:pt x="835" y="301"/>
                  </a:lnTo>
                  <a:lnTo>
                    <a:pt x="840" y="298"/>
                  </a:lnTo>
                  <a:lnTo>
                    <a:pt x="844" y="296"/>
                  </a:lnTo>
                  <a:lnTo>
                    <a:pt x="849" y="293"/>
                  </a:lnTo>
                  <a:lnTo>
                    <a:pt x="854" y="291"/>
                  </a:lnTo>
                  <a:lnTo>
                    <a:pt x="858" y="288"/>
                  </a:lnTo>
                  <a:lnTo>
                    <a:pt x="863" y="286"/>
                  </a:lnTo>
                  <a:lnTo>
                    <a:pt x="868" y="283"/>
                  </a:lnTo>
                  <a:lnTo>
                    <a:pt x="872" y="281"/>
                  </a:lnTo>
                  <a:lnTo>
                    <a:pt x="877" y="278"/>
                  </a:lnTo>
                  <a:lnTo>
                    <a:pt x="882" y="276"/>
                  </a:lnTo>
                  <a:lnTo>
                    <a:pt x="886" y="273"/>
                  </a:lnTo>
                  <a:lnTo>
                    <a:pt x="891" y="271"/>
                  </a:lnTo>
                  <a:lnTo>
                    <a:pt x="896" y="268"/>
                  </a:lnTo>
                  <a:lnTo>
                    <a:pt x="900" y="266"/>
                  </a:lnTo>
                  <a:lnTo>
                    <a:pt x="905" y="263"/>
                  </a:lnTo>
                  <a:lnTo>
                    <a:pt x="910" y="261"/>
                  </a:lnTo>
                  <a:lnTo>
                    <a:pt x="915" y="258"/>
                  </a:lnTo>
                  <a:lnTo>
                    <a:pt x="919" y="256"/>
                  </a:lnTo>
                  <a:lnTo>
                    <a:pt x="924" y="253"/>
                  </a:lnTo>
                  <a:lnTo>
                    <a:pt x="929" y="251"/>
                  </a:lnTo>
                  <a:lnTo>
                    <a:pt x="933" y="249"/>
                  </a:lnTo>
                  <a:lnTo>
                    <a:pt x="938" y="246"/>
                  </a:lnTo>
                  <a:lnTo>
                    <a:pt x="943" y="244"/>
                  </a:lnTo>
                  <a:lnTo>
                    <a:pt x="947" y="241"/>
                  </a:lnTo>
                  <a:lnTo>
                    <a:pt x="952" y="239"/>
                  </a:lnTo>
                  <a:lnTo>
                    <a:pt x="957" y="236"/>
                  </a:lnTo>
                  <a:lnTo>
                    <a:pt x="961" y="234"/>
                  </a:lnTo>
                  <a:lnTo>
                    <a:pt x="966" y="231"/>
                  </a:lnTo>
                  <a:lnTo>
                    <a:pt x="971" y="229"/>
                  </a:lnTo>
                  <a:lnTo>
                    <a:pt x="976" y="226"/>
                  </a:lnTo>
                  <a:lnTo>
                    <a:pt x="980" y="224"/>
                  </a:lnTo>
                  <a:lnTo>
                    <a:pt x="985" y="221"/>
                  </a:lnTo>
                  <a:lnTo>
                    <a:pt x="990" y="219"/>
                  </a:lnTo>
                  <a:lnTo>
                    <a:pt x="994" y="216"/>
                  </a:lnTo>
                  <a:lnTo>
                    <a:pt x="999" y="214"/>
                  </a:lnTo>
                  <a:lnTo>
                    <a:pt x="1004" y="211"/>
                  </a:lnTo>
                  <a:lnTo>
                    <a:pt x="1008" y="209"/>
                  </a:lnTo>
                  <a:lnTo>
                    <a:pt x="1013" y="206"/>
                  </a:lnTo>
                  <a:lnTo>
                    <a:pt x="1018" y="204"/>
                  </a:lnTo>
                  <a:lnTo>
                    <a:pt x="1023" y="201"/>
                  </a:lnTo>
                  <a:lnTo>
                    <a:pt x="1027" y="199"/>
                  </a:lnTo>
                  <a:lnTo>
                    <a:pt x="1032" y="196"/>
                  </a:lnTo>
                  <a:lnTo>
                    <a:pt x="1037" y="194"/>
                  </a:lnTo>
                  <a:lnTo>
                    <a:pt x="1041" y="191"/>
                  </a:lnTo>
                  <a:lnTo>
                    <a:pt x="1046" y="189"/>
                  </a:lnTo>
                  <a:lnTo>
                    <a:pt x="1051" y="186"/>
                  </a:lnTo>
                  <a:lnTo>
                    <a:pt x="1055" y="184"/>
                  </a:lnTo>
                  <a:lnTo>
                    <a:pt x="1060" y="181"/>
                  </a:lnTo>
                  <a:lnTo>
                    <a:pt x="1065" y="179"/>
                  </a:lnTo>
                  <a:lnTo>
                    <a:pt x="1069" y="177"/>
                  </a:lnTo>
                  <a:lnTo>
                    <a:pt x="1074" y="174"/>
                  </a:lnTo>
                  <a:lnTo>
                    <a:pt x="1079" y="172"/>
                  </a:lnTo>
                  <a:lnTo>
                    <a:pt x="1084" y="169"/>
                  </a:lnTo>
                  <a:lnTo>
                    <a:pt x="1088" y="167"/>
                  </a:lnTo>
                  <a:lnTo>
                    <a:pt x="1093" y="164"/>
                  </a:lnTo>
                  <a:lnTo>
                    <a:pt x="1098" y="162"/>
                  </a:lnTo>
                  <a:lnTo>
                    <a:pt x="1102" y="159"/>
                  </a:lnTo>
                  <a:lnTo>
                    <a:pt x="1107" y="157"/>
                  </a:lnTo>
                  <a:lnTo>
                    <a:pt x="1112" y="154"/>
                  </a:lnTo>
                  <a:lnTo>
                    <a:pt x="1116" y="152"/>
                  </a:lnTo>
                  <a:lnTo>
                    <a:pt x="1121" y="149"/>
                  </a:lnTo>
                  <a:lnTo>
                    <a:pt x="1126" y="147"/>
                  </a:lnTo>
                  <a:lnTo>
                    <a:pt x="1130" y="144"/>
                  </a:lnTo>
                  <a:lnTo>
                    <a:pt x="1135" y="142"/>
                  </a:lnTo>
                  <a:lnTo>
                    <a:pt x="1140" y="139"/>
                  </a:lnTo>
                  <a:lnTo>
                    <a:pt x="1144" y="137"/>
                  </a:lnTo>
                  <a:lnTo>
                    <a:pt x="1149" y="134"/>
                  </a:lnTo>
                  <a:lnTo>
                    <a:pt x="1154" y="132"/>
                  </a:lnTo>
                  <a:lnTo>
                    <a:pt x="1159" y="129"/>
                  </a:lnTo>
                  <a:lnTo>
                    <a:pt x="1163" y="127"/>
                  </a:lnTo>
                  <a:lnTo>
                    <a:pt x="1168" y="124"/>
                  </a:lnTo>
                  <a:lnTo>
                    <a:pt x="1173" y="122"/>
                  </a:lnTo>
                  <a:lnTo>
                    <a:pt x="1177" y="119"/>
                  </a:lnTo>
                  <a:lnTo>
                    <a:pt x="1182" y="117"/>
                  </a:lnTo>
                  <a:lnTo>
                    <a:pt x="1187" y="115"/>
                  </a:lnTo>
                  <a:lnTo>
                    <a:pt x="1191" y="112"/>
                  </a:lnTo>
                  <a:lnTo>
                    <a:pt x="1196" y="110"/>
                  </a:lnTo>
                  <a:lnTo>
                    <a:pt x="1201" y="107"/>
                  </a:lnTo>
                  <a:lnTo>
                    <a:pt x="1205" y="105"/>
                  </a:lnTo>
                  <a:lnTo>
                    <a:pt x="1210" y="102"/>
                  </a:lnTo>
                  <a:lnTo>
                    <a:pt x="1215" y="100"/>
                  </a:lnTo>
                  <a:lnTo>
                    <a:pt x="1220" y="97"/>
                  </a:lnTo>
                  <a:lnTo>
                    <a:pt x="1224" y="95"/>
                  </a:lnTo>
                  <a:lnTo>
                    <a:pt x="1229" y="92"/>
                  </a:lnTo>
                  <a:lnTo>
                    <a:pt x="1234" y="90"/>
                  </a:lnTo>
                  <a:lnTo>
                    <a:pt x="1238" y="87"/>
                  </a:lnTo>
                  <a:lnTo>
                    <a:pt x="1243" y="85"/>
                  </a:lnTo>
                  <a:lnTo>
                    <a:pt x="1248" y="82"/>
                  </a:lnTo>
                  <a:lnTo>
                    <a:pt x="1252" y="80"/>
                  </a:lnTo>
                  <a:lnTo>
                    <a:pt x="1257" y="77"/>
                  </a:lnTo>
                  <a:lnTo>
                    <a:pt x="1262" y="75"/>
                  </a:lnTo>
                  <a:lnTo>
                    <a:pt x="1267" y="72"/>
                  </a:lnTo>
                  <a:lnTo>
                    <a:pt x="1271" y="70"/>
                  </a:lnTo>
                  <a:lnTo>
                    <a:pt x="1276" y="67"/>
                  </a:lnTo>
                  <a:lnTo>
                    <a:pt x="1281" y="65"/>
                  </a:lnTo>
                  <a:lnTo>
                    <a:pt x="1285" y="62"/>
                  </a:lnTo>
                  <a:lnTo>
                    <a:pt x="1290" y="60"/>
                  </a:lnTo>
                  <a:lnTo>
                    <a:pt x="1295" y="57"/>
                  </a:lnTo>
                  <a:lnTo>
                    <a:pt x="1299" y="55"/>
                  </a:lnTo>
                  <a:lnTo>
                    <a:pt x="1304" y="52"/>
                  </a:lnTo>
                  <a:lnTo>
                    <a:pt x="1309" y="50"/>
                  </a:lnTo>
                  <a:lnTo>
                    <a:pt x="1313" y="47"/>
                  </a:lnTo>
                  <a:lnTo>
                    <a:pt x="1318" y="45"/>
                  </a:lnTo>
                  <a:lnTo>
                    <a:pt x="1323" y="43"/>
                  </a:lnTo>
                  <a:lnTo>
                    <a:pt x="1327" y="40"/>
                  </a:lnTo>
                  <a:lnTo>
                    <a:pt x="1332" y="38"/>
                  </a:lnTo>
                  <a:lnTo>
                    <a:pt x="1337" y="35"/>
                  </a:lnTo>
                  <a:lnTo>
                    <a:pt x="1342" y="33"/>
                  </a:lnTo>
                  <a:lnTo>
                    <a:pt x="1346" y="30"/>
                  </a:lnTo>
                  <a:lnTo>
                    <a:pt x="1351" y="28"/>
                  </a:lnTo>
                  <a:lnTo>
                    <a:pt x="1356" y="25"/>
                  </a:lnTo>
                  <a:lnTo>
                    <a:pt x="1360" y="23"/>
                  </a:lnTo>
                  <a:lnTo>
                    <a:pt x="1365" y="20"/>
                  </a:lnTo>
                  <a:lnTo>
                    <a:pt x="1370" y="18"/>
                  </a:lnTo>
                  <a:lnTo>
                    <a:pt x="1374" y="15"/>
                  </a:lnTo>
                  <a:lnTo>
                    <a:pt x="1379" y="13"/>
                  </a:lnTo>
                  <a:lnTo>
                    <a:pt x="1384" y="10"/>
                  </a:lnTo>
                  <a:lnTo>
                    <a:pt x="1388" y="8"/>
                  </a:lnTo>
                  <a:lnTo>
                    <a:pt x="1393" y="5"/>
                  </a:lnTo>
                  <a:lnTo>
                    <a:pt x="1398" y="3"/>
                  </a:lnTo>
                  <a:lnTo>
                    <a:pt x="1403" y="0"/>
                  </a:lnTo>
                </a:path>
              </a:pathLst>
            </a:cu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2" name="Line 88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3" name="Line 89"/>
            <p:cNvSpPr>
              <a:spLocks noChangeShapeType="1"/>
            </p:cNvSpPr>
            <p:nvPr/>
          </p:nvSpPr>
          <p:spPr bwMode="auto">
            <a:xfrm flipH="1">
              <a:off x="492" y="3522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4" name="Rectangle 90"/>
            <p:cNvSpPr>
              <a:spLocks noChangeArrowheads="1"/>
            </p:cNvSpPr>
            <p:nvPr/>
          </p:nvSpPr>
          <p:spPr bwMode="auto">
            <a:xfrm rot="16200000">
              <a:off x="330" y="3397"/>
              <a:ext cx="12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-8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5" name="Line 91"/>
            <p:cNvSpPr>
              <a:spLocks noChangeShapeType="1"/>
            </p:cNvSpPr>
            <p:nvPr/>
          </p:nvSpPr>
          <p:spPr bwMode="auto">
            <a:xfrm flipH="1">
              <a:off x="492" y="252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" name="Rectangle 92"/>
            <p:cNvSpPr>
              <a:spLocks noChangeArrowheads="1"/>
            </p:cNvSpPr>
            <p:nvPr/>
          </p:nvSpPr>
          <p:spPr bwMode="auto">
            <a:xfrm rot="16200000">
              <a:off x="330" y="2401"/>
              <a:ext cx="12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-6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Line 93"/>
            <p:cNvSpPr>
              <a:spLocks noChangeShapeType="1"/>
            </p:cNvSpPr>
            <p:nvPr/>
          </p:nvSpPr>
          <p:spPr bwMode="auto">
            <a:xfrm flipH="1">
              <a:off x="492" y="1535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8" name="Rectangle 94"/>
            <p:cNvSpPr>
              <a:spLocks noChangeArrowheads="1"/>
            </p:cNvSpPr>
            <p:nvPr/>
          </p:nvSpPr>
          <p:spPr bwMode="auto">
            <a:xfrm rot="16200000">
              <a:off x="330" y="1410"/>
              <a:ext cx="12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-4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9" name="Line 95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0" name="Rectangle 96"/>
            <p:cNvSpPr>
              <a:spLocks noChangeArrowheads="1"/>
            </p:cNvSpPr>
            <p:nvPr/>
          </p:nvSpPr>
          <p:spPr bwMode="auto">
            <a:xfrm rot="16200000">
              <a:off x="330" y="414"/>
              <a:ext cx="12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-2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Rectangle 97"/>
            <p:cNvSpPr>
              <a:spLocks noChangeArrowheads="1"/>
            </p:cNvSpPr>
            <p:nvPr/>
          </p:nvSpPr>
          <p:spPr bwMode="auto">
            <a:xfrm rot="16200000">
              <a:off x="-398" y="1907"/>
              <a:ext cx="117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Log Mortality Rate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Line 98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3" name="Line 99"/>
            <p:cNvSpPr>
              <a:spLocks noChangeShapeType="1"/>
            </p:cNvSpPr>
            <p:nvPr/>
          </p:nvSpPr>
          <p:spPr bwMode="auto">
            <a:xfrm>
              <a:off x="6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4" name="Rectangle 100"/>
            <p:cNvSpPr>
              <a:spLocks noChangeArrowheads="1"/>
            </p:cNvSpPr>
            <p:nvPr/>
          </p:nvSpPr>
          <p:spPr bwMode="auto">
            <a:xfrm>
              <a:off x="562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40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Line 101"/>
            <p:cNvSpPr>
              <a:spLocks noChangeShapeType="1"/>
            </p:cNvSpPr>
            <p:nvPr/>
          </p:nvSpPr>
          <p:spPr bwMode="auto">
            <a:xfrm>
              <a:off x="162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" name="Rectangle 102"/>
            <p:cNvSpPr>
              <a:spLocks noChangeArrowheads="1"/>
            </p:cNvSpPr>
            <p:nvPr/>
          </p:nvSpPr>
          <p:spPr bwMode="auto">
            <a:xfrm>
              <a:off x="1539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50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7" name="Line 103"/>
            <p:cNvSpPr>
              <a:spLocks noChangeShapeType="1"/>
            </p:cNvSpPr>
            <p:nvPr/>
          </p:nvSpPr>
          <p:spPr bwMode="auto">
            <a:xfrm>
              <a:off x="260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8" name="Rectangle 104"/>
            <p:cNvSpPr>
              <a:spLocks noChangeArrowheads="1"/>
            </p:cNvSpPr>
            <p:nvPr/>
          </p:nvSpPr>
          <p:spPr bwMode="auto">
            <a:xfrm>
              <a:off x="2520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60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Line 105"/>
            <p:cNvSpPr>
              <a:spLocks noChangeShapeType="1"/>
            </p:cNvSpPr>
            <p:nvPr/>
          </p:nvSpPr>
          <p:spPr bwMode="auto">
            <a:xfrm>
              <a:off x="3578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0" name="Rectangle 106"/>
            <p:cNvSpPr>
              <a:spLocks noChangeArrowheads="1"/>
            </p:cNvSpPr>
            <p:nvPr/>
          </p:nvSpPr>
          <p:spPr bwMode="auto">
            <a:xfrm>
              <a:off x="3498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70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7" name="Line 107"/>
            <p:cNvSpPr>
              <a:spLocks noChangeShapeType="1"/>
            </p:cNvSpPr>
            <p:nvPr/>
          </p:nvSpPr>
          <p:spPr bwMode="auto">
            <a:xfrm>
              <a:off x="455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8" name="Rectangle 108"/>
            <p:cNvSpPr>
              <a:spLocks noChangeArrowheads="1"/>
            </p:cNvSpPr>
            <p:nvPr/>
          </p:nvSpPr>
          <p:spPr bwMode="auto">
            <a:xfrm>
              <a:off x="4479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80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Line 109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0" name="Rectangle 110"/>
            <p:cNvSpPr>
              <a:spLocks noChangeArrowheads="1"/>
            </p:cNvSpPr>
            <p:nvPr/>
          </p:nvSpPr>
          <p:spPr bwMode="auto">
            <a:xfrm>
              <a:off x="5460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90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21" name="Rectangle 111"/>
            <p:cNvSpPr>
              <a:spLocks noChangeArrowheads="1"/>
            </p:cNvSpPr>
            <p:nvPr/>
          </p:nvSpPr>
          <p:spPr bwMode="auto">
            <a:xfrm>
              <a:off x="2674" y="3937"/>
              <a:ext cx="81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</a:rPr>
                <a:t>Age in Years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22" name="Rectangle 117"/>
            <p:cNvSpPr>
              <a:spLocks noChangeArrowheads="1"/>
            </p:cNvSpPr>
            <p:nvPr/>
          </p:nvSpPr>
          <p:spPr bwMode="auto">
            <a:xfrm>
              <a:off x="3062" y="191"/>
              <a:ext cx="5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500">
                  <a:solidFill>
                    <a:srgbClr val="1E2D53"/>
                  </a:solidFill>
                </a:rPr>
                <a:t> 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23" name="Rectangle 354"/>
          <p:cNvSpPr>
            <a:spLocks noChangeArrowheads="1"/>
          </p:cNvSpPr>
          <p:nvPr/>
        </p:nvSpPr>
        <p:spPr bwMode="auto">
          <a:xfrm>
            <a:off x="8608542" y="6553201"/>
            <a:ext cx="15260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err="1">
                <a:solidFill>
                  <a:srgbClr val="000000"/>
                </a:solidFill>
              </a:rPr>
              <a:t>Gompertz</a:t>
            </a:r>
            <a:r>
              <a:rPr lang="en-US" altLang="en-US" dirty="0">
                <a:solidFill>
                  <a:srgbClr val="000000"/>
                </a:solidFill>
              </a:rPr>
              <a:t>: p95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47800" y="1"/>
            <a:ext cx="9372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Mortality Rates for Men at 5th and 95th Percentiles</a:t>
            </a:r>
          </a:p>
        </p:txBody>
      </p:sp>
      <p:sp>
        <p:nvSpPr>
          <p:cNvPr id="424" name="Rectangle 354"/>
          <p:cNvSpPr>
            <a:spLocks noChangeArrowheads="1"/>
          </p:cNvSpPr>
          <p:nvPr/>
        </p:nvSpPr>
        <p:spPr bwMode="auto">
          <a:xfrm>
            <a:off x="3113088" y="6540907"/>
            <a:ext cx="8720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Data: p5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25" name="Rectangle 354"/>
          <p:cNvSpPr>
            <a:spLocks noChangeArrowheads="1"/>
          </p:cNvSpPr>
          <p:nvPr/>
        </p:nvSpPr>
        <p:spPr bwMode="auto">
          <a:xfrm>
            <a:off x="6924526" y="6553201"/>
            <a:ext cx="10002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Data: p95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26" name="Rectangle 354"/>
          <p:cNvSpPr>
            <a:spLocks noChangeArrowheads="1"/>
          </p:cNvSpPr>
          <p:nvPr/>
        </p:nvSpPr>
        <p:spPr bwMode="auto">
          <a:xfrm>
            <a:off x="4621982" y="6553201"/>
            <a:ext cx="13978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err="1">
                <a:solidFill>
                  <a:srgbClr val="000000"/>
                </a:solidFill>
              </a:rPr>
              <a:t>Gompertz</a:t>
            </a:r>
            <a:r>
              <a:rPr lang="en-US" altLang="en-US" dirty="0">
                <a:solidFill>
                  <a:srgbClr val="000000"/>
                </a:solidFill>
              </a:rPr>
              <a:t>: p5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27" name="Oval 47"/>
          <p:cNvSpPr>
            <a:spLocks noChangeArrowheads="1"/>
          </p:cNvSpPr>
          <p:nvPr/>
        </p:nvSpPr>
        <p:spPr bwMode="auto">
          <a:xfrm>
            <a:off x="2895601" y="660558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8" name="Line 88"/>
          <p:cNvSpPr>
            <a:spLocks noChangeShapeType="1"/>
          </p:cNvSpPr>
          <p:nvPr/>
        </p:nvSpPr>
        <p:spPr bwMode="auto">
          <a:xfrm flipV="1">
            <a:off x="8154342" y="6679405"/>
            <a:ext cx="380058" cy="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9" name="Oval 62"/>
          <p:cNvSpPr>
            <a:spLocks noChangeArrowheads="1"/>
          </p:cNvSpPr>
          <p:nvPr/>
        </p:nvSpPr>
        <p:spPr bwMode="auto">
          <a:xfrm>
            <a:off x="6681788" y="6629401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0" name="Line 86"/>
          <p:cNvSpPr>
            <a:spLocks noChangeShapeType="1"/>
          </p:cNvSpPr>
          <p:nvPr/>
        </p:nvSpPr>
        <p:spPr bwMode="auto">
          <a:xfrm>
            <a:off x="4185446" y="6691697"/>
            <a:ext cx="310355" cy="0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12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Rectangle 354"/>
          <p:cNvSpPr>
            <a:spLocks noChangeArrowheads="1"/>
          </p:cNvSpPr>
          <p:nvPr/>
        </p:nvSpPr>
        <p:spPr bwMode="auto">
          <a:xfrm>
            <a:off x="8608542" y="6553201"/>
            <a:ext cx="15260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err="1">
                <a:solidFill>
                  <a:srgbClr val="000000"/>
                </a:solidFill>
              </a:rPr>
              <a:t>Gompertz</a:t>
            </a:r>
            <a:r>
              <a:rPr lang="en-US" altLang="en-US" dirty="0">
                <a:solidFill>
                  <a:srgbClr val="000000"/>
                </a:solidFill>
              </a:rPr>
              <a:t>: p95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24" name="Rectangle 354"/>
          <p:cNvSpPr>
            <a:spLocks noChangeArrowheads="1"/>
          </p:cNvSpPr>
          <p:nvPr/>
        </p:nvSpPr>
        <p:spPr bwMode="auto">
          <a:xfrm>
            <a:off x="3113088" y="6540907"/>
            <a:ext cx="8720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Data: p5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25" name="Rectangle 354"/>
          <p:cNvSpPr>
            <a:spLocks noChangeArrowheads="1"/>
          </p:cNvSpPr>
          <p:nvPr/>
        </p:nvSpPr>
        <p:spPr bwMode="auto">
          <a:xfrm>
            <a:off x="6924526" y="6553201"/>
            <a:ext cx="10002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Data: p95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26" name="Rectangle 354"/>
          <p:cNvSpPr>
            <a:spLocks noChangeArrowheads="1"/>
          </p:cNvSpPr>
          <p:nvPr/>
        </p:nvSpPr>
        <p:spPr bwMode="auto">
          <a:xfrm>
            <a:off x="4621982" y="6553201"/>
            <a:ext cx="13978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err="1">
                <a:solidFill>
                  <a:srgbClr val="000000"/>
                </a:solidFill>
              </a:rPr>
              <a:t>Gompertz</a:t>
            </a:r>
            <a:r>
              <a:rPr lang="en-US" altLang="en-US" dirty="0">
                <a:solidFill>
                  <a:srgbClr val="000000"/>
                </a:solidFill>
              </a:rPr>
              <a:t>: p5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27" name="Oval 47"/>
          <p:cNvSpPr>
            <a:spLocks noChangeArrowheads="1"/>
          </p:cNvSpPr>
          <p:nvPr/>
        </p:nvSpPr>
        <p:spPr bwMode="auto">
          <a:xfrm>
            <a:off x="2895601" y="660558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8" name="Line 88"/>
          <p:cNvSpPr>
            <a:spLocks noChangeShapeType="1"/>
          </p:cNvSpPr>
          <p:nvPr/>
        </p:nvSpPr>
        <p:spPr bwMode="auto">
          <a:xfrm flipV="1">
            <a:off x="8154342" y="6679405"/>
            <a:ext cx="380058" cy="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9" name="Oval 62"/>
          <p:cNvSpPr>
            <a:spLocks noChangeArrowheads="1"/>
          </p:cNvSpPr>
          <p:nvPr/>
        </p:nvSpPr>
        <p:spPr bwMode="auto">
          <a:xfrm>
            <a:off x="6681788" y="6629401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0" name="Line 86"/>
          <p:cNvSpPr>
            <a:spLocks noChangeShapeType="1"/>
          </p:cNvSpPr>
          <p:nvPr/>
        </p:nvSpPr>
        <p:spPr bwMode="auto">
          <a:xfrm>
            <a:off x="4185446" y="6691697"/>
            <a:ext cx="310355" cy="0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19" name="Group 4"/>
          <p:cNvGrpSpPr>
            <a:grpSpLocks noChangeAspect="1"/>
          </p:cNvGrpSpPr>
          <p:nvPr/>
        </p:nvGrpSpPr>
        <p:grpSpPr bwMode="auto">
          <a:xfrm>
            <a:off x="1524001" y="152400"/>
            <a:ext cx="9144001" cy="6651625"/>
            <a:chOff x="0" y="65"/>
            <a:chExt cx="5760" cy="4190"/>
          </a:xfrm>
        </p:grpSpPr>
        <p:sp>
          <p:nvSpPr>
            <p:cNvPr id="120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Rectangle 7"/>
            <p:cNvSpPr>
              <a:spLocks noChangeArrowheads="1"/>
            </p:cNvSpPr>
            <p:nvPr/>
          </p:nvSpPr>
          <p:spPr bwMode="auto">
            <a:xfrm>
              <a:off x="548" y="449"/>
              <a:ext cx="5083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Line 8"/>
            <p:cNvSpPr>
              <a:spLocks noChangeShapeType="1"/>
            </p:cNvSpPr>
            <p:nvPr/>
          </p:nvSpPr>
          <p:spPr bwMode="auto">
            <a:xfrm>
              <a:off x="548" y="3522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Line 9"/>
            <p:cNvSpPr>
              <a:spLocks noChangeShapeType="1"/>
            </p:cNvSpPr>
            <p:nvPr/>
          </p:nvSpPr>
          <p:spPr bwMode="auto">
            <a:xfrm>
              <a:off x="548" y="2527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Line 10"/>
            <p:cNvSpPr>
              <a:spLocks noChangeShapeType="1"/>
            </p:cNvSpPr>
            <p:nvPr/>
          </p:nvSpPr>
          <p:spPr bwMode="auto">
            <a:xfrm>
              <a:off x="548" y="1535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Line 11"/>
            <p:cNvSpPr>
              <a:spLocks noChangeShapeType="1"/>
            </p:cNvSpPr>
            <p:nvPr/>
          </p:nvSpPr>
          <p:spPr bwMode="auto">
            <a:xfrm>
              <a:off x="548" y="540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Oval 12"/>
            <p:cNvSpPr>
              <a:spLocks noChangeArrowheads="1"/>
            </p:cNvSpPr>
            <p:nvPr/>
          </p:nvSpPr>
          <p:spPr bwMode="auto">
            <a:xfrm>
              <a:off x="611" y="223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13"/>
            <p:cNvSpPr>
              <a:spLocks noChangeArrowheads="1"/>
            </p:cNvSpPr>
            <p:nvPr/>
          </p:nvSpPr>
          <p:spPr bwMode="auto">
            <a:xfrm>
              <a:off x="709" y="2219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Oval 14"/>
            <p:cNvSpPr>
              <a:spLocks noChangeArrowheads="1"/>
            </p:cNvSpPr>
            <p:nvPr/>
          </p:nvSpPr>
          <p:spPr bwMode="auto">
            <a:xfrm>
              <a:off x="806" y="218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Oval 15"/>
            <p:cNvSpPr>
              <a:spLocks noChangeArrowheads="1"/>
            </p:cNvSpPr>
            <p:nvPr/>
          </p:nvSpPr>
          <p:spPr bwMode="auto">
            <a:xfrm>
              <a:off x="904" y="2157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Oval 16"/>
            <p:cNvSpPr>
              <a:spLocks noChangeArrowheads="1"/>
            </p:cNvSpPr>
            <p:nvPr/>
          </p:nvSpPr>
          <p:spPr bwMode="auto">
            <a:xfrm>
              <a:off x="1002" y="2122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Oval 17"/>
            <p:cNvSpPr>
              <a:spLocks noChangeArrowheads="1"/>
            </p:cNvSpPr>
            <p:nvPr/>
          </p:nvSpPr>
          <p:spPr bwMode="auto">
            <a:xfrm>
              <a:off x="1100" y="2076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Oval 18"/>
            <p:cNvSpPr>
              <a:spLocks noChangeArrowheads="1"/>
            </p:cNvSpPr>
            <p:nvPr/>
          </p:nvSpPr>
          <p:spPr bwMode="auto">
            <a:xfrm>
              <a:off x="1197" y="204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Oval 19"/>
            <p:cNvSpPr>
              <a:spLocks noChangeArrowheads="1"/>
            </p:cNvSpPr>
            <p:nvPr/>
          </p:nvSpPr>
          <p:spPr bwMode="auto">
            <a:xfrm>
              <a:off x="1295" y="200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Oval 20"/>
            <p:cNvSpPr>
              <a:spLocks noChangeArrowheads="1"/>
            </p:cNvSpPr>
            <p:nvPr/>
          </p:nvSpPr>
          <p:spPr bwMode="auto">
            <a:xfrm>
              <a:off x="1393" y="196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Oval 21"/>
            <p:cNvSpPr>
              <a:spLocks noChangeArrowheads="1"/>
            </p:cNvSpPr>
            <p:nvPr/>
          </p:nvSpPr>
          <p:spPr bwMode="auto">
            <a:xfrm>
              <a:off x="1491" y="1933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Oval 22"/>
            <p:cNvSpPr>
              <a:spLocks noChangeArrowheads="1"/>
            </p:cNvSpPr>
            <p:nvPr/>
          </p:nvSpPr>
          <p:spPr bwMode="auto">
            <a:xfrm>
              <a:off x="1588" y="1923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Oval 23"/>
            <p:cNvSpPr>
              <a:spLocks noChangeArrowheads="1"/>
            </p:cNvSpPr>
            <p:nvPr/>
          </p:nvSpPr>
          <p:spPr bwMode="auto">
            <a:xfrm>
              <a:off x="1686" y="186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24"/>
            <p:cNvSpPr>
              <a:spLocks noChangeArrowheads="1"/>
            </p:cNvSpPr>
            <p:nvPr/>
          </p:nvSpPr>
          <p:spPr bwMode="auto">
            <a:xfrm>
              <a:off x="1784" y="182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25"/>
            <p:cNvSpPr>
              <a:spLocks noChangeArrowheads="1"/>
            </p:cNvSpPr>
            <p:nvPr/>
          </p:nvSpPr>
          <p:spPr bwMode="auto">
            <a:xfrm>
              <a:off x="1882" y="1814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Oval 26"/>
            <p:cNvSpPr>
              <a:spLocks noChangeArrowheads="1"/>
            </p:cNvSpPr>
            <p:nvPr/>
          </p:nvSpPr>
          <p:spPr bwMode="auto">
            <a:xfrm>
              <a:off x="1979" y="178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Oval 27"/>
            <p:cNvSpPr>
              <a:spLocks noChangeArrowheads="1"/>
            </p:cNvSpPr>
            <p:nvPr/>
          </p:nvSpPr>
          <p:spPr bwMode="auto">
            <a:xfrm>
              <a:off x="2077" y="174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28"/>
            <p:cNvSpPr>
              <a:spLocks noChangeArrowheads="1"/>
            </p:cNvSpPr>
            <p:nvPr/>
          </p:nvSpPr>
          <p:spPr bwMode="auto">
            <a:xfrm>
              <a:off x="2178" y="1731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29"/>
            <p:cNvSpPr>
              <a:spLocks noChangeArrowheads="1"/>
            </p:cNvSpPr>
            <p:nvPr/>
          </p:nvSpPr>
          <p:spPr bwMode="auto">
            <a:xfrm>
              <a:off x="2276" y="168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30"/>
            <p:cNvSpPr>
              <a:spLocks noChangeArrowheads="1"/>
            </p:cNvSpPr>
            <p:nvPr/>
          </p:nvSpPr>
          <p:spPr bwMode="auto">
            <a:xfrm>
              <a:off x="2374" y="166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31"/>
            <p:cNvSpPr>
              <a:spLocks noChangeArrowheads="1"/>
            </p:cNvSpPr>
            <p:nvPr/>
          </p:nvSpPr>
          <p:spPr bwMode="auto">
            <a:xfrm>
              <a:off x="2472" y="1615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32"/>
            <p:cNvSpPr>
              <a:spLocks noChangeArrowheads="1"/>
            </p:cNvSpPr>
            <p:nvPr/>
          </p:nvSpPr>
          <p:spPr bwMode="auto">
            <a:xfrm>
              <a:off x="2569" y="158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33"/>
            <p:cNvSpPr>
              <a:spLocks noChangeArrowheads="1"/>
            </p:cNvSpPr>
            <p:nvPr/>
          </p:nvSpPr>
          <p:spPr bwMode="auto">
            <a:xfrm>
              <a:off x="2667" y="155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34"/>
            <p:cNvSpPr>
              <a:spLocks noChangeArrowheads="1"/>
            </p:cNvSpPr>
            <p:nvPr/>
          </p:nvSpPr>
          <p:spPr bwMode="auto">
            <a:xfrm>
              <a:off x="2765" y="152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Oval 35"/>
            <p:cNvSpPr>
              <a:spLocks noChangeArrowheads="1"/>
            </p:cNvSpPr>
            <p:nvPr/>
          </p:nvSpPr>
          <p:spPr bwMode="auto">
            <a:xfrm>
              <a:off x="2863" y="1486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Oval 36"/>
            <p:cNvSpPr>
              <a:spLocks noChangeArrowheads="1"/>
            </p:cNvSpPr>
            <p:nvPr/>
          </p:nvSpPr>
          <p:spPr bwMode="auto">
            <a:xfrm>
              <a:off x="2960" y="144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Oval 37"/>
            <p:cNvSpPr>
              <a:spLocks noChangeArrowheads="1"/>
            </p:cNvSpPr>
            <p:nvPr/>
          </p:nvSpPr>
          <p:spPr bwMode="auto">
            <a:xfrm>
              <a:off x="3058" y="141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Oval 38"/>
            <p:cNvSpPr>
              <a:spLocks noChangeArrowheads="1"/>
            </p:cNvSpPr>
            <p:nvPr/>
          </p:nvSpPr>
          <p:spPr bwMode="auto">
            <a:xfrm>
              <a:off x="3156" y="139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Oval 39"/>
            <p:cNvSpPr>
              <a:spLocks noChangeArrowheads="1"/>
            </p:cNvSpPr>
            <p:nvPr/>
          </p:nvSpPr>
          <p:spPr bwMode="auto">
            <a:xfrm>
              <a:off x="3254" y="1332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40"/>
            <p:cNvSpPr>
              <a:spLocks noChangeArrowheads="1"/>
            </p:cNvSpPr>
            <p:nvPr/>
          </p:nvSpPr>
          <p:spPr bwMode="auto">
            <a:xfrm>
              <a:off x="3351" y="1305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Oval 41"/>
            <p:cNvSpPr>
              <a:spLocks noChangeArrowheads="1"/>
            </p:cNvSpPr>
            <p:nvPr/>
          </p:nvSpPr>
          <p:spPr bwMode="auto">
            <a:xfrm>
              <a:off x="3449" y="1277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Oval 42"/>
            <p:cNvSpPr>
              <a:spLocks noChangeArrowheads="1"/>
            </p:cNvSpPr>
            <p:nvPr/>
          </p:nvSpPr>
          <p:spPr bwMode="auto">
            <a:xfrm>
              <a:off x="3547" y="122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Oval 43"/>
            <p:cNvSpPr>
              <a:spLocks noChangeArrowheads="1"/>
            </p:cNvSpPr>
            <p:nvPr/>
          </p:nvSpPr>
          <p:spPr bwMode="auto">
            <a:xfrm>
              <a:off x="3645" y="1217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Oval 44"/>
            <p:cNvSpPr>
              <a:spLocks noChangeArrowheads="1"/>
            </p:cNvSpPr>
            <p:nvPr/>
          </p:nvSpPr>
          <p:spPr bwMode="auto">
            <a:xfrm>
              <a:off x="3742" y="119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1" name="Oval 45"/>
            <p:cNvSpPr>
              <a:spLocks noChangeArrowheads="1"/>
            </p:cNvSpPr>
            <p:nvPr/>
          </p:nvSpPr>
          <p:spPr bwMode="auto">
            <a:xfrm>
              <a:off x="3843" y="113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2" name="Oval 46"/>
            <p:cNvSpPr>
              <a:spLocks noChangeArrowheads="1"/>
            </p:cNvSpPr>
            <p:nvPr/>
          </p:nvSpPr>
          <p:spPr bwMode="auto">
            <a:xfrm>
              <a:off x="3941" y="1113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3" name="Oval 47"/>
            <p:cNvSpPr>
              <a:spLocks noChangeArrowheads="1"/>
            </p:cNvSpPr>
            <p:nvPr/>
          </p:nvSpPr>
          <p:spPr bwMode="auto">
            <a:xfrm>
              <a:off x="4039" y="1099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4" name="Oval 48"/>
            <p:cNvSpPr>
              <a:spLocks noChangeArrowheads="1"/>
            </p:cNvSpPr>
            <p:nvPr/>
          </p:nvSpPr>
          <p:spPr bwMode="auto">
            <a:xfrm>
              <a:off x="4137" y="102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5" name="Oval 49"/>
            <p:cNvSpPr>
              <a:spLocks noChangeArrowheads="1"/>
            </p:cNvSpPr>
            <p:nvPr/>
          </p:nvSpPr>
          <p:spPr bwMode="auto">
            <a:xfrm>
              <a:off x="611" y="3288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" name="Oval 50"/>
            <p:cNvSpPr>
              <a:spLocks noChangeArrowheads="1"/>
            </p:cNvSpPr>
            <p:nvPr/>
          </p:nvSpPr>
          <p:spPr bwMode="auto">
            <a:xfrm>
              <a:off x="709" y="3235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" name="Oval 51"/>
            <p:cNvSpPr>
              <a:spLocks noChangeArrowheads="1"/>
            </p:cNvSpPr>
            <p:nvPr/>
          </p:nvSpPr>
          <p:spPr bwMode="auto">
            <a:xfrm>
              <a:off x="806" y="316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8" name="Oval 52"/>
            <p:cNvSpPr>
              <a:spLocks noChangeArrowheads="1"/>
            </p:cNvSpPr>
            <p:nvPr/>
          </p:nvSpPr>
          <p:spPr bwMode="auto">
            <a:xfrm>
              <a:off x="904" y="322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9" name="Oval 53"/>
            <p:cNvSpPr>
              <a:spLocks noChangeArrowheads="1"/>
            </p:cNvSpPr>
            <p:nvPr/>
          </p:nvSpPr>
          <p:spPr bwMode="auto">
            <a:xfrm>
              <a:off x="1002" y="315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0" name="Oval 54"/>
            <p:cNvSpPr>
              <a:spLocks noChangeArrowheads="1"/>
            </p:cNvSpPr>
            <p:nvPr/>
          </p:nvSpPr>
          <p:spPr bwMode="auto">
            <a:xfrm>
              <a:off x="1100" y="3050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1" name="Oval 55"/>
            <p:cNvSpPr>
              <a:spLocks noChangeArrowheads="1"/>
            </p:cNvSpPr>
            <p:nvPr/>
          </p:nvSpPr>
          <p:spPr bwMode="auto">
            <a:xfrm>
              <a:off x="1197" y="3043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2" name="Oval 56"/>
            <p:cNvSpPr>
              <a:spLocks noChangeArrowheads="1"/>
            </p:cNvSpPr>
            <p:nvPr/>
          </p:nvSpPr>
          <p:spPr bwMode="auto">
            <a:xfrm>
              <a:off x="1295" y="291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3" name="Oval 57"/>
            <p:cNvSpPr>
              <a:spLocks noChangeArrowheads="1"/>
            </p:cNvSpPr>
            <p:nvPr/>
          </p:nvSpPr>
          <p:spPr bwMode="auto">
            <a:xfrm>
              <a:off x="1393" y="2907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4" name="Oval 58"/>
            <p:cNvSpPr>
              <a:spLocks noChangeArrowheads="1"/>
            </p:cNvSpPr>
            <p:nvPr/>
          </p:nvSpPr>
          <p:spPr bwMode="auto">
            <a:xfrm>
              <a:off x="1491" y="2911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5" name="Oval 59"/>
            <p:cNvSpPr>
              <a:spLocks noChangeArrowheads="1"/>
            </p:cNvSpPr>
            <p:nvPr/>
          </p:nvSpPr>
          <p:spPr bwMode="auto">
            <a:xfrm>
              <a:off x="1588" y="287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" name="Oval 60"/>
            <p:cNvSpPr>
              <a:spLocks noChangeArrowheads="1"/>
            </p:cNvSpPr>
            <p:nvPr/>
          </p:nvSpPr>
          <p:spPr bwMode="auto">
            <a:xfrm>
              <a:off x="1686" y="277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7" name="Oval 61"/>
            <p:cNvSpPr>
              <a:spLocks noChangeArrowheads="1"/>
            </p:cNvSpPr>
            <p:nvPr/>
          </p:nvSpPr>
          <p:spPr bwMode="auto">
            <a:xfrm>
              <a:off x="1784" y="269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8" name="Oval 62"/>
            <p:cNvSpPr>
              <a:spLocks noChangeArrowheads="1"/>
            </p:cNvSpPr>
            <p:nvPr/>
          </p:nvSpPr>
          <p:spPr bwMode="auto">
            <a:xfrm>
              <a:off x="1882" y="2691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9" name="Oval 63"/>
            <p:cNvSpPr>
              <a:spLocks noChangeArrowheads="1"/>
            </p:cNvSpPr>
            <p:nvPr/>
          </p:nvSpPr>
          <p:spPr bwMode="auto">
            <a:xfrm>
              <a:off x="1979" y="2677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0" name="Oval 64"/>
            <p:cNvSpPr>
              <a:spLocks noChangeArrowheads="1"/>
            </p:cNvSpPr>
            <p:nvPr/>
          </p:nvSpPr>
          <p:spPr bwMode="auto">
            <a:xfrm>
              <a:off x="2077" y="264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1" name="Oval 65"/>
            <p:cNvSpPr>
              <a:spLocks noChangeArrowheads="1"/>
            </p:cNvSpPr>
            <p:nvPr/>
          </p:nvSpPr>
          <p:spPr bwMode="auto">
            <a:xfrm>
              <a:off x="2178" y="253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2" name="Oval 66"/>
            <p:cNvSpPr>
              <a:spLocks noChangeArrowheads="1"/>
            </p:cNvSpPr>
            <p:nvPr/>
          </p:nvSpPr>
          <p:spPr bwMode="auto">
            <a:xfrm>
              <a:off x="2276" y="247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3" name="Oval 67"/>
            <p:cNvSpPr>
              <a:spLocks noChangeArrowheads="1"/>
            </p:cNvSpPr>
            <p:nvPr/>
          </p:nvSpPr>
          <p:spPr bwMode="auto">
            <a:xfrm>
              <a:off x="2374" y="246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4" name="Oval 68"/>
            <p:cNvSpPr>
              <a:spLocks noChangeArrowheads="1"/>
            </p:cNvSpPr>
            <p:nvPr/>
          </p:nvSpPr>
          <p:spPr bwMode="auto">
            <a:xfrm>
              <a:off x="2472" y="2411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5" name="Oval 69"/>
            <p:cNvSpPr>
              <a:spLocks noChangeArrowheads="1"/>
            </p:cNvSpPr>
            <p:nvPr/>
          </p:nvSpPr>
          <p:spPr bwMode="auto">
            <a:xfrm>
              <a:off x="2569" y="2363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6" name="Oval 70"/>
            <p:cNvSpPr>
              <a:spLocks noChangeArrowheads="1"/>
            </p:cNvSpPr>
            <p:nvPr/>
          </p:nvSpPr>
          <p:spPr bwMode="auto">
            <a:xfrm>
              <a:off x="2667" y="230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7" name="Oval 71"/>
            <p:cNvSpPr>
              <a:spLocks noChangeArrowheads="1"/>
            </p:cNvSpPr>
            <p:nvPr/>
          </p:nvSpPr>
          <p:spPr bwMode="auto">
            <a:xfrm>
              <a:off x="2765" y="2237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8" name="Oval 72"/>
            <p:cNvSpPr>
              <a:spLocks noChangeArrowheads="1"/>
            </p:cNvSpPr>
            <p:nvPr/>
          </p:nvSpPr>
          <p:spPr bwMode="auto">
            <a:xfrm>
              <a:off x="2863" y="2163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9" name="Oval 73"/>
            <p:cNvSpPr>
              <a:spLocks noChangeArrowheads="1"/>
            </p:cNvSpPr>
            <p:nvPr/>
          </p:nvSpPr>
          <p:spPr bwMode="auto">
            <a:xfrm>
              <a:off x="2960" y="209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0" name="Oval 74"/>
            <p:cNvSpPr>
              <a:spLocks noChangeArrowheads="1"/>
            </p:cNvSpPr>
            <p:nvPr/>
          </p:nvSpPr>
          <p:spPr bwMode="auto">
            <a:xfrm>
              <a:off x="3058" y="2087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1" name="Oval 75"/>
            <p:cNvSpPr>
              <a:spLocks noChangeArrowheads="1"/>
            </p:cNvSpPr>
            <p:nvPr/>
          </p:nvSpPr>
          <p:spPr bwMode="auto">
            <a:xfrm>
              <a:off x="3156" y="2013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2" name="Oval 76"/>
            <p:cNvSpPr>
              <a:spLocks noChangeArrowheads="1"/>
            </p:cNvSpPr>
            <p:nvPr/>
          </p:nvSpPr>
          <p:spPr bwMode="auto">
            <a:xfrm>
              <a:off x="3254" y="1975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3" name="Oval 77"/>
            <p:cNvSpPr>
              <a:spLocks noChangeArrowheads="1"/>
            </p:cNvSpPr>
            <p:nvPr/>
          </p:nvSpPr>
          <p:spPr bwMode="auto">
            <a:xfrm>
              <a:off x="3351" y="191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4" name="Oval 78"/>
            <p:cNvSpPr>
              <a:spLocks noChangeArrowheads="1"/>
            </p:cNvSpPr>
            <p:nvPr/>
          </p:nvSpPr>
          <p:spPr bwMode="auto">
            <a:xfrm>
              <a:off x="3449" y="1849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5" name="Oval 79"/>
            <p:cNvSpPr>
              <a:spLocks noChangeArrowheads="1"/>
            </p:cNvSpPr>
            <p:nvPr/>
          </p:nvSpPr>
          <p:spPr bwMode="auto">
            <a:xfrm>
              <a:off x="3547" y="181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6" name="Oval 80"/>
            <p:cNvSpPr>
              <a:spLocks noChangeArrowheads="1"/>
            </p:cNvSpPr>
            <p:nvPr/>
          </p:nvSpPr>
          <p:spPr bwMode="auto">
            <a:xfrm>
              <a:off x="3645" y="1751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" name="Oval 81"/>
            <p:cNvSpPr>
              <a:spLocks noChangeArrowheads="1"/>
            </p:cNvSpPr>
            <p:nvPr/>
          </p:nvSpPr>
          <p:spPr bwMode="auto">
            <a:xfrm>
              <a:off x="3742" y="1657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8" name="Oval 82"/>
            <p:cNvSpPr>
              <a:spLocks noChangeArrowheads="1"/>
            </p:cNvSpPr>
            <p:nvPr/>
          </p:nvSpPr>
          <p:spPr bwMode="auto">
            <a:xfrm>
              <a:off x="3843" y="1594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9" name="Oval 83"/>
            <p:cNvSpPr>
              <a:spLocks noChangeArrowheads="1"/>
            </p:cNvSpPr>
            <p:nvPr/>
          </p:nvSpPr>
          <p:spPr bwMode="auto">
            <a:xfrm>
              <a:off x="3941" y="156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0" name="Oval 84"/>
            <p:cNvSpPr>
              <a:spLocks noChangeArrowheads="1"/>
            </p:cNvSpPr>
            <p:nvPr/>
          </p:nvSpPr>
          <p:spPr bwMode="auto">
            <a:xfrm>
              <a:off x="4039" y="1532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1" name="Oval 85"/>
            <p:cNvSpPr>
              <a:spLocks noChangeArrowheads="1"/>
            </p:cNvSpPr>
            <p:nvPr/>
          </p:nvSpPr>
          <p:spPr bwMode="auto">
            <a:xfrm>
              <a:off x="4137" y="1437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 86"/>
            <p:cNvSpPr>
              <a:spLocks/>
            </p:cNvSpPr>
            <p:nvPr/>
          </p:nvSpPr>
          <p:spPr bwMode="auto">
            <a:xfrm>
              <a:off x="642" y="617"/>
              <a:ext cx="4898" cy="1658"/>
            </a:xfrm>
            <a:custGeom>
              <a:avLst/>
              <a:gdLst>
                <a:gd name="T0" fmla="*/ 18 w 1403"/>
                <a:gd name="T1" fmla="*/ 469 h 475"/>
                <a:gd name="T2" fmla="*/ 42 w 1403"/>
                <a:gd name="T3" fmla="*/ 461 h 475"/>
                <a:gd name="T4" fmla="*/ 65 w 1403"/>
                <a:gd name="T5" fmla="*/ 453 h 475"/>
                <a:gd name="T6" fmla="*/ 89 w 1403"/>
                <a:gd name="T7" fmla="*/ 445 h 475"/>
                <a:gd name="T8" fmla="*/ 112 w 1403"/>
                <a:gd name="T9" fmla="*/ 437 h 475"/>
                <a:gd name="T10" fmla="*/ 136 w 1403"/>
                <a:gd name="T11" fmla="*/ 429 h 475"/>
                <a:gd name="T12" fmla="*/ 159 w 1403"/>
                <a:gd name="T13" fmla="*/ 421 h 475"/>
                <a:gd name="T14" fmla="*/ 183 w 1403"/>
                <a:gd name="T15" fmla="*/ 413 h 475"/>
                <a:gd name="T16" fmla="*/ 206 w 1403"/>
                <a:gd name="T17" fmla="*/ 405 h 475"/>
                <a:gd name="T18" fmla="*/ 229 w 1403"/>
                <a:gd name="T19" fmla="*/ 397 h 475"/>
                <a:gd name="T20" fmla="*/ 253 w 1403"/>
                <a:gd name="T21" fmla="*/ 389 h 475"/>
                <a:gd name="T22" fmla="*/ 276 w 1403"/>
                <a:gd name="T23" fmla="*/ 381 h 475"/>
                <a:gd name="T24" fmla="*/ 300 w 1403"/>
                <a:gd name="T25" fmla="*/ 374 h 475"/>
                <a:gd name="T26" fmla="*/ 323 w 1403"/>
                <a:gd name="T27" fmla="*/ 366 h 475"/>
                <a:gd name="T28" fmla="*/ 347 w 1403"/>
                <a:gd name="T29" fmla="*/ 358 h 475"/>
                <a:gd name="T30" fmla="*/ 370 w 1403"/>
                <a:gd name="T31" fmla="*/ 350 h 475"/>
                <a:gd name="T32" fmla="*/ 394 w 1403"/>
                <a:gd name="T33" fmla="*/ 342 h 475"/>
                <a:gd name="T34" fmla="*/ 417 w 1403"/>
                <a:gd name="T35" fmla="*/ 334 h 475"/>
                <a:gd name="T36" fmla="*/ 441 w 1403"/>
                <a:gd name="T37" fmla="*/ 326 h 475"/>
                <a:gd name="T38" fmla="*/ 464 w 1403"/>
                <a:gd name="T39" fmla="*/ 318 h 475"/>
                <a:gd name="T40" fmla="*/ 488 w 1403"/>
                <a:gd name="T41" fmla="*/ 310 h 475"/>
                <a:gd name="T42" fmla="*/ 511 w 1403"/>
                <a:gd name="T43" fmla="*/ 302 h 475"/>
                <a:gd name="T44" fmla="*/ 535 w 1403"/>
                <a:gd name="T45" fmla="*/ 294 h 475"/>
                <a:gd name="T46" fmla="*/ 558 w 1403"/>
                <a:gd name="T47" fmla="*/ 286 h 475"/>
                <a:gd name="T48" fmla="*/ 581 w 1403"/>
                <a:gd name="T49" fmla="*/ 278 h 475"/>
                <a:gd name="T50" fmla="*/ 605 w 1403"/>
                <a:gd name="T51" fmla="*/ 270 h 475"/>
                <a:gd name="T52" fmla="*/ 628 w 1403"/>
                <a:gd name="T53" fmla="*/ 262 h 475"/>
                <a:gd name="T54" fmla="*/ 652 w 1403"/>
                <a:gd name="T55" fmla="*/ 254 h 475"/>
                <a:gd name="T56" fmla="*/ 675 w 1403"/>
                <a:gd name="T57" fmla="*/ 246 h 475"/>
                <a:gd name="T58" fmla="*/ 699 w 1403"/>
                <a:gd name="T59" fmla="*/ 238 h 475"/>
                <a:gd name="T60" fmla="*/ 722 w 1403"/>
                <a:gd name="T61" fmla="*/ 230 h 475"/>
                <a:gd name="T62" fmla="*/ 746 w 1403"/>
                <a:gd name="T63" fmla="*/ 222 h 475"/>
                <a:gd name="T64" fmla="*/ 769 w 1403"/>
                <a:gd name="T65" fmla="*/ 214 h 475"/>
                <a:gd name="T66" fmla="*/ 793 w 1403"/>
                <a:gd name="T67" fmla="*/ 207 h 475"/>
                <a:gd name="T68" fmla="*/ 816 w 1403"/>
                <a:gd name="T69" fmla="*/ 199 h 475"/>
                <a:gd name="T70" fmla="*/ 840 w 1403"/>
                <a:gd name="T71" fmla="*/ 191 h 475"/>
                <a:gd name="T72" fmla="*/ 863 w 1403"/>
                <a:gd name="T73" fmla="*/ 183 h 475"/>
                <a:gd name="T74" fmla="*/ 886 w 1403"/>
                <a:gd name="T75" fmla="*/ 175 h 475"/>
                <a:gd name="T76" fmla="*/ 910 w 1403"/>
                <a:gd name="T77" fmla="*/ 167 h 475"/>
                <a:gd name="T78" fmla="*/ 933 w 1403"/>
                <a:gd name="T79" fmla="*/ 159 h 475"/>
                <a:gd name="T80" fmla="*/ 957 w 1403"/>
                <a:gd name="T81" fmla="*/ 151 h 475"/>
                <a:gd name="T82" fmla="*/ 980 w 1403"/>
                <a:gd name="T83" fmla="*/ 143 h 475"/>
                <a:gd name="T84" fmla="*/ 1004 w 1403"/>
                <a:gd name="T85" fmla="*/ 135 h 475"/>
                <a:gd name="T86" fmla="*/ 1027 w 1403"/>
                <a:gd name="T87" fmla="*/ 127 h 475"/>
                <a:gd name="T88" fmla="*/ 1051 w 1403"/>
                <a:gd name="T89" fmla="*/ 119 h 475"/>
                <a:gd name="T90" fmla="*/ 1074 w 1403"/>
                <a:gd name="T91" fmla="*/ 111 h 475"/>
                <a:gd name="T92" fmla="*/ 1098 w 1403"/>
                <a:gd name="T93" fmla="*/ 103 h 475"/>
                <a:gd name="T94" fmla="*/ 1121 w 1403"/>
                <a:gd name="T95" fmla="*/ 95 h 475"/>
                <a:gd name="T96" fmla="*/ 1144 w 1403"/>
                <a:gd name="T97" fmla="*/ 87 h 475"/>
                <a:gd name="T98" fmla="*/ 1168 w 1403"/>
                <a:gd name="T99" fmla="*/ 79 h 475"/>
                <a:gd name="T100" fmla="*/ 1191 w 1403"/>
                <a:gd name="T101" fmla="*/ 71 h 475"/>
                <a:gd name="T102" fmla="*/ 1215 w 1403"/>
                <a:gd name="T103" fmla="*/ 63 h 475"/>
                <a:gd name="T104" fmla="*/ 1238 w 1403"/>
                <a:gd name="T105" fmla="*/ 55 h 475"/>
                <a:gd name="T106" fmla="*/ 1262 w 1403"/>
                <a:gd name="T107" fmla="*/ 47 h 475"/>
                <a:gd name="T108" fmla="*/ 1285 w 1403"/>
                <a:gd name="T109" fmla="*/ 39 h 475"/>
                <a:gd name="T110" fmla="*/ 1309 w 1403"/>
                <a:gd name="T111" fmla="*/ 32 h 475"/>
                <a:gd name="T112" fmla="*/ 1332 w 1403"/>
                <a:gd name="T113" fmla="*/ 24 h 475"/>
                <a:gd name="T114" fmla="*/ 1356 w 1403"/>
                <a:gd name="T115" fmla="*/ 16 h 475"/>
                <a:gd name="T116" fmla="*/ 1379 w 1403"/>
                <a:gd name="T117" fmla="*/ 8 h 475"/>
                <a:gd name="T118" fmla="*/ 1403 w 1403"/>
                <a:gd name="T11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3" h="475">
                  <a:moveTo>
                    <a:pt x="0" y="475"/>
                  </a:moveTo>
                  <a:lnTo>
                    <a:pt x="4" y="474"/>
                  </a:lnTo>
                  <a:lnTo>
                    <a:pt x="9" y="472"/>
                  </a:lnTo>
                  <a:lnTo>
                    <a:pt x="14" y="471"/>
                  </a:lnTo>
                  <a:lnTo>
                    <a:pt x="18" y="469"/>
                  </a:lnTo>
                  <a:lnTo>
                    <a:pt x="23" y="467"/>
                  </a:lnTo>
                  <a:lnTo>
                    <a:pt x="28" y="466"/>
                  </a:lnTo>
                  <a:lnTo>
                    <a:pt x="32" y="464"/>
                  </a:lnTo>
                  <a:lnTo>
                    <a:pt x="37" y="463"/>
                  </a:lnTo>
                  <a:lnTo>
                    <a:pt x="42" y="461"/>
                  </a:lnTo>
                  <a:lnTo>
                    <a:pt x="46" y="460"/>
                  </a:lnTo>
                  <a:lnTo>
                    <a:pt x="51" y="458"/>
                  </a:lnTo>
                  <a:lnTo>
                    <a:pt x="56" y="456"/>
                  </a:lnTo>
                  <a:lnTo>
                    <a:pt x="61" y="455"/>
                  </a:lnTo>
                  <a:lnTo>
                    <a:pt x="65" y="453"/>
                  </a:lnTo>
                  <a:lnTo>
                    <a:pt x="70" y="452"/>
                  </a:lnTo>
                  <a:lnTo>
                    <a:pt x="75" y="450"/>
                  </a:lnTo>
                  <a:lnTo>
                    <a:pt x="79" y="448"/>
                  </a:lnTo>
                  <a:lnTo>
                    <a:pt x="84" y="447"/>
                  </a:lnTo>
                  <a:lnTo>
                    <a:pt x="89" y="445"/>
                  </a:lnTo>
                  <a:lnTo>
                    <a:pt x="93" y="444"/>
                  </a:lnTo>
                  <a:lnTo>
                    <a:pt x="98" y="442"/>
                  </a:lnTo>
                  <a:lnTo>
                    <a:pt x="103" y="440"/>
                  </a:lnTo>
                  <a:lnTo>
                    <a:pt x="108" y="439"/>
                  </a:lnTo>
                  <a:lnTo>
                    <a:pt x="112" y="437"/>
                  </a:lnTo>
                  <a:lnTo>
                    <a:pt x="117" y="436"/>
                  </a:lnTo>
                  <a:lnTo>
                    <a:pt x="122" y="434"/>
                  </a:lnTo>
                  <a:lnTo>
                    <a:pt x="126" y="432"/>
                  </a:lnTo>
                  <a:lnTo>
                    <a:pt x="131" y="431"/>
                  </a:lnTo>
                  <a:lnTo>
                    <a:pt x="136" y="429"/>
                  </a:lnTo>
                  <a:lnTo>
                    <a:pt x="140" y="428"/>
                  </a:lnTo>
                  <a:lnTo>
                    <a:pt x="145" y="426"/>
                  </a:lnTo>
                  <a:lnTo>
                    <a:pt x="150" y="424"/>
                  </a:lnTo>
                  <a:lnTo>
                    <a:pt x="154" y="423"/>
                  </a:lnTo>
                  <a:lnTo>
                    <a:pt x="159" y="421"/>
                  </a:lnTo>
                  <a:lnTo>
                    <a:pt x="164" y="420"/>
                  </a:lnTo>
                  <a:lnTo>
                    <a:pt x="169" y="418"/>
                  </a:lnTo>
                  <a:lnTo>
                    <a:pt x="173" y="417"/>
                  </a:lnTo>
                  <a:lnTo>
                    <a:pt x="178" y="415"/>
                  </a:lnTo>
                  <a:lnTo>
                    <a:pt x="183" y="413"/>
                  </a:lnTo>
                  <a:lnTo>
                    <a:pt x="187" y="412"/>
                  </a:lnTo>
                  <a:lnTo>
                    <a:pt x="192" y="410"/>
                  </a:lnTo>
                  <a:lnTo>
                    <a:pt x="197" y="409"/>
                  </a:lnTo>
                  <a:lnTo>
                    <a:pt x="201" y="407"/>
                  </a:lnTo>
                  <a:lnTo>
                    <a:pt x="206" y="405"/>
                  </a:lnTo>
                  <a:lnTo>
                    <a:pt x="211" y="404"/>
                  </a:lnTo>
                  <a:lnTo>
                    <a:pt x="215" y="402"/>
                  </a:lnTo>
                  <a:lnTo>
                    <a:pt x="220" y="401"/>
                  </a:lnTo>
                  <a:lnTo>
                    <a:pt x="225" y="399"/>
                  </a:lnTo>
                  <a:lnTo>
                    <a:pt x="229" y="397"/>
                  </a:lnTo>
                  <a:lnTo>
                    <a:pt x="234" y="396"/>
                  </a:lnTo>
                  <a:lnTo>
                    <a:pt x="239" y="394"/>
                  </a:lnTo>
                  <a:lnTo>
                    <a:pt x="244" y="393"/>
                  </a:lnTo>
                  <a:lnTo>
                    <a:pt x="248" y="391"/>
                  </a:lnTo>
                  <a:lnTo>
                    <a:pt x="253" y="389"/>
                  </a:lnTo>
                  <a:lnTo>
                    <a:pt x="258" y="388"/>
                  </a:lnTo>
                  <a:lnTo>
                    <a:pt x="262" y="386"/>
                  </a:lnTo>
                  <a:lnTo>
                    <a:pt x="267" y="385"/>
                  </a:lnTo>
                  <a:lnTo>
                    <a:pt x="272" y="383"/>
                  </a:lnTo>
                  <a:lnTo>
                    <a:pt x="276" y="381"/>
                  </a:lnTo>
                  <a:lnTo>
                    <a:pt x="281" y="380"/>
                  </a:lnTo>
                  <a:lnTo>
                    <a:pt x="286" y="378"/>
                  </a:lnTo>
                  <a:lnTo>
                    <a:pt x="290" y="377"/>
                  </a:lnTo>
                  <a:lnTo>
                    <a:pt x="295" y="375"/>
                  </a:lnTo>
                  <a:lnTo>
                    <a:pt x="300" y="374"/>
                  </a:lnTo>
                  <a:lnTo>
                    <a:pt x="305" y="372"/>
                  </a:lnTo>
                  <a:lnTo>
                    <a:pt x="309" y="370"/>
                  </a:lnTo>
                  <a:lnTo>
                    <a:pt x="314" y="369"/>
                  </a:lnTo>
                  <a:lnTo>
                    <a:pt x="319" y="367"/>
                  </a:lnTo>
                  <a:lnTo>
                    <a:pt x="323" y="366"/>
                  </a:lnTo>
                  <a:lnTo>
                    <a:pt x="328" y="364"/>
                  </a:lnTo>
                  <a:lnTo>
                    <a:pt x="333" y="362"/>
                  </a:lnTo>
                  <a:lnTo>
                    <a:pt x="337" y="361"/>
                  </a:lnTo>
                  <a:lnTo>
                    <a:pt x="342" y="359"/>
                  </a:lnTo>
                  <a:lnTo>
                    <a:pt x="347" y="358"/>
                  </a:lnTo>
                  <a:lnTo>
                    <a:pt x="352" y="356"/>
                  </a:lnTo>
                  <a:lnTo>
                    <a:pt x="356" y="354"/>
                  </a:lnTo>
                  <a:lnTo>
                    <a:pt x="361" y="353"/>
                  </a:lnTo>
                  <a:lnTo>
                    <a:pt x="366" y="351"/>
                  </a:lnTo>
                  <a:lnTo>
                    <a:pt x="370" y="350"/>
                  </a:lnTo>
                  <a:lnTo>
                    <a:pt x="375" y="348"/>
                  </a:lnTo>
                  <a:lnTo>
                    <a:pt x="380" y="347"/>
                  </a:lnTo>
                  <a:lnTo>
                    <a:pt x="384" y="345"/>
                  </a:lnTo>
                  <a:lnTo>
                    <a:pt x="389" y="343"/>
                  </a:lnTo>
                  <a:lnTo>
                    <a:pt x="394" y="342"/>
                  </a:lnTo>
                  <a:lnTo>
                    <a:pt x="398" y="340"/>
                  </a:lnTo>
                  <a:lnTo>
                    <a:pt x="403" y="339"/>
                  </a:lnTo>
                  <a:lnTo>
                    <a:pt x="408" y="337"/>
                  </a:lnTo>
                  <a:lnTo>
                    <a:pt x="413" y="335"/>
                  </a:lnTo>
                  <a:lnTo>
                    <a:pt x="417" y="334"/>
                  </a:lnTo>
                  <a:lnTo>
                    <a:pt x="422" y="332"/>
                  </a:lnTo>
                  <a:lnTo>
                    <a:pt x="427" y="331"/>
                  </a:lnTo>
                  <a:lnTo>
                    <a:pt x="431" y="329"/>
                  </a:lnTo>
                  <a:lnTo>
                    <a:pt x="436" y="327"/>
                  </a:lnTo>
                  <a:lnTo>
                    <a:pt x="441" y="326"/>
                  </a:lnTo>
                  <a:lnTo>
                    <a:pt x="445" y="324"/>
                  </a:lnTo>
                  <a:lnTo>
                    <a:pt x="450" y="323"/>
                  </a:lnTo>
                  <a:lnTo>
                    <a:pt x="455" y="321"/>
                  </a:lnTo>
                  <a:lnTo>
                    <a:pt x="459" y="319"/>
                  </a:lnTo>
                  <a:lnTo>
                    <a:pt x="464" y="318"/>
                  </a:lnTo>
                  <a:lnTo>
                    <a:pt x="469" y="316"/>
                  </a:lnTo>
                  <a:lnTo>
                    <a:pt x="473" y="315"/>
                  </a:lnTo>
                  <a:lnTo>
                    <a:pt x="478" y="313"/>
                  </a:lnTo>
                  <a:lnTo>
                    <a:pt x="483" y="312"/>
                  </a:lnTo>
                  <a:lnTo>
                    <a:pt x="488" y="310"/>
                  </a:lnTo>
                  <a:lnTo>
                    <a:pt x="492" y="308"/>
                  </a:lnTo>
                  <a:lnTo>
                    <a:pt x="497" y="307"/>
                  </a:lnTo>
                  <a:lnTo>
                    <a:pt x="502" y="305"/>
                  </a:lnTo>
                  <a:lnTo>
                    <a:pt x="506" y="304"/>
                  </a:lnTo>
                  <a:lnTo>
                    <a:pt x="511" y="302"/>
                  </a:lnTo>
                  <a:lnTo>
                    <a:pt x="516" y="300"/>
                  </a:lnTo>
                  <a:lnTo>
                    <a:pt x="520" y="299"/>
                  </a:lnTo>
                  <a:lnTo>
                    <a:pt x="525" y="297"/>
                  </a:lnTo>
                  <a:lnTo>
                    <a:pt x="530" y="296"/>
                  </a:lnTo>
                  <a:lnTo>
                    <a:pt x="535" y="294"/>
                  </a:lnTo>
                  <a:lnTo>
                    <a:pt x="539" y="292"/>
                  </a:lnTo>
                  <a:lnTo>
                    <a:pt x="544" y="291"/>
                  </a:lnTo>
                  <a:lnTo>
                    <a:pt x="549" y="289"/>
                  </a:lnTo>
                  <a:lnTo>
                    <a:pt x="553" y="288"/>
                  </a:lnTo>
                  <a:lnTo>
                    <a:pt x="558" y="286"/>
                  </a:lnTo>
                  <a:lnTo>
                    <a:pt x="563" y="284"/>
                  </a:lnTo>
                  <a:lnTo>
                    <a:pt x="567" y="283"/>
                  </a:lnTo>
                  <a:lnTo>
                    <a:pt x="572" y="281"/>
                  </a:lnTo>
                  <a:lnTo>
                    <a:pt x="577" y="280"/>
                  </a:lnTo>
                  <a:lnTo>
                    <a:pt x="581" y="278"/>
                  </a:lnTo>
                  <a:lnTo>
                    <a:pt x="586" y="276"/>
                  </a:lnTo>
                  <a:lnTo>
                    <a:pt x="591" y="275"/>
                  </a:lnTo>
                  <a:lnTo>
                    <a:pt x="596" y="273"/>
                  </a:lnTo>
                  <a:lnTo>
                    <a:pt x="600" y="272"/>
                  </a:lnTo>
                  <a:lnTo>
                    <a:pt x="605" y="270"/>
                  </a:lnTo>
                  <a:lnTo>
                    <a:pt x="610" y="269"/>
                  </a:lnTo>
                  <a:lnTo>
                    <a:pt x="614" y="267"/>
                  </a:lnTo>
                  <a:lnTo>
                    <a:pt x="619" y="265"/>
                  </a:lnTo>
                  <a:lnTo>
                    <a:pt x="624" y="264"/>
                  </a:lnTo>
                  <a:lnTo>
                    <a:pt x="628" y="262"/>
                  </a:lnTo>
                  <a:lnTo>
                    <a:pt x="633" y="261"/>
                  </a:lnTo>
                  <a:lnTo>
                    <a:pt x="638" y="259"/>
                  </a:lnTo>
                  <a:lnTo>
                    <a:pt x="642" y="257"/>
                  </a:lnTo>
                  <a:lnTo>
                    <a:pt x="647" y="256"/>
                  </a:lnTo>
                  <a:lnTo>
                    <a:pt x="652" y="254"/>
                  </a:lnTo>
                  <a:lnTo>
                    <a:pt x="656" y="253"/>
                  </a:lnTo>
                  <a:lnTo>
                    <a:pt x="661" y="251"/>
                  </a:lnTo>
                  <a:lnTo>
                    <a:pt x="666" y="249"/>
                  </a:lnTo>
                  <a:lnTo>
                    <a:pt x="671" y="248"/>
                  </a:lnTo>
                  <a:lnTo>
                    <a:pt x="675" y="246"/>
                  </a:lnTo>
                  <a:lnTo>
                    <a:pt x="680" y="245"/>
                  </a:lnTo>
                  <a:lnTo>
                    <a:pt x="685" y="243"/>
                  </a:lnTo>
                  <a:lnTo>
                    <a:pt x="689" y="242"/>
                  </a:lnTo>
                  <a:lnTo>
                    <a:pt x="694" y="240"/>
                  </a:lnTo>
                  <a:lnTo>
                    <a:pt x="699" y="238"/>
                  </a:lnTo>
                  <a:lnTo>
                    <a:pt x="703" y="237"/>
                  </a:lnTo>
                  <a:lnTo>
                    <a:pt x="708" y="235"/>
                  </a:lnTo>
                  <a:lnTo>
                    <a:pt x="713" y="234"/>
                  </a:lnTo>
                  <a:lnTo>
                    <a:pt x="717" y="232"/>
                  </a:lnTo>
                  <a:lnTo>
                    <a:pt x="722" y="230"/>
                  </a:lnTo>
                  <a:lnTo>
                    <a:pt x="727" y="229"/>
                  </a:lnTo>
                  <a:lnTo>
                    <a:pt x="732" y="227"/>
                  </a:lnTo>
                  <a:lnTo>
                    <a:pt x="736" y="226"/>
                  </a:lnTo>
                  <a:lnTo>
                    <a:pt x="741" y="224"/>
                  </a:lnTo>
                  <a:lnTo>
                    <a:pt x="746" y="222"/>
                  </a:lnTo>
                  <a:lnTo>
                    <a:pt x="750" y="221"/>
                  </a:lnTo>
                  <a:lnTo>
                    <a:pt x="755" y="219"/>
                  </a:lnTo>
                  <a:lnTo>
                    <a:pt x="760" y="218"/>
                  </a:lnTo>
                  <a:lnTo>
                    <a:pt x="764" y="216"/>
                  </a:lnTo>
                  <a:lnTo>
                    <a:pt x="769" y="214"/>
                  </a:lnTo>
                  <a:lnTo>
                    <a:pt x="774" y="213"/>
                  </a:lnTo>
                  <a:lnTo>
                    <a:pt x="779" y="211"/>
                  </a:lnTo>
                  <a:lnTo>
                    <a:pt x="783" y="210"/>
                  </a:lnTo>
                  <a:lnTo>
                    <a:pt x="788" y="208"/>
                  </a:lnTo>
                  <a:lnTo>
                    <a:pt x="793" y="207"/>
                  </a:lnTo>
                  <a:lnTo>
                    <a:pt x="797" y="205"/>
                  </a:lnTo>
                  <a:lnTo>
                    <a:pt x="802" y="203"/>
                  </a:lnTo>
                  <a:lnTo>
                    <a:pt x="807" y="202"/>
                  </a:lnTo>
                  <a:lnTo>
                    <a:pt x="811" y="200"/>
                  </a:lnTo>
                  <a:lnTo>
                    <a:pt x="816" y="199"/>
                  </a:lnTo>
                  <a:lnTo>
                    <a:pt x="821" y="197"/>
                  </a:lnTo>
                  <a:lnTo>
                    <a:pt x="825" y="195"/>
                  </a:lnTo>
                  <a:lnTo>
                    <a:pt x="830" y="194"/>
                  </a:lnTo>
                  <a:lnTo>
                    <a:pt x="835" y="192"/>
                  </a:lnTo>
                  <a:lnTo>
                    <a:pt x="840" y="191"/>
                  </a:lnTo>
                  <a:lnTo>
                    <a:pt x="844" y="189"/>
                  </a:lnTo>
                  <a:lnTo>
                    <a:pt x="849" y="187"/>
                  </a:lnTo>
                  <a:lnTo>
                    <a:pt x="854" y="186"/>
                  </a:lnTo>
                  <a:lnTo>
                    <a:pt x="858" y="184"/>
                  </a:lnTo>
                  <a:lnTo>
                    <a:pt x="863" y="183"/>
                  </a:lnTo>
                  <a:lnTo>
                    <a:pt x="868" y="181"/>
                  </a:lnTo>
                  <a:lnTo>
                    <a:pt x="872" y="179"/>
                  </a:lnTo>
                  <a:lnTo>
                    <a:pt x="877" y="178"/>
                  </a:lnTo>
                  <a:lnTo>
                    <a:pt x="882" y="176"/>
                  </a:lnTo>
                  <a:lnTo>
                    <a:pt x="886" y="175"/>
                  </a:lnTo>
                  <a:lnTo>
                    <a:pt x="891" y="173"/>
                  </a:lnTo>
                  <a:lnTo>
                    <a:pt x="896" y="171"/>
                  </a:lnTo>
                  <a:lnTo>
                    <a:pt x="900" y="170"/>
                  </a:lnTo>
                  <a:lnTo>
                    <a:pt x="905" y="168"/>
                  </a:lnTo>
                  <a:lnTo>
                    <a:pt x="910" y="167"/>
                  </a:lnTo>
                  <a:lnTo>
                    <a:pt x="915" y="165"/>
                  </a:lnTo>
                  <a:lnTo>
                    <a:pt x="919" y="164"/>
                  </a:lnTo>
                  <a:lnTo>
                    <a:pt x="924" y="162"/>
                  </a:lnTo>
                  <a:lnTo>
                    <a:pt x="929" y="160"/>
                  </a:lnTo>
                  <a:lnTo>
                    <a:pt x="933" y="159"/>
                  </a:lnTo>
                  <a:lnTo>
                    <a:pt x="938" y="157"/>
                  </a:lnTo>
                  <a:lnTo>
                    <a:pt x="943" y="156"/>
                  </a:lnTo>
                  <a:lnTo>
                    <a:pt x="947" y="154"/>
                  </a:lnTo>
                  <a:lnTo>
                    <a:pt x="952" y="152"/>
                  </a:lnTo>
                  <a:lnTo>
                    <a:pt x="957" y="151"/>
                  </a:lnTo>
                  <a:lnTo>
                    <a:pt x="961" y="149"/>
                  </a:lnTo>
                  <a:lnTo>
                    <a:pt x="966" y="148"/>
                  </a:lnTo>
                  <a:lnTo>
                    <a:pt x="971" y="146"/>
                  </a:lnTo>
                  <a:lnTo>
                    <a:pt x="976" y="144"/>
                  </a:lnTo>
                  <a:lnTo>
                    <a:pt x="980" y="143"/>
                  </a:lnTo>
                  <a:lnTo>
                    <a:pt x="985" y="141"/>
                  </a:lnTo>
                  <a:lnTo>
                    <a:pt x="990" y="140"/>
                  </a:lnTo>
                  <a:lnTo>
                    <a:pt x="994" y="138"/>
                  </a:lnTo>
                  <a:lnTo>
                    <a:pt x="999" y="137"/>
                  </a:lnTo>
                  <a:lnTo>
                    <a:pt x="1004" y="135"/>
                  </a:lnTo>
                  <a:lnTo>
                    <a:pt x="1008" y="133"/>
                  </a:lnTo>
                  <a:lnTo>
                    <a:pt x="1013" y="132"/>
                  </a:lnTo>
                  <a:lnTo>
                    <a:pt x="1018" y="130"/>
                  </a:lnTo>
                  <a:lnTo>
                    <a:pt x="1023" y="129"/>
                  </a:lnTo>
                  <a:lnTo>
                    <a:pt x="1027" y="127"/>
                  </a:lnTo>
                  <a:lnTo>
                    <a:pt x="1032" y="125"/>
                  </a:lnTo>
                  <a:lnTo>
                    <a:pt x="1037" y="124"/>
                  </a:lnTo>
                  <a:lnTo>
                    <a:pt x="1041" y="122"/>
                  </a:lnTo>
                  <a:lnTo>
                    <a:pt x="1046" y="121"/>
                  </a:lnTo>
                  <a:lnTo>
                    <a:pt x="1051" y="119"/>
                  </a:lnTo>
                  <a:lnTo>
                    <a:pt x="1055" y="117"/>
                  </a:lnTo>
                  <a:lnTo>
                    <a:pt x="1060" y="116"/>
                  </a:lnTo>
                  <a:lnTo>
                    <a:pt x="1065" y="114"/>
                  </a:lnTo>
                  <a:lnTo>
                    <a:pt x="1069" y="113"/>
                  </a:lnTo>
                  <a:lnTo>
                    <a:pt x="1074" y="111"/>
                  </a:lnTo>
                  <a:lnTo>
                    <a:pt x="1079" y="109"/>
                  </a:lnTo>
                  <a:lnTo>
                    <a:pt x="1084" y="108"/>
                  </a:lnTo>
                  <a:lnTo>
                    <a:pt x="1088" y="106"/>
                  </a:lnTo>
                  <a:lnTo>
                    <a:pt x="1093" y="105"/>
                  </a:lnTo>
                  <a:lnTo>
                    <a:pt x="1098" y="103"/>
                  </a:lnTo>
                  <a:lnTo>
                    <a:pt x="1102" y="101"/>
                  </a:lnTo>
                  <a:lnTo>
                    <a:pt x="1107" y="100"/>
                  </a:lnTo>
                  <a:lnTo>
                    <a:pt x="1112" y="98"/>
                  </a:lnTo>
                  <a:lnTo>
                    <a:pt x="1116" y="97"/>
                  </a:lnTo>
                  <a:lnTo>
                    <a:pt x="1121" y="95"/>
                  </a:lnTo>
                  <a:lnTo>
                    <a:pt x="1126" y="94"/>
                  </a:lnTo>
                  <a:lnTo>
                    <a:pt x="1130" y="92"/>
                  </a:lnTo>
                  <a:lnTo>
                    <a:pt x="1135" y="90"/>
                  </a:lnTo>
                  <a:lnTo>
                    <a:pt x="1140" y="89"/>
                  </a:lnTo>
                  <a:lnTo>
                    <a:pt x="1144" y="87"/>
                  </a:lnTo>
                  <a:lnTo>
                    <a:pt x="1149" y="86"/>
                  </a:lnTo>
                  <a:lnTo>
                    <a:pt x="1154" y="84"/>
                  </a:lnTo>
                  <a:lnTo>
                    <a:pt x="1159" y="82"/>
                  </a:lnTo>
                  <a:lnTo>
                    <a:pt x="1163" y="81"/>
                  </a:lnTo>
                  <a:lnTo>
                    <a:pt x="1168" y="79"/>
                  </a:lnTo>
                  <a:lnTo>
                    <a:pt x="1173" y="78"/>
                  </a:lnTo>
                  <a:lnTo>
                    <a:pt x="1177" y="76"/>
                  </a:lnTo>
                  <a:lnTo>
                    <a:pt x="1182" y="74"/>
                  </a:lnTo>
                  <a:lnTo>
                    <a:pt x="1187" y="73"/>
                  </a:lnTo>
                  <a:lnTo>
                    <a:pt x="1191" y="71"/>
                  </a:lnTo>
                  <a:lnTo>
                    <a:pt x="1196" y="70"/>
                  </a:lnTo>
                  <a:lnTo>
                    <a:pt x="1201" y="68"/>
                  </a:lnTo>
                  <a:lnTo>
                    <a:pt x="1205" y="66"/>
                  </a:lnTo>
                  <a:lnTo>
                    <a:pt x="1210" y="65"/>
                  </a:lnTo>
                  <a:lnTo>
                    <a:pt x="1215" y="63"/>
                  </a:lnTo>
                  <a:lnTo>
                    <a:pt x="1220" y="62"/>
                  </a:lnTo>
                  <a:lnTo>
                    <a:pt x="1224" y="60"/>
                  </a:lnTo>
                  <a:lnTo>
                    <a:pt x="1229" y="59"/>
                  </a:lnTo>
                  <a:lnTo>
                    <a:pt x="1234" y="57"/>
                  </a:lnTo>
                  <a:lnTo>
                    <a:pt x="1238" y="55"/>
                  </a:lnTo>
                  <a:lnTo>
                    <a:pt x="1243" y="54"/>
                  </a:lnTo>
                  <a:lnTo>
                    <a:pt x="1248" y="52"/>
                  </a:lnTo>
                  <a:lnTo>
                    <a:pt x="1252" y="51"/>
                  </a:lnTo>
                  <a:lnTo>
                    <a:pt x="1257" y="49"/>
                  </a:lnTo>
                  <a:lnTo>
                    <a:pt x="1262" y="47"/>
                  </a:lnTo>
                  <a:lnTo>
                    <a:pt x="1267" y="46"/>
                  </a:lnTo>
                  <a:lnTo>
                    <a:pt x="1271" y="44"/>
                  </a:lnTo>
                  <a:lnTo>
                    <a:pt x="1276" y="43"/>
                  </a:lnTo>
                  <a:lnTo>
                    <a:pt x="1281" y="41"/>
                  </a:lnTo>
                  <a:lnTo>
                    <a:pt x="1285" y="39"/>
                  </a:lnTo>
                  <a:lnTo>
                    <a:pt x="1290" y="38"/>
                  </a:lnTo>
                  <a:lnTo>
                    <a:pt x="1295" y="36"/>
                  </a:lnTo>
                  <a:lnTo>
                    <a:pt x="1299" y="35"/>
                  </a:lnTo>
                  <a:lnTo>
                    <a:pt x="1304" y="33"/>
                  </a:lnTo>
                  <a:lnTo>
                    <a:pt x="1309" y="32"/>
                  </a:lnTo>
                  <a:lnTo>
                    <a:pt x="1313" y="30"/>
                  </a:lnTo>
                  <a:lnTo>
                    <a:pt x="1318" y="28"/>
                  </a:lnTo>
                  <a:lnTo>
                    <a:pt x="1323" y="27"/>
                  </a:lnTo>
                  <a:lnTo>
                    <a:pt x="1327" y="25"/>
                  </a:lnTo>
                  <a:lnTo>
                    <a:pt x="1332" y="24"/>
                  </a:lnTo>
                  <a:lnTo>
                    <a:pt x="1337" y="22"/>
                  </a:lnTo>
                  <a:lnTo>
                    <a:pt x="1342" y="20"/>
                  </a:lnTo>
                  <a:lnTo>
                    <a:pt x="1346" y="19"/>
                  </a:lnTo>
                  <a:lnTo>
                    <a:pt x="1351" y="17"/>
                  </a:lnTo>
                  <a:lnTo>
                    <a:pt x="1356" y="16"/>
                  </a:lnTo>
                  <a:lnTo>
                    <a:pt x="1360" y="14"/>
                  </a:lnTo>
                  <a:lnTo>
                    <a:pt x="1365" y="12"/>
                  </a:lnTo>
                  <a:lnTo>
                    <a:pt x="1370" y="11"/>
                  </a:lnTo>
                  <a:lnTo>
                    <a:pt x="1374" y="9"/>
                  </a:lnTo>
                  <a:lnTo>
                    <a:pt x="1379" y="8"/>
                  </a:lnTo>
                  <a:lnTo>
                    <a:pt x="1384" y="6"/>
                  </a:lnTo>
                  <a:lnTo>
                    <a:pt x="1388" y="4"/>
                  </a:lnTo>
                  <a:lnTo>
                    <a:pt x="1393" y="3"/>
                  </a:lnTo>
                  <a:lnTo>
                    <a:pt x="1398" y="1"/>
                  </a:lnTo>
                  <a:lnTo>
                    <a:pt x="1403" y="0"/>
                  </a:lnTo>
                </a:path>
              </a:pathLst>
            </a:cu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87"/>
            <p:cNvSpPr>
              <a:spLocks/>
            </p:cNvSpPr>
            <p:nvPr/>
          </p:nvSpPr>
          <p:spPr bwMode="auto">
            <a:xfrm>
              <a:off x="642" y="798"/>
              <a:ext cx="4898" cy="2591"/>
            </a:xfrm>
            <a:custGeom>
              <a:avLst/>
              <a:gdLst>
                <a:gd name="T0" fmla="*/ 18 w 1403"/>
                <a:gd name="T1" fmla="*/ 732 h 742"/>
                <a:gd name="T2" fmla="*/ 42 w 1403"/>
                <a:gd name="T3" fmla="*/ 720 h 742"/>
                <a:gd name="T4" fmla="*/ 65 w 1403"/>
                <a:gd name="T5" fmla="*/ 708 h 742"/>
                <a:gd name="T6" fmla="*/ 89 w 1403"/>
                <a:gd name="T7" fmla="*/ 695 h 742"/>
                <a:gd name="T8" fmla="*/ 112 w 1403"/>
                <a:gd name="T9" fmla="*/ 683 h 742"/>
                <a:gd name="T10" fmla="*/ 136 w 1403"/>
                <a:gd name="T11" fmla="*/ 670 h 742"/>
                <a:gd name="T12" fmla="*/ 159 w 1403"/>
                <a:gd name="T13" fmla="*/ 658 h 742"/>
                <a:gd name="T14" fmla="*/ 183 w 1403"/>
                <a:gd name="T15" fmla="*/ 646 h 742"/>
                <a:gd name="T16" fmla="*/ 206 w 1403"/>
                <a:gd name="T17" fmla="*/ 633 h 742"/>
                <a:gd name="T18" fmla="*/ 229 w 1403"/>
                <a:gd name="T19" fmla="*/ 621 h 742"/>
                <a:gd name="T20" fmla="*/ 253 w 1403"/>
                <a:gd name="T21" fmla="*/ 608 h 742"/>
                <a:gd name="T22" fmla="*/ 276 w 1403"/>
                <a:gd name="T23" fmla="*/ 596 h 742"/>
                <a:gd name="T24" fmla="*/ 300 w 1403"/>
                <a:gd name="T25" fmla="*/ 583 h 742"/>
                <a:gd name="T26" fmla="*/ 323 w 1403"/>
                <a:gd name="T27" fmla="*/ 571 h 742"/>
                <a:gd name="T28" fmla="*/ 347 w 1403"/>
                <a:gd name="T29" fmla="*/ 559 h 742"/>
                <a:gd name="T30" fmla="*/ 370 w 1403"/>
                <a:gd name="T31" fmla="*/ 546 h 742"/>
                <a:gd name="T32" fmla="*/ 394 w 1403"/>
                <a:gd name="T33" fmla="*/ 534 h 742"/>
                <a:gd name="T34" fmla="*/ 417 w 1403"/>
                <a:gd name="T35" fmla="*/ 521 h 742"/>
                <a:gd name="T36" fmla="*/ 441 w 1403"/>
                <a:gd name="T37" fmla="*/ 509 h 742"/>
                <a:gd name="T38" fmla="*/ 464 w 1403"/>
                <a:gd name="T39" fmla="*/ 497 h 742"/>
                <a:gd name="T40" fmla="*/ 488 w 1403"/>
                <a:gd name="T41" fmla="*/ 484 h 742"/>
                <a:gd name="T42" fmla="*/ 511 w 1403"/>
                <a:gd name="T43" fmla="*/ 472 h 742"/>
                <a:gd name="T44" fmla="*/ 535 w 1403"/>
                <a:gd name="T45" fmla="*/ 459 h 742"/>
                <a:gd name="T46" fmla="*/ 558 w 1403"/>
                <a:gd name="T47" fmla="*/ 447 h 742"/>
                <a:gd name="T48" fmla="*/ 581 w 1403"/>
                <a:gd name="T49" fmla="*/ 435 h 742"/>
                <a:gd name="T50" fmla="*/ 605 w 1403"/>
                <a:gd name="T51" fmla="*/ 422 h 742"/>
                <a:gd name="T52" fmla="*/ 628 w 1403"/>
                <a:gd name="T53" fmla="*/ 410 h 742"/>
                <a:gd name="T54" fmla="*/ 652 w 1403"/>
                <a:gd name="T55" fmla="*/ 397 h 742"/>
                <a:gd name="T56" fmla="*/ 675 w 1403"/>
                <a:gd name="T57" fmla="*/ 385 h 742"/>
                <a:gd name="T58" fmla="*/ 699 w 1403"/>
                <a:gd name="T59" fmla="*/ 373 h 742"/>
                <a:gd name="T60" fmla="*/ 722 w 1403"/>
                <a:gd name="T61" fmla="*/ 360 h 742"/>
                <a:gd name="T62" fmla="*/ 746 w 1403"/>
                <a:gd name="T63" fmla="*/ 348 h 742"/>
                <a:gd name="T64" fmla="*/ 769 w 1403"/>
                <a:gd name="T65" fmla="*/ 335 h 742"/>
                <a:gd name="T66" fmla="*/ 793 w 1403"/>
                <a:gd name="T67" fmla="*/ 323 h 742"/>
                <a:gd name="T68" fmla="*/ 816 w 1403"/>
                <a:gd name="T69" fmla="*/ 311 h 742"/>
                <a:gd name="T70" fmla="*/ 840 w 1403"/>
                <a:gd name="T71" fmla="*/ 298 h 742"/>
                <a:gd name="T72" fmla="*/ 863 w 1403"/>
                <a:gd name="T73" fmla="*/ 286 h 742"/>
                <a:gd name="T74" fmla="*/ 886 w 1403"/>
                <a:gd name="T75" fmla="*/ 273 h 742"/>
                <a:gd name="T76" fmla="*/ 910 w 1403"/>
                <a:gd name="T77" fmla="*/ 261 h 742"/>
                <a:gd name="T78" fmla="*/ 933 w 1403"/>
                <a:gd name="T79" fmla="*/ 249 h 742"/>
                <a:gd name="T80" fmla="*/ 957 w 1403"/>
                <a:gd name="T81" fmla="*/ 236 h 742"/>
                <a:gd name="T82" fmla="*/ 980 w 1403"/>
                <a:gd name="T83" fmla="*/ 224 h 742"/>
                <a:gd name="T84" fmla="*/ 1004 w 1403"/>
                <a:gd name="T85" fmla="*/ 211 h 742"/>
                <a:gd name="T86" fmla="*/ 1027 w 1403"/>
                <a:gd name="T87" fmla="*/ 199 h 742"/>
                <a:gd name="T88" fmla="*/ 1051 w 1403"/>
                <a:gd name="T89" fmla="*/ 186 h 742"/>
                <a:gd name="T90" fmla="*/ 1074 w 1403"/>
                <a:gd name="T91" fmla="*/ 174 h 742"/>
                <a:gd name="T92" fmla="*/ 1098 w 1403"/>
                <a:gd name="T93" fmla="*/ 162 h 742"/>
                <a:gd name="T94" fmla="*/ 1121 w 1403"/>
                <a:gd name="T95" fmla="*/ 149 h 742"/>
                <a:gd name="T96" fmla="*/ 1144 w 1403"/>
                <a:gd name="T97" fmla="*/ 137 h 742"/>
                <a:gd name="T98" fmla="*/ 1168 w 1403"/>
                <a:gd name="T99" fmla="*/ 124 h 742"/>
                <a:gd name="T100" fmla="*/ 1191 w 1403"/>
                <a:gd name="T101" fmla="*/ 112 h 742"/>
                <a:gd name="T102" fmla="*/ 1215 w 1403"/>
                <a:gd name="T103" fmla="*/ 100 h 742"/>
                <a:gd name="T104" fmla="*/ 1238 w 1403"/>
                <a:gd name="T105" fmla="*/ 87 h 742"/>
                <a:gd name="T106" fmla="*/ 1262 w 1403"/>
                <a:gd name="T107" fmla="*/ 75 h 742"/>
                <a:gd name="T108" fmla="*/ 1285 w 1403"/>
                <a:gd name="T109" fmla="*/ 62 h 742"/>
                <a:gd name="T110" fmla="*/ 1309 w 1403"/>
                <a:gd name="T111" fmla="*/ 50 h 742"/>
                <a:gd name="T112" fmla="*/ 1332 w 1403"/>
                <a:gd name="T113" fmla="*/ 38 h 742"/>
                <a:gd name="T114" fmla="*/ 1356 w 1403"/>
                <a:gd name="T115" fmla="*/ 25 h 742"/>
                <a:gd name="T116" fmla="*/ 1379 w 1403"/>
                <a:gd name="T117" fmla="*/ 13 h 742"/>
                <a:gd name="T118" fmla="*/ 1403 w 1403"/>
                <a:gd name="T119" fmla="*/ 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3" h="742">
                  <a:moveTo>
                    <a:pt x="0" y="742"/>
                  </a:moveTo>
                  <a:lnTo>
                    <a:pt x="4" y="740"/>
                  </a:lnTo>
                  <a:lnTo>
                    <a:pt x="9" y="737"/>
                  </a:lnTo>
                  <a:lnTo>
                    <a:pt x="14" y="735"/>
                  </a:lnTo>
                  <a:lnTo>
                    <a:pt x="18" y="732"/>
                  </a:lnTo>
                  <a:lnTo>
                    <a:pt x="23" y="730"/>
                  </a:lnTo>
                  <a:lnTo>
                    <a:pt x="28" y="727"/>
                  </a:lnTo>
                  <a:lnTo>
                    <a:pt x="32" y="725"/>
                  </a:lnTo>
                  <a:lnTo>
                    <a:pt x="37" y="722"/>
                  </a:lnTo>
                  <a:lnTo>
                    <a:pt x="42" y="720"/>
                  </a:lnTo>
                  <a:lnTo>
                    <a:pt x="46" y="718"/>
                  </a:lnTo>
                  <a:lnTo>
                    <a:pt x="51" y="715"/>
                  </a:lnTo>
                  <a:lnTo>
                    <a:pt x="56" y="713"/>
                  </a:lnTo>
                  <a:lnTo>
                    <a:pt x="61" y="710"/>
                  </a:lnTo>
                  <a:lnTo>
                    <a:pt x="65" y="708"/>
                  </a:lnTo>
                  <a:lnTo>
                    <a:pt x="70" y="705"/>
                  </a:lnTo>
                  <a:lnTo>
                    <a:pt x="75" y="703"/>
                  </a:lnTo>
                  <a:lnTo>
                    <a:pt x="79" y="700"/>
                  </a:lnTo>
                  <a:lnTo>
                    <a:pt x="84" y="698"/>
                  </a:lnTo>
                  <a:lnTo>
                    <a:pt x="89" y="695"/>
                  </a:lnTo>
                  <a:lnTo>
                    <a:pt x="93" y="693"/>
                  </a:lnTo>
                  <a:lnTo>
                    <a:pt x="98" y="690"/>
                  </a:lnTo>
                  <a:lnTo>
                    <a:pt x="103" y="688"/>
                  </a:lnTo>
                  <a:lnTo>
                    <a:pt x="108" y="685"/>
                  </a:lnTo>
                  <a:lnTo>
                    <a:pt x="112" y="683"/>
                  </a:lnTo>
                  <a:lnTo>
                    <a:pt x="117" y="680"/>
                  </a:lnTo>
                  <a:lnTo>
                    <a:pt x="122" y="678"/>
                  </a:lnTo>
                  <a:lnTo>
                    <a:pt x="126" y="675"/>
                  </a:lnTo>
                  <a:lnTo>
                    <a:pt x="131" y="673"/>
                  </a:lnTo>
                  <a:lnTo>
                    <a:pt x="136" y="670"/>
                  </a:lnTo>
                  <a:lnTo>
                    <a:pt x="140" y="668"/>
                  </a:lnTo>
                  <a:lnTo>
                    <a:pt x="145" y="665"/>
                  </a:lnTo>
                  <a:lnTo>
                    <a:pt x="150" y="663"/>
                  </a:lnTo>
                  <a:lnTo>
                    <a:pt x="154" y="660"/>
                  </a:lnTo>
                  <a:lnTo>
                    <a:pt x="159" y="658"/>
                  </a:lnTo>
                  <a:lnTo>
                    <a:pt x="164" y="655"/>
                  </a:lnTo>
                  <a:lnTo>
                    <a:pt x="169" y="653"/>
                  </a:lnTo>
                  <a:lnTo>
                    <a:pt x="173" y="650"/>
                  </a:lnTo>
                  <a:lnTo>
                    <a:pt x="178" y="648"/>
                  </a:lnTo>
                  <a:lnTo>
                    <a:pt x="183" y="646"/>
                  </a:lnTo>
                  <a:lnTo>
                    <a:pt x="187" y="643"/>
                  </a:lnTo>
                  <a:lnTo>
                    <a:pt x="192" y="641"/>
                  </a:lnTo>
                  <a:lnTo>
                    <a:pt x="197" y="638"/>
                  </a:lnTo>
                  <a:lnTo>
                    <a:pt x="201" y="636"/>
                  </a:lnTo>
                  <a:lnTo>
                    <a:pt x="206" y="633"/>
                  </a:lnTo>
                  <a:lnTo>
                    <a:pt x="211" y="631"/>
                  </a:lnTo>
                  <a:lnTo>
                    <a:pt x="215" y="628"/>
                  </a:lnTo>
                  <a:lnTo>
                    <a:pt x="220" y="626"/>
                  </a:lnTo>
                  <a:lnTo>
                    <a:pt x="225" y="623"/>
                  </a:lnTo>
                  <a:lnTo>
                    <a:pt x="229" y="621"/>
                  </a:lnTo>
                  <a:lnTo>
                    <a:pt x="234" y="618"/>
                  </a:lnTo>
                  <a:lnTo>
                    <a:pt x="239" y="616"/>
                  </a:lnTo>
                  <a:lnTo>
                    <a:pt x="244" y="613"/>
                  </a:lnTo>
                  <a:lnTo>
                    <a:pt x="248" y="611"/>
                  </a:lnTo>
                  <a:lnTo>
                    <a:pt x="253" y="608"/>
                  </a:lnTo>
                  <a:lnTo>
                    <a:pt x="258" y="606"/>
                  </a:lnTo>
                  <a:lnTo>
                    <a:pt x="262" y="603"/>
                  </a:lnTo>
                  <a:lnTo>
                    <a:pt x="267" y="601"/>
                  </a:lnTo>
                  <a:lnTo>
                    <a:pt x="272" y="598"/>
                  </a:lnTo>
                  <a:lnTo>
                    <a:pt x="276" y="596"/>
                  </a:lnTo>
                  <a:lnTo>
                    <a:pt x="281" y="593"/>
                  </a:lnTo>
                  <a:lnTo>
                    <a:pt x="286" y="591"/>
                  </a:lnTo>
                  <a:lnTo>
                    <a:pt x="290" y="588"/>
                  </a:lnTo>
                  <a:lnTo>
                    <a:pt x="295" y="586"/>
                  </a:lnTo>
                  <a:lnTo>
                    <a:pt x="300" y="583"/>
                  </a:lnTo>
                  <a:lnTo>
                    <a:pt x="305" y="581"/>
                  </a:lnTo>
                  <a:lnTo>
                    <a:pt x="309" y="579"/>
                  </a:lnTo>
                  <a:lnTo>
                    <a:pt x="314" y="576"/>
                  </a:lnTo>
                  <a:lnTo>
                    <a:pt x="319" y="574"/>
                  </a:lnTo>
                  <a:lnTo>
                    <a:pt x="323" y="571"/>
                  </a:lnTo>
                  <a:lnTo>
                    <a:pt x="328" y="569"/>
                  </a:lnTo>
                  <a:lnTo>
                    <a:pt x="333" y="566"/>
                  </a:lnTo>
                  <a:lnTo>
                    <a:pt x="337" y="564"/>
                  </a:lnTo>
                  <a:lnTo>
                    <a:pt x="342" y="561"/>
                  </a:lnTo>
                  <a:lnTo>
                    <a:pt x="347" y="559"/>
                  </a:lnTo>
                  <a:lnTo>
                    <a:pt x="352" y="556"/>
                  </a:lnTo>
                  <a:lnTo>
                    <a:pt x="356" y="554"/>
                  </a:lnTo>
                  <a:lnTo>
                    <a:pt x="361" y="551"/>
                  </a:lnTo>
                  <a:lnTo>
                    <a:pt x="366" y="549"/>
                  </a:lnTo>
                  <a:lnTo>
                    <a:pt x="370" y="546"/>
                  </a:lnTo>
                  <a:lnTo>
                    <a:pt x="375" y="544"/>
                  </a:lnTo>
                  <a:lnTo>
                    <a:pt x="380" y="541"/>
                  </a:lnTo>
                  <a:lnTo>
                    <a:pt x="384" y="539"/>
                  </a:lnTo>
                  <a:lnTo>
                    <a:pt x="389" y="536"/>
                  </a:lnTo>
                  <a:lnTo>
                    <a:pt x="394" y="534"/>
                  </a:lnTo>
                  <a:lnTo>
                    <a:pt x="398" y="531"/>
                  </a:lnTo>
                  <a:lnTo>
                    <a:pt x="403" y="529"/>
                  </a:lnTo>
                  <a:lnTo>
                    <a:pt x="408" y="526"/>
                  </a:lnTo>
                  <a:lnTo>
                    <a:pt x="413" y="524"/>
                  </a:lnTo>
                  <a:lnTo>
                    <a:pt x="417" y="521"/>
                  </a:lnTo>
                  <a:lnTo>
                    <a:pt x="422" y="519"/>
                  </a:lnTo>
                  <a:lnTo>
                    <a:pt x="427" y="516"/>
                  </a:lnTo>
                  <a:lnTo>
                    <a:pt x="431" y="514"/>
                  </a:lnTo>
                  <a:lnTo>
                    <a:pt x="436" y="512"/>
                  </a:lnTo>
                  <a:lnTo>
                    <a:pt x="441" y="509"/>
                  </a:lnTo>
                  <a:lnTo>
                    <a:pt x="445" y="507"/>
                  </a:lnTo>
                  <a:lnTo>
                    <a:pt x="450" y="504"/>
                  </a:lnTo>
                  <a:lnTo>
                    <a:pt x="455" y="502"/>
                  </a:lnTo>
                  <a:lnTo>
                    <a:pt x="459" y="499"/>
                  </a:lnTo>
                  <a:lnTo>
                    <a:pt x="464" y="497"/>
                  </a:lnTo>
                  <a:lnTo>
                    <a:pt x="469" y="494"/>
                  </a:lnTo>
                  <a:lnTo>
                    <a:pt x="473" y="492"/>
                  </a:lnTo>
                  <a:lnTo>
                    <a:pt x="478" y="489"/>
                  </a:lnTo>
                  <a:lnTo>
                    <a:pt x="483" y="487"/>
                  </a:lnTo>
                  <a:lnTo>
                    <a:pt x="488" y="484"/>
                  </a:lnTo>
                  <a:lnTo>
                    <a:pt x="492" y="482"/>
                  </a:lnTo>
                  <a:lnTo>
                    <a:pt x="497" y="479"/>
                  </a:lnTo>
                  <a:lnTo>
                    <a:pt x="502" y="477"/>
                  </a:lnTo>
                  <a:lnTo>
                    <a:pt x="506" y="474"/>
                  </a:lnTo>
                  <a:lnTo>
                    <a:pt x="511" y="472"/>
                  </a:lnTo>
                  <a:lnTo>
                    <a:pt x="516" y="469"/>
                  </a:lnTo>
                  <a:lnTo>
                    <a:pt x="520" y="467"/>
                  </a:lnTo>
                  <a:lnTo>
                    <a:pt x="525" y="464"/>
                  </a:lnTo>
                  <a:lnTo>
                    <a:pt x="530" y="462"/>
                  </a:lnTo>
                  <a:lnTo>
                    <a:pt x="535" y="459"/>
                  </a:lnTo>
                  <a:lnTo>
                    <a:pt x="539" y="457"/>
                  </a:lnTo>
                  <a:lnTo>
                    <a:pt x="544" y="454"/>
                  </a:lnTo>
                  <a:lnTo>
                    <a:pt x="549" y="452"/>
                  </a:lnTo>
                  <a:lnTo>
                    <a:pt x="553" y="449"/>
                  </a:lnTo>
                  <a:lnTo>
                    <a:pt x="558" y="447"/>
                  </a:lnTo>
                  <a:lnTo>
                    <a:pt x="563" y="445"/>
                  </a:lnTo>
                  <a:lnTo>
                    <a:pt x="567" y="442"/>
                  </a:lnTo>
                  <a:lnTo>
                    <a:pt x="572" y="440"/>
                  </a:lnTo>
                  <a:lnTo>
                    <a:pt x="577" y="437"/>
                  </a:lnTo>
                  <a:lnTo>
                    <a:pt x="581" y="435"/>
                  </a:lnTo>
                  <a:lnTo>
                    <a:pt x="586" y="432"/>
                  </a:lnTo>
                  <a:lnTo>
                    <a:pt x="591" y="430"/>
                  </a:lnTo>
                  <a:lnTo>
                    <a:pt x="596" y="427"/>
                  </a:lnTo>
                  <a:lnTo>
                    <a:pt x="600" y="425"/>
                  </a:lnTo>
                  <a:lnTo>
                    <a:pt x="605" y="422"/>
                  </a:lnTo>
                  <a:lnTo>
                    <a:pt x="610" y="420"/>
                  </a:lnTo>
                  <a:lnTo>
                    <a:pt x="614" y="417"/>
                  </a:lnTo>
                  <a:lnTo>
                    <a:pt x="619" y="415"/>
                  </a:lnTo>
                  <a:lnTo>
                    <a:pt x="624" y="412"/>
                  </a:lnTo>
                  <a:lnTo>
                    <a:pt x="628" y="410"/>
                  </a:lnTo>
                  <a:lnTo>
                    <a:pt x="633" y="407"/>
                  </a:lnTo>
                  <a:lnTo>
                    <a:pt x="638" y="405"/>
                  </a:lnTo>
                  <a:lnTo>
                    <a:pt x="642" y="402"/>
                  </a:lnTo>
                  <a:lnTo>
                    <a:pt x="647" y="400"/>
                  </a:lnTo>
                  <a:lnTo>
                    <a:pt x="652" y="397"/>
                  </a:lnTo>
                  <a:lnTo>
                    <a:pt x="656" y="395"/>
                  </a:lnTo>
                  <a:lnTo>
                    <a:pt x="661" y="392"/>
                  </a:lnTo>
                  <a:lnTo>
                    <a:pt x="666" y="390"/>
                  </a:lnTo>
                  <a:lnTo>
                    <a:pt x="671" y="387"/>
                  </a:lnTo>
                  <a:lnTo>
                    <a:pt x="675" y="385"/>
                  </a:lnTo>
                  <a:lnTo>
                    <a:pt x="680" y="382"/>
                  </a:lnTo>
                  <a:lnTo>
                    <a:pt x="685" y="380"/>
                  </a:lnTo>
                  <a:lnTo>
                    <a:pt x="689" y="378"/>
                  </a:lnTo>
                  <a:lnTo>
                    <a:pt x="694" y="375"/>
                  </a:lnTo>
                  <a:lnTo>
                    <a:pt x="699" y="373"/>
                  </a:lnTo>
                  <a:lnTo>
                    <a:pt x="703" y="370"/>
                  </a:lnTo>
                  <a:lnTo>
                    <a:pt x="708" y="368"/>
                  </a:lnTo>
                  <a:lnTo>
                    <a:pt x="713" y="365"/>
                  </a:lnTo>
                  <a:lnTo>
                    <a:pt x="717" y="363"/>
                  </a:lnTo>
                  <a:lnTo>
                    <a:pt x="722" y="360"/>
                  </a:lnTo>
                  <a:lnTo>
                    <a:pt x="727" y="358"/>
                  </a:lnTo>
                  <a:lnTo>
                    <a:pt x="732" y="355"/>
                  </a:lnTo>
                  <a:lnTo>
                    <a:pt x="736" y="353"/>
                  </a:lnTo>
                  <a:lnTo>
                    <a:pt x="741" y="350"/>
                  </a:lnTo>
                  <a:lnTo>
                    <a:pt x="746" y="348"/>
                  </a:lnTo>
                  <a:lnTo>
                    <a:pt x="750" y="345"/>
                  </a:lnTo>
                  <a:lnTo>
                    <a:pt x="755" y="343"/>
                  </a:lnTo>
                  <a:lnTo>
                    <a:pt x="760" y="340"/>
                  </a:lnTo>
                  <a:lnTo>
                    <a:pt x="764" y="338"/>
                  </a:lnTo>
                  <a:lnTo>
                    <a:pt x="769" y="335"/>
                  </a:lnTo>
                  <a:lnTo>
                    <a:pt x="774" y="333"/>
                  </a:lnTo>
                  <a:lnTo>
                    <a:pt x="779" y="330"/>
                  </a:lnTo>
                  <a:lnTo>
                    <a:pt x="783" y="328"/>
                  </a:lnTo>
                  <a:lnTo>
                    <a:pt x="788" y="325"/>
                  </a:lnTo>
                  <a:lnTo>
                    <a:pt x="793" y="323"/>
                  </a:lnTo>
                  <a:lnTo>
                    <a:pt x="797" y="320"/>
                  </a:lnTo>
                  <a:lnTo>
                    <a:pt x="802" y="318"/>
                  </a:lnTo>
                  <a:lnTo>
                    <a:pt x="807" y="315"/>
                  </a:lnTo>
                  <a:lnTo>
                    <a:pt x="811" y="313"/>
                  </a:lnTo>
                  <a:lnTo>
                    <a:pt x="816" y="311"/>
                  </a:lnTo>
                  <a:lnTo>
                    <a:pt x="821" y="308"/>
                  </a:lnTo>
                  <a:lnTo>
                    <a:pt x="825" y="306"/>
                  </a:lnTo>
                  <a:lnTo>
                    <a:pt x="830" y="303"/>
                  </a:lnTo>
                  <a:lnTo>
                    <a:pt x="835" y="301"/>
                  </a:lnTo>
                  <a:lnTo>
                    <a:pt x="840" y="298"/>
                  </a:lnTo>
                  <a:lnTo>
                    <a:pt x="844" y="296"/>
                  </a:lnTo>
                  <a:lnTo>
                    <a:pt x="849" y="293"/>
                  </a:lnTo>
                  <a:lnTo>
                    <a:pt x="854" y="291"/>
                  </a:lnTo>
                  <a:lnTo>
                    <a:pt x="858" y="288"/>
                  </a:lnTo>
                  <a:lnTo>
                    <a:pt x="863" y="286"/>
                  </a:lnTo>
                  <a:lnTo>
                    <a:pt x="868" y="283"/>
                  </a:lnTo>
                  <a:lnTo>
                    <a:pt x="872" y="281"/>
                  </a:lnTo>
                  <a:lnTo>
                    <a:pt x="877" y="278"/>
                  </a:lnTo>
                  <a:lnTo>
                    <a:pt x="882" y="276"/>
                  </a:lnTo>
                  <a:lnTo>
                    <a:pt x="886" y="273"/>
                  </a:lnTo>
                  <a:lnTo>
                    <a:pt x="891" y="271"/>
                  </a:lnTo>
                  <a:lnTo>
                    <a:pt x="896" y="268"/>
                  </a:lnTo>
                  <a:lnTo>
                    <a:pt x="900" y="266"/>
                  </a:lnTo>
                  <a:lnTo>
                    <a:pt x="905" y="263"/>
                  </a:lnTo>
                  <a:lnTo>
                    <a:pt x="910" y="261"/>
                  </a:lnTo>
                  <a:lnTo>
                    <a:pt x="915" y="258"/>
                  </a:lnTo>
                  <a:lnTo>
                    <a:pt x="919" y="256"/>
                  </a:lnTo>
                  <a:lnTo>
                    <a:pt x="924" y="253"/>
                  </a:lnTo>
                  <a:lnTo>
                    <a:pt x="929" y="251"/>
                  </a:lnTo>
                  <a:lnTo>
                    <a:pt x="933" y="249"/>
                  </a:lnTo>
                  <a:lnTo>
                    <a:pt x="938" y="246"/>
                  </a:lnTo>
                  <a:lnTo>
                    <a:pt x="943" y="244"/>
                  </a:lnTo>
                  <a:lnTo>
                    <a:pt x="947" y="241"/>
                  </a:lnTo>
                  <a:lnTo>
                    <a:pt x="952" y="239"/>
                  </a:lnTo>
                  <a:lnTo>
                    <a:pt x="957" y="236"/>
                  </a:lnTo>
                  <a:lnTo>
                    <a:pt x="961" y="234"/>
                  </a:lnTo>
                  <a:lnTo>
                    <a:pt x="966" y="231"/>
                  </a:lnTo>
                  <a:lnTo>
                    <a:pt x="971" y="229"/>
                  </a:lnTo>
                  <a:lnTo>
                    <a:pt x="976" y="226"/>
                  </a:lnTo>
                  <a:lnTo>
                    <a:pt x="980" y="224"/>
                  </a:lnTo>
                  <a:lnTo>
                    <a:pt x="985" y="221"/>
                  </a:lnTo>
                  <a:lnTo>
                    <a:pt x="990" y="219"/>
                  </a:lnTo>
                  <a:lnTo>
                    <a:pt x="994" y="216"/>
                  </a:lnTo>
                  <a:lnTo>
                    <a:pt x="999" y="214"/>
                  </a:lnTo>
                  <a:lnTo>
                    <a:pt x="1004" y="211"/>
                  </a:lnTo>
                  <a:lnTo>
                    <a:pt x="1008" y="209"/>
                  </a:lnTo>
                  <a:lnTo>
                    <a:pt x="1013" y="206"/>
                  </a:lnTo>
                  <a:lnTo>
                    <a:pt x="1018" y="204"/>
                  </a:lnTo>
                  <a:lnTo>
                    <a:pt x="1023" y="201"/>
                  </a:lnTo>
                  <a:lnTo>
                    <a:pt x="1027" y="199"/>
                  </a:lnTo>
                  <a:lnTo>
                    <a:pt x="1032" y="196"/>
                  </a:lnTo>
                  <a:lnTo>
                    <a:pt x="1037" y="194"/>
                  </a:lnTo>
                  <a:lnTo>
                    <a:pt x="1041" y="191"/>
                  </a:lnTo>
                  <a:lnTo>
                    <a:pt x="1046" y="189"/>
                  </a:lnTo>
                  <a:lnTo>
                    <a:pt x="1051" y="186"/>
                  </a:lnTo>
                  <a:lnTo>
                    <a:pt x="1055" y="184"/>
                  </a:lnTo>
                  <a:lnTo>
                    <a:pt x="1060" y="181"/>
                  </a:lnTo>
                  <a:lnTo>
                    <a:pt x="1065" y="179"/>
                  </a:lnTo>
                  <a:lnTo>
                    <a:pt x="1069" y="177"/>
                  </a:lnTo>
                  <a:lnTo>
                    <a:pt x="1074" y="174"/>
                  </a:lnTo>
                  <a:lnTo>
                    <a:pt x="1079" y="172"/>
                  </a:lnTo>
                  <a:lnTo>
                    <a:pt x="1084" y="169"/>
                  </a:lnTo>
                  <a:lnTo>
                    <a:pt x="1088" y="167"/>
                  </a:lnTo>
                  <a:lnTo>
                    <a:pt x="1093" y="164"/>
                  </a:lnTo>
                  <a:lnTo>
                    <a:pt x="1098" y="162"/>
                  </a:lnTo>
                  <a:lnTo>
                    <a:pt x="1102" y="159"/>
                  </a:lnTo>
                  <a:lnTo>
                    <a:pt x="1107" y="157"/>
                  </a:lnTo>
                  <a:lnTo>
                    <a:pt x="1112" y="154"/>
                  </a:lnTo>
                  <a:lnTo>
                    <a:pt x="1116" y="152"/>
                  </a:lnTo>
                  <a:lnTo>
                    <a:pt x="1121" y="149"/>
                  </a:lnTo>
                  <a:lnTo>
                    <a:pt x="1126" y="147"/>
                  </a:lnTo>
                  <a:lnTo>
                    <a:pt x="1130" y="144"/>
                  </a:lnTo>
                  <a:lnTo>
                    <a:pt x="1135" y="142"/>
                  </a:lnTo>
                  <a:lnTo>
                    <a:pt x="1140" y="139"/>
                  </a:lnTo>
                  <a:lnTo>
                    <a:pt x="1144" y="137"/>
                  </a:lnTo>
                  <a:lnTo>
                    <a:pt x="1149" y="134"/>
                  </a:lnTo>
                  <a:lnTo>
                    <a:pt x="1154" y="132"/>
                  </a:lnTo>
                  <a:lnTo>
                    <a:pt x="1159" y="129"/>
                  </a:lnTo>
                  <a:lnTo>
                    <a:pt x="1163" y="127"/>
                  </a:lnTo>
                  <a:lnTo>
                    <a:pt x="1168" y="124"/>
                  </a:lnTo>
                  <a:lnTo>
                    <a:pt x="1173" y="122"/>
                  </a:lnTo>
                  <a:lnTo>
                    <a:pt x="1177" y="119"/>
                  </a:lnTo>
                  <a:lnTo>
                    <a:pt x="1182" y="117"/>
                  </a:lnTo>
                  <a:lnTo>
                    <a:pt x="1187" y="115"/>
                  </a:lnTo>
                  <a:lnTo>
                    <a:pt x="1191" y="112"/>
                  </a:lnTo>
                  <a:lnTo>
                    <a:pt x="1196" y="110"/>
                  </a:lnTo>
                  <a:lnTo>
                    <a:pt x="1201" y="107"/>
                  </a:lnTo>
                  <a:lnTo>
                    <a:pt x="1205" y="105"/>
                  </a:lnTo>
                  <a:lnTo>
                    <a:pt x="1210" y="102"/>
                  </a:lnTo>
                  <a:lnTo>
                    <a:pt x="1215" y="100"/>
                  </a:lnTo>
                  <a:lnTo>
                    <a:pt x="1220" y="97"/>
                  </a:lnTo>
                  <a:lnTo>
                    <a:pt x="1224" y="95"/>
                  </a:lnTo>
                  <a:lnTo>
                    <a:pt x="1229" y="92"/>
                  </a:lnTo>
                  <a:lnTo>
                    <a:pt x="1234" y="90"/>
                  </a:lnTo>
                  <a:lnTo>
                    <a:pt x="1238" y="87"/>
                  </a:lnTo>
                  <a:lnTo>
                    <a:pt x="1243" y="85"/>
                  </a:lnTo>
                  <a:lnTo>
                    <a:pt x="1248" y="82"/>
                  </a:lnTo>
                  <a:lnTo>
                    <a:pt x="1252" y="80"/>
                  </a:lnTo>
                  <a:lnTo>
                    <a:pt x="1257" y="77"/>
                  </a:lnTo>
                  <a:lnTo>
                    <a:pt x="1262" y="75"/>
                  </a:lnTo>
                  <a:lnTo>
                    <a:pt x="1267" y="72"/>
                  </a:lnTo>
                  <a:lnTo>
                    <a:pt x="1271" y="70"/>
                  </a:lnTo>
                  <a:lnTo>
                    <a:pt x="1276" y="67"/>
                  </a:lnTo>
                  <a:lnTo>
                    <a:pt x="1281" y="65"/>
                  </a:lnTo>
                  <a:lnTo>
                    <a:pt x="1285" y="62"/>
                  </a:lnTo>
                  <a:lnTo>
                    <a:pt x="1290" y="60"/>
                  </a:lnTo>
                  <a:lnTo>
                    <a:pt x="1295" y="57"/>
                  </a:lnTo>
                  <a:lnTo>
                    <a:pt x="1299" y="55"/>
                  </a:lnTo>
                  <a:lnTo>
                    <a:pt x="1304" y="52"/>
                  </a:lnTo>
                  <a:lnTo>
                    <a:pt x="1309" y="50"/>
                  </a:lnTo>
                  <a:lnTo>
                    <a:pt x="1313" y="47"/>
                  </a:lnTo>
                  <a:lnTo>
                    <a:pt x="1318" y="45"/>
                  </a:lnTo>
                  <a:lnTo>
                    <a:pt x="1323" y="43"/>
                  </a:lnTo>
                  <a:lnTo>
                    <a:pt x="1327" y="40"/>
                  </a:lnTo>
                  <a:lnTo>
                    <a:pt x="1332" y="38"/>
                  </a:lnTo>
                  <a:lnTo>
                    <a:pt x="1337" y="35"/>
                  </a:lnTo>
                  <a:lnTo>
                    <a:pt x="1342" y="33"/>
                  </a:lnTo>
                  <a:lnTo>
                    <a:pt x="1346" y="30"/>
                  </a:lnTo>
                  <a:lnTo>
                    <a:pt x="1351" y="28"/>
                  </a:lnTo>
                  <a:lnTo>
                    <a:pt x="1356" y="25"/>
                  </a:lnTo>
                  <a:lnTo>
                    <a:pt x="1360" y="23"/>
                  </a:lnTo>
                  <a:lnTo>
                    <a:pt x="1365" y="20"/>
                  </a:lnTo>
                  <a:lnTo>
                    <a:pt x="1370" y="18"/>
                  </a:lnTo>
                  <a:lnTo>
                    <a:pt x="1374" y="15"/>
                  </a:lnTo>
                  <a:lnTo>
                    <a:pt x="1379" y="13"/>
                  </a:lnTo>
                  <a:lnTo>
                    <a:pt x="1384" y="10"/>
                  </a:lnTo>
                  <a:lnTo>
                    <a:pt x="1388" y="8"/>
                  </a:lnTo>
                  <a:lnTo>
                    <a:pt x="1393" y="5"/>
                  </a:lnTo>
                  <a:lnTo>
                    <a:pt x="1398" y="3"/>
                  </a:lnTo>
                  <a:lnTo>
                    <a:pt x="1403" y="0"/>
                  </a:lnTo>
                </a:path>
              </a:pathLst>
            </a:cu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4" name="Line 88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5" name="Line 89"/>
            <p:cNvSpPr>
              <a:spLocks noChangeShapeType="1"/>
            </p:cNvSpPr>
            <p:nvPr/>
          </p:nvSpPr>
          <p:spPr bwMode="auto">
            <a:xfrm flipH="1">
              <a:off x="492" y="3522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6" name="Rectangle 90"/>
            <p:cNvSpPr>
              <a:spLocks noChangeArrowheads="1"/>
            </p:cNvSpPr>
            <p:nvPr/>
          </p:nvSpPr>
          <p:spPr bwMode="auto">
            <a:xfrm rot="16200000">
              <a:off x="330" y="3397"/>
              <a:ext cx="12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-8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Line 91"/>
            <p:cNvSpPr>
              <a:spLocks noChangeShapeType="1"/>
            </p:cNvSpPr>
            <p:nvPr/>
          </p:nvSpPr>
          <p:spPr bwMode="auto">
            <a:xfrm flipH="1">
              <a:off x="492" y="252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8" name="Rectangle 92"/>
            <p:cNvSpPr>
              <a:spLocks noChangeArrowheads="1"/>
            </p:cNvSpPr>
            <p:nvPr/>
          </p:nvSpPr>
          <p:spPr bwMode="auto">
            <a:xfrm rot="16200000">
              <a:off x="330" y="2401"/>
              <a:ext cx="12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-6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9" name="Line 93"/>
            <p:cNvSpPr>
              <a:spLocks noChangeShapeType="1"/>
            </p:cNvSpPr>
            <p:nvPr/>
          </p:nvSpPr>
          <p:spPr bwMode="auto">
            <a:xfrm flipH="1">
              <a:off x="492" y="1535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0" name="Rectangle 94"/>
            <p:cNvSpPr>
              <a:spLocks noChangeArrowheads="1"/>
            </p:cNvSpPr>
            <p:nvPr/>
          </p:nvSpPr>
          <p:spPr bwMode="auto">
            <a:xfrm rot="16200000">
              <a:off x="330" y="1410"/>
              <a:ext cx="12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-4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Line 95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2" name="Rectangle 96"/>
            <p:cNvSpPr>
              <a:spLocks noChangeArrowheads="1"/>
            </p:cNvSpPr>
            <p:nvPr/>
          </p:nvSpPr>
          <p:spPr bwMode="auto">
            <a:xfrm rot="16200000">
              <a:off x="330" y="414"/>
              <a:ext cx="12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-2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3" name="Rectangle 97"/>
            <p:cNvSpPr>
              <a:spLocks noChangeArrowheads="1"/>
            </p:cNvSpPr>
            <p:nvPr/>
          </p:nvSpPr>
          <p:spPr bwMode="auto">
            <a:xfrm rot="16200000">
              <a:off x="-398" y="1907"/>
              <a:ext cx="117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Log Mortality Rate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4" name="Line 98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5" name="Line 99"/>
            <p:cNvSpPr>
              <a:spLocks noChangeShapeType="1"/>
            </p:cNvSpPr>
            <p:nvPr/>
          </p:nvSpPr>
          <p:spPr bwMode="auto">
            <a:xfrm>
              <a:off x="6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6" name="Rectangle 100"/>
            <p:cNvSpPr>
              <a:spLocks noChangeArrowheads="1"/>
            </p:cNvSpPr>
            <p:nvPr/>
          </p:nvSpPr>
          <p:spPr bwMode="auto">
            <a:xfrm>
              <a:off x="562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40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7" name="Line 101"/>
            <p:cNvSpPr>
              <a:spLocks noChangeShapeType="1"/>
            </p:cNvSpPr>
            <p:nvPr/>
          </p:nvSpPr>
          <p:spPr bwMode="auto">
            <a:xfrm>
              <a:off x="162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8" name="Rectangle 102"/>
            <p:cNvSpPr>
              <a:spLocks noChangeArrowheads="1"/>
            </p:cNvSpPr>
            <p:nvPr/>
          </p:nvSpPr>
          <p:spPr bwMode="auto">
            <a:xfrm>
              <a:off x="1539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50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Line 103"/>
            <p:cNvSpPr>
              <a:spLocks noChangeShapeType="1"/>
            </p:cNvSpPr>
            <p:nvPr/>
          </p:nvSpPr>
          <p:spPr bwMode="auto">
            <a:xfrm>
              <a:off x="260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0" name="Rectangle 104"/>
            <p:cNvSpPr>
              <a:spLocks noChangeArrowheads="1"/>
            </p:cNvSpPr>
            <p:nvPr/>
          </p:nvSpPr>
          <p:spPr bwMode="auto">
            <a:xfrm>
              <a:off x="2520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60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1" name="Line 105"/>
            <p:cNvSpPr>
              <a:spLocks noChangeShapeType="1"/>
            </p:cNvSpPr>
            <p:nvPr/>
          </p:nvSpPr>
          <p:spPr bwMode="auto">
            <a:xfrm>
              <a:off x="3578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2" name="Rectangle 106"/>
            <p:cNvSpPr>
              <a:spLocks noChangeArrowheads="1"/>
            </p:cNvSpPr>
            <p:nvPr/>
          </p:nvSpPr>
          <p:spPr bwMode="auto">
            <a:xfrm>
              <a:off x="3498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70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Line 107"/>
            <p:cNvSpPr>
              <a:spLocks noChangeShapeType="1"/>
            </p:cNvSpPr>
            <p:nvPr/>
          </p:nvSpPr>
          <p:spPr bwMode="auto">
            <a:xfrm>
              <a:off x="455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4" name="Rectangle 108"/>
            <p:cNvSpPr>
              <a:spLocks noChangeArrowheads="1"/>
            </p:cNvSpPr>
            <p:nvPr/>
          </p:nvSpPr>
          <p:spPr bwMode="auto">
            <a:xfrm>
              <a:off x="4479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80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5" name="Line 109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6" name="Rectangle 110"/>
            <p:cNvSpPr>
              <a:spLocks noChangeArrowheads="1"/>
            </p:cNvSpPr>
            <p:nvPr/>
          </p:nvSpPr>
          <p:spPr bwMode="auto">
            <a:xfrm>
              <a:off x="5460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90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Rectangle 111"/>
            <p:cNvSpPr>
              <a:spLocks noChangeArrowheads="1"/>
            </p:cNvSpPr>
            <p:nvPr/>
          </p:nvSpPr>
          <p:spPr bwMode="auto">
            <a:xfrm>
              <a:off x="2674" y="3937"/>
              <a:ext cx="81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</a:rPr>
                <a:t>Age in Years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328" name="Rectangle 117"/>
            <p:cNvSpPr>
              <a:spLocks noChangeArrowheads="1"/>
            </p:cNvSpPr>
            <p:nvPr/>
          </p:nvSpPr>
          <p:spPr bwMode="auto">
            <a:xfrm>
              <a:off x="3062" y="191"/>
              <a:ext cx="5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500">
                  <a:solidFill>
                    <a:srgbClr val="1E2D53"/>
                  </a:solidFill>
                </a:rPr>
                <a:t> 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29" name="Rectangle 328"/>
          <p:cNvSpPr>
            <a:spLocks noChangeArrowheads="1"/>
          </p:cNvSpPr>
          <p:nvPr/>
        </p:nvSpPr>
        <p:spPr bwMode="auto">
          <a:xfrm>
            <a:off x="6477000" y="4876800"/>
            <a:ext cx="19749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Medicare Eligibility 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Threshold</a:t>
            </a:r>
          </a:p>
        </p:txBody>
      </p:sp>
      <p:sp>
        <p:nvSpPr>
          <p:cNvPr id="330" name="Line 15"/>
          <p:cNvSpPr>
            <a:spLocks noChangeShapeType="1"/>
          </p:cNvSpPr>
          <p:nvPr/>
        </p:nvSpPr>
        <p:spPr bwMode="auto">
          <a:xfrm flipH="1" flipV="1">
            <a:off x="6400803" y="795034"/>
            <a:ext cx="20637" cy="5056801"/>
          </a:xfrm>
          <a:prstGeom prst="line">
            <a:avLst/>
          </a:prstGeom>
          <a:ln>
            <a:solidFill>
              <a:srgbClr val="90353B"/>
            </a:solidFill>
            <a:prstDash val="lgDash"/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1" name="Rectangle 330"/>
          <p:cNvSpPr>
            <a:spLocks noChangeArrowheads="1"/>
          </p:cNvSpPr>
          <p:nvPr/>
        </p:nvSpPr>
        <p:spPr bwMode="auto">
          <a:xfrm>
            <a:off x="6431834" y="1094604"/>
            <a:ext cx="7309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Age 65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60" name="Title 1"/>
          <p:cNvSpPr txBox="1">
            <a:spLocks/>
          </p:cNvSpPr>
          <p:nvPr/>
        </p:nvSpPr>
        <p:spPr>
          <a:xfrm>
            <a:off x="1447800" y="1"/>
            <a:ext cx="9372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Mortality Rates for Men at 5th and 95th Percentiles</a:t>
            </a:r>
          </a:p>
        </p:txBody>
      </p:sp>
    </p:spTree>
    <p:extLst>
      <p:ext uri="{BB962C8B-B14F-4D97-AF65-F5344CB8AC3E}">
        <p14:creationId xmlns:p14="http://schemas.microsoft.com/office/powerpoint/2010/main" val="61018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AutoShape 3"/>
          <p:cNvSpPr>
            <a:spLocks noChangeAspect="1" noChangeArrowheads="1" noTextEdit="1"/>
          </p:cNvSpPr>
          <p:nvPr/>
        </p:nvSpPr>
        <p:spPr bwMode="auto">
          <a:xfrm>
            <a:off x="1524001" y="152400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2" name="Rectangle 7"/>
          <p:cNvSpPr>
            <a:spLocks noChangeArrowheads="1"/>
          </p:cNvSpPr>
          <p:nvPr/>
        </p:nvSpPr>
        <p:spPr bwMode="auto">
          <a:xfrm>
            <a:off x="2393951" y="762000"/>
            <a:ext cx="8069263" cy="510540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3" name="Line 8"/>
          <p:cNvSpPr>
            <a:spLocks noChangeShapeType="1"/>
          </p:cNvSpPr>
          <p:nvPr/>
        </p:nvSpPr>
        <p:spPr bwMode="auto">
          <a:xfrm>
            <a:off x="2393951" y="4759325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4" name="Line 9"/>
          <p:cNvSpPr>
            <a:spLocks noChangeShapeType="1"/>
          </p:cNvSpPr>
          <p:nvPr/>
        </p:nvSpPr>
        <p:spPr bwMode="auto">
          <a:xfrm>
            <a:off x="2393951" y="3794125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" name="Line 10"/>
          <p:cNvSpPr>
            <a:spLocks noChangeShapeType="1"/>
          </p:cNvSpPr>
          <p:nvPr/>
        </p:nvSpPr>
        <p:spPr bwMode="auto">
          <a:xfrm>
            <a:off x="2393951" y="2828925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6" name="Line 11"/>
          <p:cNvSpPr>
            <a:spLocks noChangeShapeType="1"/>
          </p:cNvSpPr>
          <p:nvPr/>
        </p:nvSpPr>
        <p:spPr bwMode="auto">
          <a:xfrm>
            <a:off x="2393951" y="1870075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7" name="Line 12"/>
          <p:cNvSpPr>
            <a:spLocks noChangeShapeType="1"/>
          </p:cNvSpPr>
          <p:nvPr/>
        </p:nvSpPr>
        <p:spPr bwMode="auto">
          <a:xfrm>
            <a:off x="2393951" y="906463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8" name="Line 43"/>
          <p:cNvSpPr>
            <a:spLocks noChangeShapeType="1"/>
          </p:cNvSpPr>
          <p:nvPr/>
        </p:nvSpPr>
        <p:spPr bwMode="auto">
          <a:xfrm flipV="1">
            <a:off x="4776789" y="1787525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7" name="Line 52"/>
          <p:cNvSpPr>
            <a:spLocks noChangeShapeType="1"/>
          </p:cNvSpPr>
          <p:nvPr/>
        </p:nvSpPr>
        <p:spPr bwMode="auto">
          <a:xfrm flipV="1">
            <a:off x="6040439" y="5773738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8" name="Line 53"/>
          <p:cNvSpPr>
            <a:spLocks noChangeShapeType="1"/>
          </p:cNvSpPr>
          <p:nvPr/>
        </p:nvSpPr>
        <p:spPr bwMode="auto">
          <a:xfrm flipV="1">
            <a:off x="6040439" y="5640388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9" name="Line 54"/>
          <p:cNvSpPr>
            <a:spLocks noChangeShapeType="1"/>
          </p:cNvSpPr>
          <p:nvPr/>
        </p:nvSpPr>
        <p:spPr bwMode="auto">
          <a:xfrm flipV="1">
            <a:off x="6040439" y="5507038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0" name="Line 55"/>
          <p:cNvSpPr>
            <a:spLocks noChangeShapeType="1"/>
          </p:cNvSpPr>
          <p:nvPr/>
        </p:nvSpPr>
        <p:spPr bwMode="auto">
          <a:xfrm flipV="1">
            <a:off x="6040439" y="5373688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1" name="Line 56"/>
          <p:cNvSpPr>
            <a:spLocks noChangeShapeType="1"/>
          </p:cNvSpPr>
          <p:nvPr/>
        </p:nvSpPr>
        <p:spPr bwMode="auto">
          <a:xfrm flipV="1">
            <a:off x="6040439" y="5240338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2" name="Line 57"/>
          <p:cNvSpPr>
            <a:spLocks noChangeShapeType="1"/>
          </p:cNvSpPr>
          <p:nvPr/>
        </p:nvSpPr>
        <p:spPr bwMode="auto">
          <a:xfrm flipV="1">
            <a:off x="6040439" y="5108575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3" name="Line 58"/>
          <p:cNvSpPr>
            <a:spLocks noChangeShapeType="1"/>
          </p:cNvSpPr>
          <p:nvPr/>
        </p:nvSpPr>
        <p:spPr bwMode="auto">
          <a:xfrm flipV="1">
            <a:off x="6040439" y="4975225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4" name="Line 59"/>
          <p:cNvSpPr>
            <a:spLocks noChangeShapeType="1"/>
          </p:cNvSpPr>
          <p:nvPr/>
        </p:nvSpPr>
        <p:spPr bwMode="auto">
          <a:xfrm flipV="1">
            <a:off x="6040439" y="4841875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5" name="Line 60"/>
          <p:cNvSpPr>
            <a:spLocks noChangeShapeType="1"/>
          </p:cNvSpPr>
          <p:nvPr/>
        </p:nvSpPr>
        <p:spPr bwMode="auto">
          <a:xfrm flipV="1">
            <a:off x="6040439" y="4708525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6" name="Line 61"/>
          <p:cNvSpPr>
            <a:spLocks noChangeShapeType="1"/>
          </p:cNvSpPr>
          <p:nvPr/>
        </p:nvSpPr>
        <p:spPr bwMode="auto">
          <a:xfrm flipV="1">
            <a:off x="6040439" y="4575175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7" name="Line 62"/>
          <p:cNvSpPr>
            <a:spLocks noChangeShapeType="1"/>
          </p:cNvSpPr>
          <p:nvPr/>
        </p:nvSpPr>
        <p:spPr bwMode="auto">
          <a:xfrm flipV="1">
            <a:off x="6040439" y="4443413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8" name="Line 63"/>
          <p:cNvSpPr>
            <a:spLocks noChangeShapeType="1"/>
          </p:cNvSpPr>
          <p:nvPr/>
        </p:nvSpPr>
        <p:spPr bwMode="auto">
          <a:xfrm flipV="1">
            <a:off x="6040439" y="4310063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9" name="Line 64"/>
          <p:cNvSpPr>
            <a:spLocks noChangeShapeType="1"/>
          </p:cNvSpPr>
          <p:nvPr/>
        </p:nvSpPr>
        <p:spPr bwMode="auto">
          <a:xfrm flipV="1">
            <a:off x="6040439" y="4176713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0" name="Line 65"/>
          <p:cNvSpPr>
            <a:spLocks noChangeShapeType="1"/>
          </p:cNvSpPr>
          <p:nvPr/>
        </p:nvSpPr>
        <p:spPr bwMode="auto">
          <a:xfrm flipV="1">
            <a:off x="6040439" y="4043363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9" name="Line 66"/>
          <p:cNvSpPr>
            <a:spLocks noChangeShapeType="1"/>
          </p:cNvSpPr>
          <p:nvPr/>
        </p:nvSpPr>
        <p:spPr bwMode="auto">
          <a:xfrm flipV="1">
            <a:off x="6040439" y="3910013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0" name="Line 67"/>
          <p:cNvSpPr>
            <a:spLocks noChangeShapeType="1"/>
          </p:cNvSpPr>
          <p:nvPr/>
        </p:nvSpPr>
        <p:spPr bwMode="auto">
          <a:xfrm flipV="1">
            <a:off x="6040439" y="3778250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1" name="Line 68"/>
          <p:cNvSpPr>
            <a:spLocks noChangeShapeType="1"/>
          </p:cNvSpPr>
          <p:nvPr/>
        </p:nvSpPr>
        <p:spPr bwMode="auto">
          <a:xfrm flipV="1">
            <a:off x="6040439" y="3644900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2" name="Line 69"/>
          <p:cNvSpPr>
            <a:spLocks noChangeShapeType="1"/>
          </p:cNvSpPr>
          <p:nvPr/>
        </p:nvSpPr>
        <p:spPr bwMode="auto">
          <a:xfrm flipV="1">
            <a:off x="6040439" y="3516313"/>
            <a:ext cx="0" cy="8890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3" name="Line 70"/>
          <p:cNvSpPr>
            <a:spLocks noChangeShapeType="1"/>
          </p:cNvSpPr>
          <p:nvPr/>
        </p:nvSpPr>
        <p:spPr bwMode="auto">
          <a:xfrm flipV="1">
            <a:off x="6040439" y="3384550"/>
            <a:ext cx="0" cy="8890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4" name="Line 71"/>
          <p:cNvSpPr>
            <a:spLocks noChangeShapeType="1"/>
          </p:cNvSpPr>
          <p:nvPr/>
        </p:nvSpPr>
        <p:spPr bwMode="auto">
          <a:xfrm flipV="1">
            <a:off x="6040439" y="3251200"/>
            <a:ext cx="0" cy="8890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5" name="Line 72"/>
          <p:cNvSpPr>
            <a:spLocks noChangeShapeType="1"/>
          </p:cNvSpPr>
          <p:nvPr/>
        </p:nvSpPr>
        <p:spPr bwMode="auto">
          <a:xfrm flipV="1">
            <a:off x="6040439" y="3117850"/>
            <a:ext cx="0" cy="8890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6" name="Line 73"/>
          <p:cNvSpPr>
            <a:spLocks noChangeShapeType="1"/>
          </p:cNvSpPr>
          <p:nvPr/>
        </p:nvSpPr>
        <p:spPr bwMode="auto">
          <a:xfrm flipV="1">
            <a:off x="6040439" y="2984500"/>
            <a:ext cx="0" cy="8890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7" name="Line 74"/>
          <p:cNvSpPr>
            <a:spLocks noChangeShapeType="1"/>
          </p:cNvSpPr>
          <p:nvPr/>
        </p:nvSpPr>
        <p:spPr bwMode="auto">
          <a:xfrm flipV="1">
            <a:off x="6040439" y="2851150"/>
            <a:ext cx="0" cy="8890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8" name="Line 75"/>
          <p:cNvSpPr>
            <a:spLocks noChangeShapeType="1"/>
          </p:cNvSpPr>
          <p:nvPr/>
        </p:nvSpPr>
        <p:spPr bwMode="auto">
          <a:xfrm flipV="1">
            <a:off x="6040439" y="2719388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9" name="Line 76"/>
          <p:cNvSpPr>
            <a:spLocks noChangeShapeType="1"/>
          </p:cNvSpPr>
          <p:nvPr/>
        </p:nvSpPr>
        <p:spPr bwMode="auto">
          <a:xfrm flipV="1">
            <a:off x="6040439" y="2586038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0" name="Line 77"/>
          <p:cNvSpPr>
            <a:spLocks noChangeShapeType="1"/>
          </p:cNvSpPr>
          <p:nvPr/>
        </p:nvSpPr>
        <p:spPr bwMode="auto">
          <a:xfrm flipV="1">
            <a:off x="6040439" y="2452688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1" name="Line 78"/>
          <p:cNvSpPr>
            <a:spLocks noChangeShapeType="1"/>
          </p:cNvSpPr>
          <p:nvPr/>
        </p:nvSpPr>
        <p:spPr bwMode="auto">
          <a:xfrm flipV="1">
            <a:off x="6040439" y="2319338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2" name="Line 79"/>
          <p:cNvSpPr>
            <a:spLocks noChangeShapeType="1"/>
          </p:cNvSpPr>
          <p:nvPr/>
        </p:nvSpPr>
        <p:spPr bwMode="auto">
          <a:xfrm flipV="1">
            <a:off x="6040439" y="2185988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3" name="Line 80"/>
          <p:cNvSpPr>
            <a:spLocks noChangeShapeType="1"/>
          </p:cNvSpPr>
          <p:nvPr/>
        </p:nvSpPr>
        <p:spPr bwMode="auto">
          <a:xfrm flipV="1">
            <a:off x="6040439" y="2054225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4" name="Line 81"/>
          <p:cNvSpPr>
            <a:spLocks noChangeShapeType="1"/>
          </p:cNvSpPr>
          <p:nvPr/>
        </p:nvSpPr>
        <p:spPr bwMode="auto">
          <a:xfrm flipV="1">
            <a:off x="6040439" y="1920875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5" name="Line 82"/>
          <p:cNvSpPr>
            <a:spLocks noChangeShapeType="1"/>
          </p:cNvSpPr>
          <p:nvPr/>
        </p:nvSpPr>
        <p:spPr bwMode="auto">
          <a:xfrm flipV="1">
            <a:off x="6040439" y="1787525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6" name="Line 83"/>
          <p:cNvSpPr>
            <a:spLocks noChangeShapeType="1"/>
          </p:cNvSpPr>
          <p:nvPr/>
        </p:nvSpPr>
        <p:spPr bwMode="auto">
          <a:xfrm flipV="1">
            <a:off x="6040439" y="1654175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7" name="Line 84"/>
          <p:cNvSpPr>
            <a:spLocks noChangeShapeType="1"/>
          </p:cNvSpPr>
          <p:nvPr/>
        </p:nvSpPr>
        <p:spPr bwMode="auto">
          <a:xfrm flipV="1">
            <a:off x="6040439" y="1520825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8" name="Line 85"/>
          <p:cNvSpPr>
            <a:spLocks noChangeShapeType="1"/>
          </p:cNvSpPr>
          <p:nvPr/>
        </p:nvSpPr>
        <p:spPr bwMode="auto">
          <a:xfrm flipV="1">
            <a:off x="6040439" y="1389063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9" name="Line 86"/>
          <p:cNvSpPr>
            <a:spLocks noChangeShapeType="1"/>
          </p:cNvSpPr>
          <p:nvPr/>
        </p:nvSpPr>
        <p:spPr bwMode="auto">
          <a:xfrm flipV="1">
            <a:off x="6040439" y="1255713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0" name="Line 87"/>
          <p:cNvSpPr>
            <a:spLocks noChangeShapeType="1"/>
          </p:cNvSpPr>
          <p:nvPr/>
        </p:nvSpPr>
        <p:spPr bwMode="auto">
          <a:xfrm flipV="1">
            <a:off x="6040439" y="1122363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1" name="Line 88"/>
          <p:cNvSpPr>
            <a:spLocks noChangeShapeType="1"/>
          </p:cNvSpPr>
          <p:nvPr/>
        </p:nvSpPr>
        <p:spPr bwMode="auto">
          <a:xfrm flipV="1">
            <a:off x="6040439" y="989013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2" name="Line 89"/>
          <p:cNvSpPr>
            <a:spLocks noChangeShapeType="1"/>
          </p:cNvSpPr>
          <p:nvPr/>
        </p:nvSpPr>
        <p:spPr bwMode="auto">
          <a:xfrm flipV="1">
            <a:off x="6040439" y="855663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3" name="Line 90"/>
          <p:cNvSpPr>
            <a:spLocks noChangeShapeType="1"/>
          </p:cNvSpPr>
          <p:nvPr/>
        </p:nvSpPr>
        <p:spPr bwMode="auto">
          <a:xfrm flipV="1">
            <a:off x="6040439" y="762000"/>
            <a:ext cx="0" cy="555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4" name="Line 91"/>
          <p:cNvSpPr>
            <a:spLocks noChangeShapeType="1"/>
          </p:cNvSpPr>
          <p:nvPr/>
        </p:nvSpPr>
        <p:spPr bwMode="auto">
          <a:xfrm flipV="1">
            <a:off x="7397751" y="5773738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5" name="Line 92"/>
          <p:cNvSpPr>
            <a:spLocks noChangeShapeType="1"/>
          </p:cNvSpPr>
          <p:nvPr/>
        </p:nvSpPr>
        <p:spPr bwMode="auto">
          <a:xfrm flipV="1">
            <a:off x="7397751" y="5640388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6" name="Line 93"/>
          <p:cNvSpPr>
            <a:spLocks noChangeShapeType="1"/>
          </p:cNvSpPr>
          <p:nvPr/>
        </p:nvSpPr>
        <p:spPr bwMode="auto">
          <a:xfrm flipV="1">
            <a:off x="7397751" y="5507038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7" name="Line 94"/>
          <p:cNvSpPr>
            <a:spLocks noChangeShapeType="1"/>
          </p:cNvSpPr>
          <p:nvPr/>
        </p:nvSpPr>
        <p:spPr bwMode="auto">
          <a:xfrm flipV="1">
            <a:off x="7397751" y="5373688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8" name="Line 95"/>
          <p:cNvSpPr>
            <a:spLocks noChangeShapeType="1"/>
          </p:cNvSpPr>
          <p:nvPr/>
        </p:nvSpPr>
        <p:spPr bwMode="auto">
          <a:xfrm flipV="1">
            <a:off x="7397751" y="5240338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9" name="Line 96"/>
          <p:cNvSpPr>
            <a:spLocks noChangeShapeType="1"/>
          </p:cNvSpPr>
          <p:nvPr/>
        </p:nvSpPr>
        <p:spPr bwMode="auto">
          <a:xfrm flipV="1">
            <a:off x="7397751" y="5108575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0" name="Line 97"/>
          <p:cNvSpPr>
            <a:spLocks noChangeShapeType="1"/>
          </p:cNvSpPr>
          <p:nvPr/>
        </p:nvSpPr>
        <p:spPr bwMode="auto">
          <a:xfrm flipV="1">
            <a:off x="7397751" y="4975225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1" name="Line 98"/>
          <p:cNvSpPr>
            <a:spLocks noChangeShapeType="1"/>
          </p:cNvSpPr>
          <p:nvPr/>
        </p:nvSpPr>
        <p:spPr bwMode="auto">
          <a:xfrm flipV="1">
            <a:off x="7397751" y="4841875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2" name="Line 99"/>
          <p:cNvSpPr>
            <a:spLocks noChangeShapeType="1"/>
          </p:cNvSpPr>
          <p:nvPr/>
        </p:nvSpPr>
        <p:spPr bwMode="auto">
          <a:xfrm flipV="1">
            <a:off x="7397751" y="4708525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3" name="Line 100"/>
          <p:cNvSpPr>
            <a:spLocks noChangeShapeType="1"/>
          </p:cNvSpPr>
          <p:nvPr/>
        </p:nvSpPr>
        <p:spPr bwMode="auto">
          <a:xfrm flipV="1">
            <a:off x="7397751" y="4575175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4" name="Line 101"/>
          <p:cNvSpPr>
            <a:spLocks noChangeShapeType="1"/>
          </p:cNvSpPr>
          <p:nvPr/>
        </p:nvSpPr>
        <p:spPr bwMode="auto">
          <a:xfrm flipV="1">
            <a:off x="7397751" y="4443413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5" name="Line 102"/>
          <p:cNvSpPr>
            <a:spLocks noChangeShapeType="1"/>
          </p:cNvSpPr>
          <p:nvPr/>
        </p:nvSpPr>
        <p:spPr bwMode="auto">
          <a:xfrm flipV="1">
            <a:off x="7397751" y="4310063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6" name="Line 103"/>
          <p:cNvSpPr>
            <a:spLocks noChangeShapeType="1"/>
          </p:cNvSpPr>
          <p:nvPr/>
        </p:nvSpPr>
        <p:spPr bwMode="auto">
          <a:xfrm flipV="1">
            <a:off x="7397751" y="4176713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7" name="Line 104"/>
          <p:cNvSpPr>
            <a:spLocks noChangeShapeType="1"/>
          </p:cNvSpPr>
          <p:nvPr/>
        </p:nvSpPr>
        <p:spPr bwMode="auto">
          <a:xfrm flipV="1">
            <a:off x="7397751" y="4043363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8" name="Line 105"/>
          <p:cNvSpPr>
            <a:spLocks noChangeShapeType="1"/>
          </p:cNvSpPr>
          <p:nvPr/>
        </p:nvSpPr>
        <p:spPr bwMode="auto">
          <a:xfrm flipV="1">
            <a:off x="7397751" y="3910013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9" name="Line 106"/>
          <p:cNvSpPr>
            <a:spLocks noChangeShapeType="1"/>
          </p:cNvSpPr>
          <p:nvPr/>
        </p:nvSpPr>
        <p:spPr bwMode="auto">
          <a:xfrm flipV="1">
            <a:off x="7397751" y="3778250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0" name="Line 107"/>
          <p:cNvSpPr>
            <a:spLocks noChangeShapeType="1"/>
          </p:cNvSpPr>
          <p:nvPr/>
        </p:nvSpPr>
        <p:spPr bwMode="auto">
          <a:xfrm flipV="1">
            <a:off x="7397751" y="3644900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1" name="Line 108"/>
          <p:cNvSpPr>
            <a:spLocks noChangeShapeType="1"/>
          </p:cNvSpPr>
          <p:nvPr/>
        </p:nvSpPr>
        <p:spPr bwMode="auto">
          <a:xfrm flipV="1">
            <a:off x="7397751" y="3516313"/>
            <a:ext cx="0" cy="8890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2" name="Line 109"/>
          <p:cNvSpPr>
            <a:spLocks noChangeShapeType="1"/>
          </p:cNvSpPr>
          <p:nvPr/>
        </p:nvSpPr>
        <p:spPr bwMode="auto">
          <a:xfrm flipV="1">
            <a:off x="7397751" y="3384550"/>
            <a:ext cx="0" cy="8890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3" name="Line 110"/>
          <p:cNvSpPr>
            <a:spLocks noChangeShapeType="1"/>
          </p:cNvSpPr>
          <p:nvPr/>
        </p:nvSpPr>
        <p:spPr bwMode="auto">
          <a:xfrm flipV="1">
            <a:off x="7397751" y="3251200"/>
            <a:ext cx="0" cy="8890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4" name="Line 111"/>
          <p:cNvSpPr>
            <a:spLocks noChangeShapeType="1"/>
          </p:cNvSpPr>
          <p:nvPr/>
        </p:nvSpPr>
        <p:spPr bwMode="auto">
          <a:xfrm flipV="1">
            <a:off x="7397751" y="3117850"/>
            <a:ext cx="0" cy="8890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5" name="Line 112"/>
          <p:cNvSpPr>
            <a:spLocks noChangeShapeType="1"/>
          </p:cNvSpPr>
          <p:nvPr/>
        </p:nvSpPr>
        <p:spPr bwMode="auto">
          <a:xfrm flipV="1">
            <a:off x="7397751" y="2984500"/>
            <a:ext cx="0" cy="8890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6" name="Line 113"/>
          <p:cNvSpPr>
            <a:spLocks noChangeShapeType="1"/>
          </p:cNvSpPr>
          <p:nvPr/>
        </p:nvSpPr>
        <p:spPr bwMode="auto">
          <a:xfrm flipV="1">
            <a:off x="7397751" y="2851150"/>
            <a:ext cx="0" cy="8890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7" name="Line 114"/>
          <p:cNvSpPr>
            <a:spLocks noChangeShapeType="1"/>
          </p:cNvSpPr>
          <p:nvPr/>
        </p:nvSpPr>
        <p:spPr bwMode="auto">
          <a:xfrm flipV="1">
            <a:off x="7397751" y="2719388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8" name="Line 115"/>
          <p:cNvSpPr>
            <a:spLocks noChangeShapeType="1"/>
          </p:cNvSpPr>
          <p:nvPr/>
        </p:nvSpPr>
        <p:spPr bwMode="auto">
          <a:xfrm flipV="1">
            <a:off x="7397751" y="2586038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9" name="Line 116"/>
          <p:cNvSpPr>
            <a:spLocks noChangeShapeType="1"/>
          </p:cNvSpPr>
          <p:nvPr/>
        </p:nvSpPr>
        <p:spPr bwMode="auto">
          <a:xfrm flipV="1">
            <a:off x="7397751" y="2452688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0" name="Line 117"/>
          <p:cNvSpPr>
            <a:spLocks noChangeShapeType="1"/>
          </p:cNvSpPr>
          <p:nvPr/>
        </p:nvSpPr>
        <p:spPr bwMode="auto">
          <a:xfrm flipV="1">
            <a:off x="7397751" y="2319338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1" name="Line 118"/>
          <p:cNvSpPr>
            <a:spLocks noChangeShapeType="1"/>
          </p:cNvSpPr>
          <p:nvPr/>
        </p:nvSpPr>
        <p:spPr bwMode="auto">
          <a:xfrm flipV="1">
            <a:off x="7397751" y="2185988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2" name="Line 119"/>
          <p:cNvSpPr>
            <a:spLocks noChangeShapeType="1"/>
          </p:cNvSpPr>
          <p:nvPr/>
        </p:nvSpPr>
        <p:spPr bwMode="auto">
          <a:xfrm flipV="1">
            <a:off x="7397751" y="2054225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3" name="Line 120"/>
          <p:cNvSpPr>
            <a:spLocks noChangeShapeType="1"/>
          </p:cNvSpPr>
          <p:nvPr/>
        </p:nvSpPr>
        <p:spPr bwMode="auto">
          <a:xfrm flipV="1">
            <a:off x="7397751" y="1920875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4" name="Line 121"/>
          <p:cNvSpPr>
            <a:spLocks noChangeShapeType="1"/>
          </p:cNvSpPr>
          <p:nvPr/>
        </p:nvSpPr>
        <p:spPr bwMode="auto">
          <a:xfrm flipV="1">
            <a:off x="7397751" y="1787525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5" name="Line 122"/>
          <p:cNvSpPr>
            <a:spLocks noChangeShapeType="1"/>
          </p:cNvSpPr>
          <p:nvPr/>
        </p:nvSpPr>
        <p:spPr bwMode="auto">
          <a:xfrm flipV="1">
            <a:off x="7397751" y="1654175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6" name="Line 123"/>
          <p:cNvSpPr>
            <a:spLocks noChangeShapeType="1"/>
          </p:cNvSpPr>
          <p:nvPr/>
        </p:nvSpPr>
        <p:spPr bwMode="auto">
          <a:xfrm flipV="1">
            <a:off x="7397751" y="1520825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7" name="Line 124"/>
          <p:cNvSpPr>
            <a:spLocks noChangeShapeType="1"/>
          </p:cNvSpPr>
          <p:nvPr/>
        </p:nvSpPr>
        <p:spPr bwMode="auto">
          <a:xfrm flipV="1">
            <a:off x="7397751" y="1389063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8" name="Line 125"/>
          <p:cNvSpPr>
            <a:spLocks noChangeShapeType="1"/>
          </p:cNvSpPr>
          <p:nvPr/>
        </p:nvSpPr>
        <p:spPr bwMode="auto">
          <a:xfrm flipV="1">
            <a:off x="7397751" y="1255713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9" name="Line 126"/>
          <p:cNvSpPr>
            <a:spLocks noChangeShapeType="1"/>
          </p:cNvSpPr>
          <p:nvPr/>
        </p:nvSpPr>
        <p:spPr bwMode="auto">
          <a:xfrm flipV="1">
            <a:off x="7397751" y="1122363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0" name="Line 127"/>
          <p:cNvSpPr>
            <a:spLocks noChangeShapeType="1"/>
          </p:cNvSpPr>
          <p:nvPr/>
        </p:nvSpPr>
        <p:spPr bwMode="auto">
          <a:xfrm flipV="1">
            <a:off x="7397751" y="989013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1" name="Line 128"/>
          <p:cNvSpPr>
            <a:spLocks noChangeShapeType="1"/>
          </p:cNvSpPr>
          <p:nvPr/>
        </p:nvSpPr>
        <p:spPr bwMode="auto">
          <a:xfrm flipV="1">
            <a:off x="7397751" y="855663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2" name="Line 129"/>
          <p:cNvSpPr>
            <a:spLocks noChangeShapeType="1"/>
          </p:cNvSpPr>
          <p:nvPr/>
        </p:nvSpPr>
        <p:spPr bwMode="auto">
          <a:xfrm flipV="1">
            <a:off x="7397751" y="762000"/>
            <a:ext cx="0" cy="555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3" name="Oval 130"/>
          <p:cNvSpPr>
            <a:spLocks noChangeArrowheads="1"/>
          </p:cNvSpPr>
          <p:nvPr/>
        </p:nvSpPr>
        <p:spPr bwMode="auto">
          <a:xfrm>
            <a:off x="2493964" y="8556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4" name="Oval 131"/>
          <p:cNvSpPr>
            <a:spLocks noChangeArrowheads="1"/>
          </p:cNvSpPr>
          <p:nvPr/>
        </p:nvSpPr>
        <p:spPr bwMode="auto">
          <a:xfrm>
            <a:off x="2587626" y="87788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5" name="Oval 132"/>
          <p:cNvSpPr>
            <a:spLocks noChangeArrowheads="1"/>
          </p:cNvSpPr>
          <p:nvPr/>
        </p:nvSpPr>
        <p:spPr bwMode="auto">
          <a:xfrm>
            <a:off x="2687639" y="89535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6" name="Oval 133"/>
          <p:cNvSpPr>
            <a:spLocks noChangeArrowheads="1"/>
          </p:cNvSpPr>
          <p:nvPr/>
        </p:nvSpPr>
        <p:spPr bwMode="auto">
          <a:xfrm>
            <a:off x="2781301" y="91757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7" name="Oval 134"/>
          <p:cNvSpPr>
            <a:spLocks noChangeArrowheads="1"/>
          </p:cNvSpPr>
          <p:nvPr/>
        </p:nvSpPr>
        <p:spPr bwMode="auto">
          <a:xfrm>
            <a:off x="2881314" y="9445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8" name="Oval 135"/>
          <p:cNvSpPr>
            <a:spLocks noChangeArrowheads="1"/>
          </p:cNvSpPr>
          <p:nvPr/>
        </p:nvSpPr>
        <p:spPr bwMode="auto">
          <a:xfrm>
            <a:off x="2976564" y="966788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9" name="Oval 136"/>
          <p:cNvSpPr>
            <a:spLocks noChangeArrowheads="1"/>
          </p:cNvSpPr>
          <p:nvPr/>
        </p:nvSpPr>
        <p:spPr bwMode="auto">
          <a:xfrm>
            <a:off x="3074989" y="9953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0" name="Oval 137"/>
          <p:cNvSpPr>
            <a:spLocks noChangeArrowheads="1"/>
          </p:cNvSpPr>
          <p:nvPr/>
        </p:nvSpPr>
        <p:spPr bwMode="auto">
          <a:xfrm>
            <a:off x="3170239" y="102235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1" name="Oval 138"/>
          <p:cNvSpPr>
            <a:spLocks noChangeArrowheads="1"/>
          </p:cNvSpPr>
          <p:nvPr/>
        </p:nvSpPr>
        <p:spPr bwMode="auto">
          <a:xfrm>
            <a:off x="3270251" y="1055688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2" name="Oval 139"/>
          <p:cNvSpPr>
            <a:spLocks noChangeArrowheads="1"/>
          </p:cNvSpPr>
          <p:nvPr/>
        </p:nvSpPr>
        <p:spPr bwMode="auto">
          <a:xfrm>
            <a:off x="3363914" y="108902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3" name="Oval 140"/>
          <p:cNvSpPr>
            <a:spLocks noChangeArrowheads="1"/>
          </p:cNvSpPr>
          <p:nvPr/>
        </p:nvSpPr>
        <p:spPr bwMode="auto">
          <a:xfrm>
            <a:off x="3463926" y="11223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4" name="Oval 141"/>
          <p:cNvSpPr>
            <a:spLocks noChangeArrowheads="1"/>
          </p:cNvSpPr>
          <p:nvPr/>
        </p:nvSpPr>
        <p:spPr bwMode="auto">
          <a:xfrm>
            <a:off x="3557589" y="11604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5" name="Oval 142"/>
          <p:cNvSpPr>
            <a:spLocks noChangeArrowheads="1"/>
          </p:cNvSpPr>
          <p:nvPr/>
        </p:nvSpPr>
        <p:spPr bwMode="auto">
          <a:xfrm>
            <a:off x="3657601" y="120015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6" name="Oval 143"/>
          <p:cNvSpPr>
            <a:spLocks noChangeArrowheads="1"/>
          </p:cNvSpPr>
          <p:nvPr/>
        </p:nvSpPr>
        <p:spPr bwMode="auto">
          <a:xfrm>
            <a:off x="3757614" y="124460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7" name="Oval 144"/>
          <p:cNvSpPr>
            <a:spLocks noChangeArrowheads="1"/>
          </p:cNvSpPr>
          <p:nvPr/>
        </p:nvSpPr>
        <p:spPr bwMode="auto">
          <a:xfrm>
            <a:off x="3851276" y="128270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8" name="Oval 145"/>
          <p:cNvSpPr>
            <a:spLocks noChangeArrowheads="1"/>
          </p:cNvSpPr>
          <p:nvPr/>
        </p:nvSpPr>
        <p:spPr bwMode="auto">
          <a:xfrm>
            <a:off x="3951289" y="133350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9" name="Oval 146"/>
          <p:cNvSpPr>
            <a:spLocks noChangeArrowheads="1"/>
          </p:cNvSpPr>
          <p:nvPr/>
        </p:nvSpPr>
        <p:spPr bwMode="auto">
          <a:xfrm>
            <a:off x="4044951" y="13827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0" name="Oval 147"/>
          <p:cNvSpPr>
            <a:spLocks noChangeArrowheads="1"/>
          </p:cNvSpPr>
          <p:nvPr/>
        </p:nvSpPr>
        <p:spPr bwMode="auto">
          <a:xfrm>
            <a:off x="4144964" y="14271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1" name="Oval 148"/>
          <p:cNvSpPr>
            <a:spLocks noChangeArrowheads="1"/>
          </p:cNvSpPr>
          <p:nvPr/>
        </p:nvSpPr>
        <p:spPr bwMode="auto">
          <a:xfrm>
            <a:off x="4240214" y="1482725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2" name="Oval 149"/>
          <p:cNvSpPr>
            <a:spLocks noChangeArrowheads="1"/>
          </p:cNvSpPr>
          <p:nvPr/>
        </p:nvSpPr>
        <p:spPr bwMode="auto">
          <a:xfrm>
            <a:off x="4338639" y="153828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3" name="Oval 150"/>
          <p:cNvSpPr>
            <a:spLocks noChangeArrowheads="1"/>
          </p:cNvSpPr>
          <p:nvPr/>
        </p:nvSpPr>
        <p:spPr bwMode="auto">
          <a:xfrm>
            <a:off x="4433889" y="15986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4" name="Oval 151"/>
          <p:cNvSpPr>
            <a:spLocks noChangeArrowheads="1"/>
          </p:cNvSpPr>
          <p:nvPr/>
        </p:nvSpPr>
        <p:spPr bwMode="auto">
          <a:xfrm>
            <a:off x="4533901" y="1660525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5" name="Oval 152"/>
          <p:cNvSpPr>
            <a:spLocks noChangeArrowheads="1"/>
          </p:cNvSpPr>
          <p:nvPr/>
        </p:nvSpPr>
        <p:spPr bwMode="auto">
          <a:xfrm>
            <a:off x="4627564" y="1727200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6" name="Oval 153"/>
          <p:cNvSpPr>
            <a:spLocks noChangeArrowheads="1"/>
          </p:cNvSpPr>
          <p:nvPr/>
        </p:nvSpPr>
        <p:spPr bwMode="auto">
          <a:xfrm>
            <a:off x="4727576" y="179863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7" name="Oval 154"/>
          <p:cNvSpPr>
            <a:spLocks noChangeArrowheads="1"/>
          </p:cNvSpPr>
          <p:nvPr/>
        </p:nvSpPr>
        <p:spPr bwMode="auto">
          <a:xfrm>
            <a:off x="4821239" y="187007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8" name="Oval 155"/>
          <p:cNvSpPr>
            <a:spLocks noChangeArrowheads="1"/>
          </p:cNvSpPr>
          <p:nvPr/>
        </p:nvSpPr>
        <p:spPr bwMode="auto">
          <a:xfrm>
            <a:off x="4921251" y="19478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9" name="Oval 156"/>
          <p:cNvSpPr>
            <a:spLocks noChangeArrowheads="1"/>
          </p:cNvSpPr>
          <p:nvPr/>
        </p:nvSpPr>
        <p:spPr bwMode="auto">
          <a:xfrm>
            <a:off x="5021264" y="203200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0" name="Oval 157"/>
          <p:cNvSpPr>
            <a:spLocks noChangeArrowheads="1"/>
          </p:cNvSpPr>
          <p:nvPr/>
        </p:nvSpPr>
        <p:spPr bwMode="auto">
          <a:xfrm>
            <a:off x="5114926" y="211455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1" name="Oval 158"/>
          <p:cNvSpPr>
            <a:spLocks noChangeArrowheads="1"/>
          </p:cNvSpPr>
          <p:nvPr/>
        </p:nvSpPr>
        <p:spPr bwMode="auto">
          <a:xfrm>
            <a:off x="5214939" y="220345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2" name="Oval 159"/>
          <p:cNvSpPr>
            <a:spLocks noChangeArrowheads="1"/>
          </p:cNvSpPr>
          <p:nvPr/>
        </p:nvSpPr>
        <p:spPr bwMode="auto">
          <a:xfrm>
            <a:off x="5308601" y="22971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1" name="Oval 160"/>
          <p:cNvSpPr>
            <a:spLocks noChangeArrowheads="1"/>
          </p:cNvSpPr>
          <p:nvPr/>
        </p:nvSpPr>
        <p:spPr bwMode="auto">
          <a:xfrm>
            <a:off x="5408614" y="239712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2" name="Oval 161"/>
          <p:cNvSpPr>
            <a:spLocks noChangeArrowheads="1"/>
          </p:cNvSpPr>
          <p:nvPr/>
        </p:nvSpPr>
        <p:spPr bwMode="auto">
          <a:xfrm>
            <a:off x="5502276" y="250190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3" name="Oval 162"/>
          <p:cNvSpPr>
            <a:spLocks noChangeArrowheads="1"/>
          </p:cNvSpPr>
          <p:nvPr/>
        </p:nvSpPr>
        <p:spPr bwMode="auto">
          <a:xfrm>
            <a:off x="5602289" y="26019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4" name="Oval 163"/>
          <p:cNvSpPr>
            <a:spLocks noChangeArrowheads="1"/>
          </p:cNvSpPr>
          <p:nvPr/>
        </p:nvSpPr>
        <p:spPr bwMode="auto">
          <a:xfrm>
            <a:off x="5697539" y="2708275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5" name="Oval 164"/>
          <p:cNvSpPr>
            <a:spLocks noChangeArrowheads="1"/>
          </p:cNvSpPr>
          <p:nvPr/>
        </p:nvSpPr>
        <p:spPr bwMode="auto">
          <a:xfrm>
            <a:off x="5795964" y="28241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6" name="Oval 165"/>
          <p:cNvSpPr>
            <a:spLocks noChangeArrowheads="1"/>
          </p:cNvSpPr>
          <p:nvPr/>
        </p:nvSpPr>
        <p:spPr bwMode="auto">
          <a:xfrm>
            <a:off x="5891214" y="294005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7" name="Oval 166"/>
          <p:cNvSpPr>
            <a:spLocks noChangeArrowheads="1"/>
          </p:cNvSpPr>
          <p:nvPr/>
        </p:nvSpPr>
        <p:spPr bwMode="auto">
          <a:xfrm>
            <a:off x="5991226" y="305117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8" name="Oval 167"/>
          <p:cNvSpPr>
            <a:spLocks noChangeArrowheads="1"/>
          </p:cNvSpPr>
          <p:nvPr/>
        </p:nvSpPr>
        <p:spPr bwMode="auto">
          <a:xfrm>
            <a:off x="6084889" y="31734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9" name="Oval 168"/>
          <p:cNvSpPr>
            <a:spLocks noChangeArrowheads="1"/>
          </p:cNvSpPr>
          <p:nvPr/>
        </p:nvSpPr>
        <p:spPr bwMode="auto">
          <a:xfrm>
            <a:off x="2493964" y="85566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40" name="Oval 169"/>
          <p:cNvSpPr>
            <a:spLocks noChangeArrowheads="1"/>
          </p:cNvSpPr>
          <p:nvPr/>
        </p:nvSpPr>
        <p:spPr bwMode="auto">
          <a:xfrm>
            <a:off x="2587626" y="86201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41" name="Oval 170"/>
          <p:cNvSpPr>
            <a:spLocks noChangeArrowheads="1"/>
          </p:cNvSpPr>
          <p:nvPr/>
        </p:nvSpPr>
        <p:spPr bwMode="auto">
          <a:xfrm>
            <a:off x="2687639" y="86201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42" name="Oval 171"/>
          <p:cNvSpPr>
            <a:spLocks noChangeArrowheads="1"/>
          </p:cNvSpPr>
          <p:nvPr/>
        </p:nvSpPr>
        <p:spPr bwMode="auto">
          <a:xfrm>
            <a:off x="2781301" y="86677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43" name="Oval 172"/>
          <p:cNvSpPr>
            <a:spLocks noChangeArrowheads="1"/>
          </p:cNvSpPr>
          <p:nvPr/>
        </p:nvSpPr>
        <p:spPr bwMode="auto">
          <a:xfrm>
            <a:off x="2881314" y="86677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44" name="Oval 173"/>
          <p:cNvSpPr>
            <a:spLocks noChangeArrowheads="1"/>
          </p:cNvSpPr>
          <p:nvPr/>
        </p:nvSpPr>
        <p:spPr bwMode="auto">
          <a:xfrm>
            <a:off x="2976564" y="873125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45" name="Oval 174"/>
          <p:cNvSpPr>
            <a:spLocks noChangeArrowheads="1"/>
          </p:cNvSpPr>
          <p:nvPr/>
        </p:nvSpPr>
        <p:spPr bwMode="auto">
          <a:xfrm>
            <a:off x="3074989" y="87312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46" name="Oval 175"/>
          <p:cNvSpPr>
            <a:spLocks noChangeArrowheads="1"/>
          </p:cNvSpPr>
          <p:nvPr/>
        </p:nvSpPr>
        <p:spPr bwMode="auto">
          <a:xfrm>
            <a:off x="3170239" y="87788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47" name="Oval 176"/>
          <p:cNvSpPr>
            <a:spLocks noChangeArrowheads="1"/>
          </p:cNvSpPr>
          <p:nvPr/>
        </p:nvSpPr>
        <p:spPr bwMode="auto">
          <a:xfrm>
            <a:off x="3270251" y="884238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48" name="Oval 177"/>
          <p:cNvSpPr>
            <a:spLocks noChangeArrowheads="1"/>
          </p:cNvSpPr>
          <p:nvPr/>
        </p:nvSpPr>
        <p:spPr bwMode="auto">
          <a:xfrm>
            <a:off x="3363914" y="88900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49" name="Oval 178"/>
          <p:cNvSpPr>
            <a:spLocks noChangeArrowheads="1"/>
          </p:cNvSpPr>
          <p:nvPr/>
        </p:nvSpPr>
        <p:spPr bwMode="auto">
          <a:xfrm>
            <a:off x="3463926" y="89535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0" name="Oval 179"/>
          <p:cNvSpPr>
            <a:spLocks noChangeArrowheads="1"/>
          </p:cNvSpPr>
          <p:nvPr/>
        </p:nvSpPr>
        <p:spPr bwMode="auto">
          <a:xfrm>
            <a:off x="3557589" y="90011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1" name="Oval 180"/>
          <p:cNvSpPr>
            <a:spLocks noChangeArrowheads="1"/>
          </p:cNvSpPr>
          <p:nvPr/>
        </p:nvSpPr>
        <p:spPr bwMode="auto">
          <a:xfrm>
            <a:off x="3657601" y="90646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2" name="Oval 181"/>
          <p:cNvSpPr>
            <a:spLocks noChangeArrowheads="1"/>
          </p:cNvSpPr>
          <p:nvPr/>
        </p:nvSpPr>
        <p:spPr bwMode="auto">
          <a:xfrm>
            <a:off x="3757614" y="91122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3" name="Oval 182"/>
          <p:cNvSpPr>
            <a:spLocks noChangeArrowheads="1"/>
          </p:cNvSpPr>
          <p:nvPr/>
        </p:nvSpPr>
        <p:spPr bwMode="auto">
          <a:xfrm>
            <a:off x="3851276" y="92233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4" name="Oval 183"/>
          <p:cNvSpPr>
            <a:spLocks noChangeArrowheads="1"/>
          </p:cNvSpPr>
          <p:nvPr/>
        </p:nvSpPr>
        <p:spPr bwMode="auto">
          <a:xfrm>
            <a:off x="3951289" y="92868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5" name="Oval 184"/>
          <p:cNvSpPr>
            <a:spLocks noChangeArrowheads="1"/>
          </p:cNvSpPr>
          <p:nvPr/>
        </p:nvSpPr>
        <p:spPr bwMode="auto">
          <a:xfrm>
            <a:off x="4044951" y="93980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6" name="Oval 185"/>
          <p:cNvSpPr>
            <a:spLocks noChangeArrowheads="1"/>
          </p:cNvSpPr>
          <p:nvPr/>
        </p:nvSpPr>
        <p:spPr bwMode="auto">
          <a:xfrm>
            <a:off x="4144964" y="95091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7" name="Oval 186"/>
          <p:cNvSpPr>
            <a:spLocks noChangeArrowheads="1"/>
          </p:cNvSpPr>
          <p:nvPr/>
        </p:nvSpPr>
        <p:spPr bwMode="auto">
          <a:xfrm>
            <a:off x="4240214" y="962025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8" name="Oval 187"/>
          <p:cNvSpPr>
            <a:spLocks noChangeArrowheads="1"/>
          </p:cNvSpPr>
          <p:nvPr/>
        </p:nvSpPr>
        <p:spPr bwMode="auto">
          <a:xfrm>
            <a:off x="4338639" y="97313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9" name="Oval 188"/>
          <p:cNvSpPr>
            <a:spLocks noChangeArrowheads="1"/>
          </p:cNvSpPr>
          <p:nvPr/>
        </p:nvSpPr>
        <p:spPr bwMode="auto">
          <a:xfrm>
            <a:off x="4433889" y="98901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60" name="Oval 189"/>
          <p:cNvSpPr>
            <a:spLocks noChangeArrowheads="1"/>
          </p:cNvSpPr>
          <p:nvPr/>
        </p:nvSpPr>
        <p:spPr bwMode="auto">
          <a:xfrm>
            <a:off x="4533901" y="1006475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61" name="Oval 190"/>
          <p:cNvSpPr>
            <a:spLocks noChangeArrowheads="1"/>
          </p:cNvSpPr>
          <p:nvPr/>
        </p:nvSpPr>
        <p:spPr bwMode="auto">
          <a:xfrm>
            <a:off x="4627564" y="102235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62" name="Oval 191"/>
          <p:cNvSpPr>
            <a:spLocks noChangeArrowheads="1"/>
          </p:cNvSpPr>
          <p:nvPr/>
        </p:nvSpPr>
        <p:spPr bwMode="auto">
          <a:xfrm>
            <a:off x="4727576" y="103981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63" name="Oval 192"/>
          <p:cNvSpPr>
            <a:spLocks noChangeArrowheads="1"/>
          </p:cNvSpPr>
          <p:nvPr/>
        </p:nvSpPr>
        <p:spPr bwMode="auto">
          <a:xfrm>
            <a:off x="4821239" y="1062038"/>
            <a:ext cx="100013" cy="98425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64" name="Oval 193"/>
          <p:cNvSpPr>
            <a:spLocks noChangeArrowheads="1"/>
          </p:cNvSpPr>
          <p:nvPr/>
        </p:nvSpPr>
        <p:spPr bwMode="auto">
          <a:xfrm>
            <a:off x="4921251" y="108902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65" name="Oval 194"/>
          <p:cNvSpPr>
            <a:spLocks noChangeArrowheads="1"/>
          </p:cNvSpPr>
          <p:nvPr/>
        </p:nvSpPr>
        <p:spPr bwMode="auto">
          <a:xfrm>
            <a:off x="5021264" y="1117600"/>
            <a:ext cx="100013" cy="98425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66" name="Oval 195"/>
          <p:cNvSpPr>
            <a:spLocks noChangeArrowheads="1"/>
          </p:cNvSpPr>
          <p:nvPr/>
        </p:nvSpPr>
        <p:spPr bwMode="auto">
          <a:xfrm>
            <a:off x="5114926" y="114458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67" name="Oval 196"/>
          <p:cNvSpPr>
            <a:spLocks noChangeArrowheads="1"/>
          </p:cNvSpPr>
          <p:nvPr/>
        </p:nvSpPr>
        <p:spPr bwMode="auto">
          <a:xfrm>
            <a:off x="5214939" y="117792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68" name="Oval 197"/>
          <p:cNvSpPr>
            <a:spLocks noChangeArrowheads="1"/>
          </p:cNvSpPr>
          <p:nvPr/>
        </p:nvSpPr>
        <p:spPr bwMode="auto">
          <a:xfrm>
            <a:off x="5308601" y="121126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69" name="Oval 198"/>
          <p:cNvSpPr>
            <a:spLocks noChangeArrowheads="1"/>
          </p:cNvSpPr>
          <p:nvPr/>
        </p:nvSpPr>
        <p:spPr bwMode="auto">
          <a:xfrm>
            <a:off x="5408614" y="125571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0" name="Oval 199"/>
          <p:cNvSpPr>
            <a:spLocks noChangeArrowheads="1"/>
          </p:cNvSpPr>
          <p:nvPr/>
        </p:nvSpPr>
        <p:spPr bwMode="auto">
          <a:xfrm>
            <a:off x="5502276" y="130016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1" name="Oval 200"/>
          <p:cNvSpPr>
            <a:spLocks noChangeArrowheads="1"/>
          </p:cNvSpPr>
          <p:nvPr/>
        </p:nvSpPr>
        <p:spPr bwMode="auto">
          <a:xfrm>
            <a:off x="5602289" y="134461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2" name="Oval 201"/>
          <p:cNvSpPr>
            <a:spLocks noChangeArrowheads="1"/>
          </p:cNvSpPr>
          <p:nvPr/>
        </p:nvSpPr>
        <p:spPr bwMode="auto">
          <a:xfrm>
            <a:off x="5697539" y="1404938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3" name="Oval 202"/>
          <p:cNvSpPr>
            <a:spLocks noChangeArrowheads="1"/>
          </p:cNvSpPr>
          <p:nvPr/>
        </p:nvSpPr>
        <p:spPr bwMode="auto">
          <a:xfrm>
            <a:off x="5795964" y="1466850"/>
            <a:ext cx="100013" cy="98425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4" name="Oval 203"/>
          <p:cNvSpPr>
            <a:spLocks noChangeArrowheads="1"/>
          </p:cNvSpPr>
          <p:nvPr/>
        </p:nvSpPr>
        <p:spPr bwMode="auto">
          <a:xfrm>
            <a:off x="5891214" y="153828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5" name="Oval 204"/>
          <p:cNvSpPr>
            <a:spLocks noChangeArrowheads="1"/>
          </p:cNvSpPr>
          <p:nvPr/>
        </p:nvSpPr>
        <p:spPr bwMode="auto">
          <a:xfrm>
            <a:off x="5991226" y="160972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2" name="Oval 206"/>
          <p:cNvSpPr>
            <a:spLocks noChangeArrowheads="1"/>
          </p:cNvSpPr>
          <p:nvPr/>
        </p:nvSpPr>
        <p:spPr bwMode="auto">
          <a:xfrm>
            <a:off x="6084889" y="169386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3" name="Freeform 207"/>
          <p:cNvSpPr>
            <a:spLocks/>
          </p:cNvSpPr>
          <p:nvPr/>
        </p:nvSpPr>
        <p:spPr bwMode="auto">
          <a:xfrm>
            <a:off x="2543176" y="906463"/>
            <a:ext cx="4854576" cy="3906838"/>
          </a:xfrm>
          <a:custGeom>
            <a:avLst/>
            <a:gdLst>
              <a:gd name="T0" fmla="*/ 0 w 876"/>
              <a:gd name="T1" fmla="*/ 0 h 705"/>
              <a:gd name="T2" fmla="*/ 17 w 876"/>
              <a:gd name="T3" fmla="*/ 4 h 705"/>
              <a:gd name="T4" fmla="*/ 35 w 876"/>
              <a:gd name="T5" fmla="*/ 7 h 705"/>
              <a:gd name="T6" fmla="*/ 52 w 876"/>
              <a:gd name="T7" fmla="*/ 11 h 705"/>
              <a:gd name="T8" fmla="*/ 70 w 876"/>
              <a:gd name="T9" fmla="*/ 16 h 705"/>
              <a:gd name="T10" fmla="*/ 87 w 876"/>
              <a:gd name="T11" fmla="*/ 20 h 705"/>
              <a:gd name="T12" fmla="*/ 105 w 876"/>
              <a:gd name="T13" fmla="*/ 25 h 705"/>
              <a:gd name="T14" fmla="*/ 122 w 876"/>
              <a:gd name="T15" fmla="*/ 30 h 705"/>
              <a:gd name="T16" fmla="*/ 140 w 876"/>
              <a:gd name="T17" fmla="*/ 36 h 705"/>
              <a:gd name="T18" fmla="*/ 157 w 876"/>
              <a:gd name="T19" fmla="*/ 42 h 705"/>
              <a:gd name="T20" fmla="*/ 175 w 876"/>
              <a:gd name="T21" fmla="*/ 48 h 705"/>
              <a:gd name="T22" fmla="*/ 192 w 876"/>
              <a:gd name="T23" fmla="*/ 55 h 705"/>
              <a:gd name="T24" fmla="*/ 210 w 876"/>
              <a:gd name="T25" fmla="*/ 62 h 705"/>
              <a:gd name="T26" fmla="*/ 228 w 876"/>
              <a:gd name="T27" fmla="*/ 69 h 705"/>
              <a:gd name="T28" fmla="*/ 245 w 876"/>
              <a:gd name="T29" fmla="*/ 77 h 705"/>
              <a:gd name="T30" fmla="*/ 263 w 876"/>
              <a:gd name="T31" fmla="*/ 85 h 705"/>
              <a:gd name="T32" fmla="*/ 280 w 876"/>
              <a:gd name="T33" fmla="*/ 94 h 705"/>
              <a:gd name="T34" fmla="*/ 298 w 876"/>
              <a:gd name="T35" fmla="*/ 103 h 705"/>
              <a:gd name="T36" fmla="*/ 315 w 876"/>
              <a:gd name="T37" fmla="*/ 113 h 705"/>
              <a:gd name="T38" fmla="*/ 333 w 876"/>
              <a:gd name="T39" fmla="*/ 123 h 705"/>
              <a:gd name="T40" fmla="*/ 350 w 876"/>
              <a:gd name="T41" fmla="*/ 134 h 705"/>
              <a:gd name="T42" fmla="*/ 368 w 876"/>
              <a:gd name="T43" fmla="*/ 146 h 705"/>
              <a:gd name="T44" fmla="*/ 385 w 876"/>
              <a:gd name="T45" fmla="*/ 158 h 705"/>
              <a:gd name="T46" fmla="*/ 403 w 876"/>
              <a:gd name="T47" fmla="*/ 171 h 705"/>
              <a:gd name="T48" fmla="*/ 420 w 876"/>
              <a:gd name="T49" fmla="*/ 184 h 705"/>
              <a:gd name="T50" fmla="*/ 438 w 876"/>
              <a:gd name="T51" fmla="*/ 198 h 705"/>
              <a:gd name="T52" fmla="*/ 456 w 876"/>
              <a:gd name="T53" fmla="*/ 213 h 705"/>
              <a:gd name="T54" fmla="*/ 473 w 876"/>
              <a:gd name="T55" fmla="*/ 228 h 705"/>
              <a:gd name="T56" fmla="*/ 491 w 876"/>
              <a:gd name="T57" fmla="*/ 244 h 705"/>
              <a:gd name="T58" fmla="*/ 508 w 876"/>
              <a:gd name="T59" fmla="*/ 261 h 705"/>
              <a:gd name="T60" fmla="*/ 526 w 876"/>
              <a:gd name="T61" fmla="*/ 278 h 705"/>
              <a:gd name="T62" fmla="*/ 543 w 876"/>
              <a:gd name="T63" fmla="*/ 296 h 705"/>
              <a:gd name="T64" fmla="*/ 561 w 876"/>
              <a:gd name="T65" fmla="*/ 315 h 705"/>
              <a:gd name="T66" fmla="*/ 578 w 876"/>
              <a:gd name="T67" fmla="*/ 334 h 705"/>
              <a:gd name="T68" fmla="*/ 596 w 876"/>
              <a:gd name="T69" fmla="*/ 354 h 705"/>
              <a:gd name="T70" fmla="*/ 613 w 876"/>
              <a:gd name="T71" fmla="*/ 374 h 705"/>
              <a:gd name="T72" fmla="*/ 631 w 876"/>
              <a:gd name="T73" fmla="*/ 396 h 705"/>
              <a:gd name="T74" fmla="*/ 648 w 876"/>
              <a:gd name="T75" fmla="*/ 417 h 705"/>
              <a:gd name="T76" fmla="*/ 666 w 876"/>
              <a:gd name="T77" fmla="*/ 439 h 705"/>
              <a:gd name="T78" fmla="*/ 684 w 876"/>
              <a:gd name="T79" fmla="*/ 462 h 705"/>
              <a:gd name="T80" fmla="*/ 701 w 876"/>
              <a:gd name="T81" fmla="*/ 484 h 705"/>
              <a:gd name="T82" fmla="*/ 719 w 876"/>
              <a:gd name="T83" fmla="*/ 507 h 705"/>
              <a:gd name="T84" fmla="*/ 736 w 876"/>
              <a:gd name="T85" fmla="*/ 530 h 705"/>
              <a:gd name="T86" fmla="*/ 754 w 876"/>
              <a:gd name="T87" fmla="*/ 553 h 705"/>
              <a:gd name="T88" fmla="*/ 771 w 876"/>
              <a:gd name="T89" fmla="*/ 576 h 705"/>
              <a:gd name="T90" fmla="*/ 789 w 876"/>
              <a:gd name="T91" fmla="*/ 599 h 705"/>
              <a:gd name="T92" fmla="*/ 806 w 876"/>
              <a:gd name="T93" fmla="*/ 621 h 705"/>
              <a:gd name="T94" fmla="*/ 824 w 876"/>
              <a:gd name="T95" fmla="*/ 643 h 705"/>
              <a:gd name="T96" fmla="*/ 841 w 876"/>
              <a:gd name="T97" fmla="*/ 665 h 705"/>
              <a:gd name="T98" fmla="*/ 859 w 876"/>
              <a:gd name="T99" fmla="*/ 685 h 705"/>
              <a:gd name="T100" fmla="*/ 876 w 876"/>
              <a:gd name="T101" fmla="*/ 705 h 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76" h="705">
                <a:moveTo>
                  <a:pt x="0" y="0"/>
                </a:moveTo>
                <a:lnTo>
                  <a:pt x="17" y="4"/>
                </a:lnTo>
                <a:lnTo>
                  <a:pt x="35" y="7"/>
                </a:lnTo>
                <a:lnTo>
                  <a:pt x="52" y="11"/>
                </a:lnTo>
                <a:lnTo>
                  <a:pt x="70" y="16"/>
                </a:lnTo>
                <a:lnTo>
                  <a:pt x="87" y="20"/>
                </a:lnTo>
                <a:lnTo>
                  <a:pt x="105" y="25"/>
                </a:lnTo>
                <a:lnTo>
                  <a:pt x="122" y="30"/>
                </a:lnTo>
                <a:lnTo>
                  <a:pt x="140" y="36"/>
                </a:lnTo>
                <a:lnTo>
                  <a:pt x="157" y="42"/>
                </a:lnTo>
                <a:lnTo>
                  <a:pt x="175" y="48"/>
                </a:lnTo>
                <a:lnTo>
                  <a:pt x="192" y="55"/>
                </a:lnTo>
                <a:lnTo>
                  <a:pt x="210" y="62"/>
                </a:lnTo>
                <a:lnTo>
                  <a:pt x="228" y="69"/>
                </a:lnTo>
                <a:lnTo>
                  <a:pt x="245" y="77"/>
                </a:lnTo>
                <a:lnTo>
                  <a:pt x="263" y="85"/>
                </a:lnTo>
                <a:lnTo>
                  <a:pt x="280" y="94"/>
                </a:lnTo>
                <a:lnTo>
                  <a:pt x="298" y="103"/>
                </a:lnTo>
                <a:lnTo>
                  <a:pt x="315" y="113"/>
                </a:lnTo>
                <a:lnTo>
                  <a:pt x="333" y="123"/>
                </a:lnTo>
                <a:lnTo>
                  <a:pt x="350" y="134"/>
                </a:lnTo>
                <a:lnTo>
                  <a:pt x="368" y="146"/>
                </a:lnTo>
                <a:lnTo>
                  <a:pt x="385" y="158"/>
                </a:lnTo>
                <a:lnTo>
                  <a:pt x="403" y="171"/>
                </a:lnTo>
                <a:lnTo>
                  <a:pt x="420" y="184"/>
                </a:lnTo>
                <a:lnTo>
                  <a:pt x="438" y="198"/>
                </a:lnTo>
                <a:lnTo>
                  <a:pt x="456" y="213"/>
                </a:lnTo>
                <a:lnTo>
                  <a:pt x="473" y="228"/>
                </a:lnTo>
                <a:lnTo>
                  <a:pt x="491" y="244"/>
                </a:lnTo>
                <a:lnTo>
                  <a:pt x="508" y="261"/>
                </a:lnTo>
                <a:lnTo>
                  <a:pt x="526" y="278"/>
                </a:lnTo>
                <a:lnTo>
                  <a:pt x="543" y="296"/>
                </a:lnTo>
                <a:lnTo>
                  <a:pt x="561" y="315"/>
                </a:lnTo>
                <a:lnTo>
                  <a:pt x="578" y="334"/>
                </a:lnTo>
                <a:lnTo>
                  <a:pt x="596" y="354"/>
                </a:lnTo>
                <a:lnTo>
                  <a:pt x="613" y="374"/>
                </a:lnTo>
                <a:lnTo>
                  <a:pt x="631" y="396"/>
                </a:lnTo>
                <a:lnTo>
                  <a:pt x="648" y="417"/>
                </a:lnTo>
                <a:lnTo>
                  <a:pt x="666" y="439"/>
                </a:lnTo>
                <a:lnTo>
                  <a:pt x="684" y="462"/>
                </a:lnTo>
                <a:lnTo>
                  <a:pt x="701" y="484"/>
                </a:lnTo>
                <a:lnTo>
                  <a:pt x="719" y="507"/>
                </a:lnTo>
                <a:lnTo>
                  <a:pt x="736" y="530"/>
                </a:lnTo>
                <a:lnTo>
                  <a:pt x="754" y="553"/>
                </a:lnTo>
                <a:lnTo>
                  <a:pt x="771" y="576"/>
                </a:lnTo>
                <a:lnTo>
                  <a:pt x="789" y="599"/>
                </a:lnTo>
                <a:lnTo>
                  <a:pt x="806" y="621"/>
                </a:lnTo>
                <a:lnTo>
                  <a:pt x="824" y="643"/>
                </a:lnTo>
                <a:lnTo>
                  <a:pt x="841" y="665"/>
                </a:lnTo>
                <a:lnTo>
                  <a:pt x="859" y="685"/>
                </a:lnTo>
                <a:lnTo>
                  <a:pt x="876" y="705"/>
                </a:lnTo>
              </a:path>
            </a:pathLst>
          </a:cu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4" name="Freeform 208"/>
          <p:cNvSpPr>
            <a:spLocks/>
          </p:cNvSpPr>
          <p:nvPr/>
        </p:nvSpPr>
        <p:spPr bwMode="auto">
          <a:xfrm>
            <a:off x="2543176" y="906463"/>
            <a:ext cx="4854576" cy="2522538"/>
          </a:xfrm>
          <a:custGeom>
            <a:avLst/>
            <a:gdLst>
              <a:gd name="T0" fmla="*/ 0 w 876"/>
              <a:gd name="T1" fmla="*/ 0 h 455"/>
              <a:gd name="T2" fmla="*/ 17 w 876"/>
              <a:gd name="T3" fmla="*/ 0 h 455"/>
              <a:gd name="T4" fmla="*/ 35 w 876"/>
              <a:gd name="T5" fmla="*/ 1 h 455"/>
              <a:gd name="T6" fmla="*/ 52 w 876"/>
              <a:gd name="T7" fmla="*/ 1 h 455"/>
              <a:gd name="T8" fmla="*/ 70 w 876"/>
              <a:gd name="T9" fmla="*/ 2 h 455"/>
              <a:gd name="T10" fmla="*/ 87 w 876"/>
              <a:gd name="T11" fmla="*/ 2 h 455"/>
              <a:gd name="T12" fmla="*/ 105 w 876"/>
              <a:gd name="T13" fmla="*/ 3 h 455"/>
              <a:gd name="T14" fmla="*/ 122 w 876"/>
              <a:gd name="T15" fmla="*/ 4 h 455"/>
              <a:gd name="T16" fmla="*/ 140 w 876"/>
              <a:gd name="T17" fmla="*/ 5 h 455"/>
              <a:gd name="T18" fmla="*/ 157 w 876"/>
              <a:gd name="T19" fmla="*/ 5 h 455"/>
              <a:gd name="T20" fmla="*/ 175 w 876"/>
              <a:gd name="T21" fmla="*/ 6 h 455"/>
              <a:gd name="T22" fmla="*/ 192 w 876"/>
              <a:gd name="T23" fmla="*/ 7 h 455"/>
              <a:gd name="T24" fmla="*/ 210 w 876"/>
              <a:gd name="T25" fmla="*/ 9 h 455"/>
              <a:gd name="T26" fmla="*/ 228 w 876"/>
              <a:gd name="T27" fmla="*/ 10 h 455"/>
              <a:gd name="T28" fmla="*/ 245 w 876"/>
              <a:gd name="T29" fmla="*/ 11 h 455"/>
              <a:gd name="T30" fmla="*/ 263 w 876"/>
              <a:gd name="T31" fmla="*/ 13 h 455"/>
              <a:gd name="T32" fmla="*/ 280 w 876"/>
              <a:gd name="T33" fmla="*/ 15 h 455"/>
              <a:gd name="T34" fmla="*/ 298 w 876"/>
              <a:gd name="T35" fmla="*/ 17 h 455"/>
              <a:gd name="T36" fmla="*/ 315 w 876"/>
              <a:gd name="T37" fmla="*/ 19 h 455"/>
              <a:gd name="T38" fmla="*/ 333 w 876"/>
              <a:gd name="T39" fmla="*/ 21 h 455"/>
              <a:gd name="T40" fmla="*/ 350 w 876"/>
              <a:gd name="T41" fmla="*/ 24 h 455"/>
              <a:gd name="T42" fmla="*/ 368 w 876"/>
              <a:gd name="T43" fmla="*/ 27 h 455"/>
              <a:gd name="T44" fmla="*/ 385 w 876"/>
              <a:gd name="T45" fmla="*/ 30 h 455"/>
              <a:gd name="T46" fmla="*/ 403 w 876"/>
              <a:gd name="T47" fmla="*/ 34 h 455"/>
              <a:gd name="T48" fmla="*/ 420 w 876"/>
              <a:gd name="T49" fmla="*/ 38 h 455"/>
              <a:gd name="T50" fmla="*/ 438 w 876"/>
              <a:gd name="T51" fmla="*/ 42 h 455"/>
              <a:gd name="T52" fmla="*/ 456 w 876"/>
              <a:gd name="T53" fmla="*/ 47 h 455"/>
              <a:gd name="T54" fmla="*/ 473 w 876"/>
              <a:gd name="T55" fmla="*/ 53 h 455"/>
              <a:gd name="T56" fmla="*/ 491 w 876"/>
              <a:gd name="T57" fmla="*/ 59 h 455"/>
              <a:gd name="T58" fmla="*/ 508 w 876"/>
              <a:gd name="T59" fmla="*/ 65 h 455"/>
              <a:gd name="T60" fmla="*/ 526 w 876"/>
              <a:gd name="T61" fmla="*/ 73 h 455"/>
              <a:gd name="T62" fmla="*/ 543 w 876"/>
              <a:gd name="T63" fmla="*/ 80 h 455"/>
              <a:gd name="T64" fmla="*/ 561 w 876"/>
              <a:gd name="T65" fmla="*/ 89 h 455"/>
              <a:gd name="T66" fmla="*/ 578 w 876"/>
              <a:gd name="T67" fmla="*/ 99 h 455"/>
              <a:gd name="T68" fmla="*/ 596 w 876"/>
              <a:gd name="T69" fmla="*/ 109 h 455"/>
              <a:gd name="T70" fmla="*/ 613 w 876"/>
              <a:gd name="T71" fmla="*/ 121 h 455"/>
              <a:gd name="T72" fmla="*/ 631 w 876"/>
              <a:gd name="T73" fmla="*/ 133 h 455"/>
              <a:gd name="T74" fmla="*/ 648 w 876"/>
              <a:gd name="T75" fmla="*/ 147 h 455"/>
              <a:gd name="T76" fmla="*/ 666 w 876"/>
              <a:gd name="T77" fmla="*/ 162 h 455"/>
              <a:gd name="T78" fmla="*/ 684 w 876"/>
              <a:gd name="T79" fmla="*/ 178 h 455"/>
              <a:gd name="T80" fmla="*/ 701 w 876"/>
              <a:gd name="T81" fmla="*/ 196 h 455"/>
              <a:gd name="T82" fmla="*/ 719 w 876"/>
              <a:gd name="T83" fmla="*/ 215 h 455"/>
              <a:gd name="T84" fmla="*/ 736 w 876"/>
              <a:gd name="T85" fmla="*/ 235 h 455"/>
              <a:gd name="T86" fmla="*/ 754 w 876"/>
              <a:gd name="T87" fmla="*/ 258 h 455"/>
              <a:gd name="T88" fmla="*/ 771 w 876"/>
              <a:gd name="T89" fmla="*/ 281 h 455"/>
              <a:gd name="T90" fmla="*/ 789 w 876"/>
              <a:gd name="T91" fmla="*/ 306 h 455"/>
              <a:gd name="T92" fmla="*/ 806 w 876"/>
              <a:gd name="T93" fmla="*/ 333 h 455"/>
              <a:gd name="T94" fmla="*/ 824 w 876"/>
              <a:gd name="T95" fmla="*/ 362 h 455"/>
              <a:gd name="T96" fmla="*/ 841 w 876"/>
              <a:gd name="T97" fmla="*/ 391 h 455"/>
              <a:gd name="T98" fmla="*/ 859 w 876"/>
              <a:gd name="T99" fmla="*/ 422 h 455"/>
              <a:gd name="T100" fmla="*/ 876 w 876"/>
              <a:gd name="T101" fmla="*/ 455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76" h="455">
                <a:moveTo>
                  <a:pt x="0" y="0"/>
                </a:moveTo>
                <a:lnTo>
                  <a:pt x="17" y="0"/>
                </a:lnTo>
                <a:lnTo>
                  <a:pt x="35" y="1"/>
                </a:lnTo>
                <a:lnTo>
                  <a:pt x="52" y="1"/>
                </a:lnTo>
                <a:lnTo>
                  <a:pt x="70" y="2"/>
                </a:lnTo>
                <a:lnTo>
                  <a:pt x="87" y="2"/>
                </a:lnTo>
                <a:lnTo>
                  <a:pt x="105" y="3"/>
                </a:lnTo>
                <a:lnTo>
                  <a:pt x="122" y="4"/>
                </a:lnTo>
                <a:lnTo>
                  <a:pt x="140" y="5"/>
                </a:lnTo>
                <a:lnTo>
                  <a:pt x="157" y="5"/>
                </a:lnTo>
                <a:lnTo>
                  <a:pt x="175" y="6"/>
                </a:lnTo>
                <a:lnTo>
                  <a:pt x="192" y="7"/>
                </a:lnTo>
                <a:lnTo>
                  <a:pt x="210" y="9"/>
                </a:lnTo>
                <a:lnTo>
                  <a:pt x="228" y="10"/>
                </a:lnTo>
                <a:lnTo>
                  <a:pt x="245" y="11"/>
                </a:lnTo>
                <a:lnTo>
                  <a:pt x="263" y="13"/>
                </a:lnTo>
                <a:lnTo>
                  <a:pt x="280" y="15"/>
                </a:lnTo>
                <a:lnTo>
                  <a:pt x="298" y="17"/>
                </a:lnTo>
                <a:lnTo>
                  <a:pt x="315" y="19"/>
                </a:lnTo>
                <a:lnTo>
                  <a:pt x="333" y="21"/>
                </a:lnTo>
                <a:lnTo>
                  <a:pt x="350" y="24"/>
                </a:lnTo>
                <a:lnTo>
                  <a:pt x="368" y="27"/>
                </a:lnTo>
                <a:lnTo>
                  <a:pt x="385" y="30"/>
                </a:lnTo>
                <a:lnTo>
                  <a:pt x="403" y="34"/>
                </a:lnTo>
                <a:lnTo>
                  <a:pt x="420" y="38"/>
                </a:lnTo>
                <a:lnTo>
                  <a:pt x="438" y="42"/>
                </a:lnTo>
                <a:lnTo>
                  <a:pt x="456" y="47"/>
                </a:lnTo>
                <a:lnTo>
                  <a:pt x="473" y="53"/>
                </a:lnTo>
                <a:lnTo>
                  <a:pt x="491" y="59"/>
                </a:lnTo>
                <a:lnTo>
                  <a:pt x="508" y="65"/>
                </a:lnTo>
                <a:lnTo>
                  <a:pt x="526" y="73"/>
                </a:lnTo>
                <a:lnTo>
                  <a:pt x="543" y="80"/>
                </a:lnTo>
                <a:lnTo>
                  <a:pt x="561" y="89"/>
                </a:lnTo>
                <a:lnTo>
                  <a:pt x="578" y="99"/>
                </a:lnTo>
                <a:lnTo>
                  <a:pt x="596" y="109"/>
                </a:lnTo>
                <a:lnTo>
                  <a:pt x="613" y="121"/>
                </a:lnTo>
                <a:lnTo>
                  <a:pt x="631" y="133"/>
                </a:lnTo>
                <a:lnTo>
                  <a:pt x="648" y="147"/>
                </a:lnTo>
                <a:lnTo>
                  <a:pt x="666" y="162"/>
                </a:lnTo>
                <a:lnTo>
                  <a:pt x="684" y="178"/>
                </a:lnTo>
                <a:lnTo>
                  <a:pt x="701" y="196"/>
                </a:lnTo>
                <a:lnTo>
                  <a:pt x="719" y="215"/>
                </a:lnTo>
                <a:lnTo>
                  <a:pt x="736" y="235"/>
                </a:lnTo>
                <a:lnTo>
                  <a:pt x="754" y="258"/>
                </a:lnTo>
                <a:lnTo>
                  <a:pt x="771" y="281"/>
                </a:lnTo>
                <a:lnTo>
                  <a:pt x="789" y="306"/>
                </a:lnTo>
                <a:lnTo>
                  <a:pt x="806" y="333"/>
                </a:lnTo>
                <a:lnTo>
                  <a:pt x="824" y="362"/>
                </a:lnTo>
                <a:lnTo>
                  <a:pt x="841" y="391"/>
                </a:lnTo>
                <a:lnTo>
                  <a:pt x="859" y="422"/>
                </a:lnTo>
                <a:lnTo>
                  <a:pt x="876" y="455"/>
                </a:lnTo>
              </a:path>
            </a:pathLst>
          </a:cu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6" name="Rectangle 210"/>
          <p:cNvSpPr>
            <a:spLocks noChangeArrowheads="1"/>
          </p:cNvSpPr>
          <p:nvPr/>
        </p:nvSpPr>
        <p:spPr bwMode="auto">
          <a:xfrm>
            <a:off x="6145214" y="757238"/>
            <a:ext cx="66992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Age 76</a:t>
            </a:r>
            <a:endParaRPr lang="en-US" altLang="en-US" sz="1600">
              <a:solidFill>
                <a:prstClr val="black"/>
              </a:solidFill>
            </a:endParaRPr>
          </a:p>
        </p:txBody>
      </p:sp>
      <p:sp>
        <p:nvSpPr>
          <p:cNvPr id="167" name="Rectangle 211"/>
          <p:cNvSpPr>
            <a:spLocks noChangeArrowheads="1"/>
          </p:cNvSpPr>
          <p:nvPr/>
        </p:nvSpPr>
        <p:spPr bwMode="auto">
          <a:xfrm>
            <a:off x="7508877" y="757238"/>
            <a:ext cx="66992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Age 90</a:t>
            </a:r>
            <a:endParaRPr lang="en-US" altLang="en-US" sz="1600">
              <a:solidFill>
                <a:prstClr val="black"/>
              </a:solidFill>
            </a:endParaRPr>
          </a:p>
        </p:txBody>
      </p:sp>
      <p:sp>
        <p:nvSpPr>
          <p:cNvPr id="173" name="Rectangle 217"/>
          <p:cNvSpPr>
            <a:spLocks noChangeArrowheads="1"/>
          </p:cNvSpPr>
          <p:nvPr/>
        </p:nvSpPr>
        <p:spPr bwMode="auto">
          <a:xfrm>
            <a:off x="6080126" y="5135563"/>
            <a:ext cx="1012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Gompertz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74" name="Rectangle 218"/>
          <p:cNvSpPr>
            <a:spLocks noChangeArrowheads="1"/>
          </p:cNvSpPr>
          <p:nvPr/>
        </p:nvSpPr>
        <p:spPr bwMode="auto">
          <a:xfrm>
            <a:off x="6080126" y="5368925"/>
            <a:ext cx="134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Extrapolation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75" name="Line 219"/>
          <p:cNvSpPr>
            <a:spLocks noChangeShapeType="1"/>
          </p:cNvSpPr>
          <p:nvPr/>
        </p:nvSpPr>
        <p:spPr bwMode="auto">
          <a:xfrm flipV="1">
            <a:off x="2393951" y="762000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6" name="Line 220"/>
          <p:cNvSpPr>
            <a:spLocks noChangeShapeType="1"/>
          </p:cNvSpPr>
          <p:nvPr/>
        </p:nvSpPr>
        <p:spPr bwMode="auto">
          <a:xfrm flipH="1">
            <a:off x="2305051" y="5718175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7" name="Rectangle 221"/>
          <p:cNvSpPr>
            <a:spLocks noChangeArrowheads="1"/>
          </p:cNvSpPr>
          <p:nvPr/>
        </p:nvSpPr>
        <p:spPr bwMode="auto">
          <a:xfrm rot="16200000">
            <a:off x="2087564" y="5521325"/>
            <a:ext cx="128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78" name="Line 222"/>
          <p:cNvSpPr>
            <a:spLocks noChangeShapeType="1"/>
          </p:cNvSpPr>
          <p:nvPr/>
        </p:nvSpPr>
        <p:spPr bwMode="auto">
          <a:xfrm flipH="1">
            <a:off x="2305051" y="4759325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9" name="Rectangle 223"/>
          <p:cNvSpPr>
            <a:spLocks noChangeArrowheads="1"/>
          </p:cNvSpPr>
          <p:nvPr/>
        </p:nvSpPr>
        <p:spPr bwMode="auto">
          <a:xfrm rot="16200000">
            <a:off x="2022476" y="4562475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20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0" name="Line 224"/>
          <p:cNvSpPr>
            <a:spLocks noChangeShapeType="1"/>
          </p:cNvSpPr>
          <p:nvPr/>
        </p:nvSpPr>
        <p:spPr bwMode="auto">
          <a:xfrm flipH="1">
            <a:off x="2305051" y="3794125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1" name="Rectangle 225"/>
          <p:cNvSpPr>
            <a:spLocks noChangeArrowheads="1"/>
          </p:cNvSpPr>
          <p:nvPr/>
        </p:nvSpPr>
        <p:spPr bwMode="auto">
          <a:xfrm rot="16200000">
            <a:off x="2022476" y="3597275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40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2" name="Line 226"/>
          <p:cNvSpPr>
            <a:spLocks noChangeShapeType="1"/>
          </p:cNvSpPr>
          <p:nvPr/>
        </p:nvSpPr>
        <p:spPr bwMode="auto">
          <a:xfrm flipH="1">
            <a:off x="2305051" y="2828925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3" name="Rectangle 227"/>
          <p:cNvSpPr>
            <a:spLocks noChangeArrowheads="1"/>
          </p:cNvSpPr>
          <p:nvPr/>
        </p:nvSpPr>
        <p:spPr bwMode="auto">
          <a:xfrm rot="16200000">
            <a:off x="2022476" y="2633662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60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4" name="Line 228"/>
          <p:cNvSpPr>
            <a:spLocks noChangeShapeType="1"/>
          </p:cNvSpPr>
          <p:nvPr/>
        </p:nvSpPr>
        <p:spPr bwMode="auto">
          <a:xfrm flipH="1">
            <a:off x="2305051" y="1870075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5" name="Rectangle 229"/>
          <p:cNvSpPr>
            <a:spLocks noChangeArrowheads="1"/>
          </p:cNvSpPr>
          <p:nvPr/>
        </p:nvSpPr>
        <p:spPr bwMode="auto">
          <a:xfrm rot="16200000">
            <a:off x="2022476" y="1674812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80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6" name="Line 230"/>
          <p:cNvSpPr>
            <a:spLocks noChangeShapeType="1"/>
          </p:cNvSpPr>
          <p:nvPr/>
        </p:nvSpPr>
        <p:spPr bwMode="auto">
          <a:xfrm flipH="1">
            <a:off x="2305051" y="906463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7" name="Rectangle 231"/>
          <p:cNvSpPr>
            <a:spLocks noChangeArrowheads="1"/>
          </p:cNvSpPr>
          <p:nvPr/>
        </p:nvSpPr>
        <p:spPr bwMode="auto">
          <a:xfrm rot="16200000">
            <a:off x="1958976" y="703262"/>
            <a:ext cx="384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100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8" name="Rectangle 232"/>
          <p:cNvSpPr>
            <a:spLocks noChangeArrowheads="1"/>
          </p:cNvSpPr>
          <p:nvPr/>
        </p:nvSpPr>
        <p:spPr bwMode="auto">
          <a:xfrm rot="16200000">
            <a:off x="931864" y="3068637"/>
            <a:ext cx="1795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Survival Rate (%)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9" name="Line 233"/>
          <p:cNvSpPr>
            <a:spLocks noChangeShapeType="1"/>
          </p:cNvSpPr>
          <p:nvPr/>
        </p:nvSpPr>
        <p:spPr bwMode="auto">
          <a:xfrm>
            <a:off x="2393951" y="5867400"/>
            <a:ext cx="80692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0" name="Line 234"/>
          <p:cNvSpPr>
            <a:spLocks noChangeShapeType="1"/>
          </p:cNvSpPr>
          <p:nvPr/>
        </p:nvSpPr>
        <p:spPr bwMode="auto">
          <a:xfrm>
            <a:off x="2543176" y="5867400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1" name="Rectangle 235"/>
          <p:cNvSpPr>
            <a:spLocks noChangeArrowheads="1"/>
          </p:cNvSpPr>
          <p:nvPr/>
        </p:nvSpPr>
        <p:spPr bwMode="auto">
          <a:xfrm>
            <a:off x="2416176" y="6005513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40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92" name="Line 236"/>
          <p:cNvSpPr>
            <a:spLocks noChangeShapeType="1"/>
          </p:cNvSpPr>
          <p:nvPr/>
        </p:nvSpPr>
        <p:spPr bwMode="auto">
          <a:xfrm>
            <a:off x="4483101" y="5867400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3" name="Rectangle 237"/>
          <p:cNvSpPr>
            <a:spLocks noChangeArrowheads="1"/>
          </p:cNvSpPr>
          <p:nvPr/>
        </p:nvSpPr>
        <p:spPr bwMode="auto">
          <a:xfrm>
            <a:off x="4356101" y="6005513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60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94" name="Line 238"/>
          <p:cNvSpPr>
            <a:spLocks noChangeShapeType="1"/>
          </p:cNvSpPr>
          <p:nvPr/>
        </p:nvSpPr>
        <p:spPr bwMode="auto">
          <a:xfrm>
            <a:off x="6427789" y="5867400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5" name="Rectangle 239"/>
          <p:cNvSpPr>
            <a:spLocks noChangeArrowheads="1"/>
          </p:cNvSpPr>
          <p:nvPr/>
        </p:nvSpPr>
        <p:spPr bwMode="auto">
          <a:xfrm>
            <a:off x="6300789" y="6005513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80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96" name="Line 240"/>
          <p:cNvSpPr>
            <a:spLocks noChangeShapeType="1"/>
          </p:cNvSpPr>
          <p:nvPr/>
        </p:nvSpPr>
        <p:spPr bwMode="auto">
          <a:xfrm>
            <a:off x="8374064" y="5867400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7" name="Rectangle 241"/>
          <p:cNvSpPr>
            <a:spLocks noChangeArrowheads="1"/>
          </p:cNvSpPr>
          <p:nvPr/>
        </p:nvSpPr>
        <p:spPr bwMode="auto">
          <a:xfrm>
            <a:off x="8185152" y="6005513"/>
            <a:ext cx="384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100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98" name="Line 242"/>
          <p:cNvSpPr>
            <a:spLocks noChangeShapeType="1"/>
          </p:cNvSpPr>
          <p:nvPr/>
        </p:nvSpPr>
        <p:spPr bwMode="auto">
          <a:xfrm>
            <a:off x="10318752" y="5867400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" name="Rectangle 243"/>
          <p:cNvSpPr>
            <a:spLocks noChangeArrowheads="1"/>
          </p:cNvSpPr>
          <p:nvPr/>
        </p:nvSpPr>
        <p:spPr bwMode="auto">
          <a:xfrm>
            <a:off x="10129839" y="6005513"/>
            <a:ext cx="384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120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0" name="Rectangle 244"/>
          <p:cNvSpPr>
            <a:spLocks noChangeArrowheads="1"/>
          </p:cNvSpPr>
          <p:nvPr/>
        </p:nvSpPr>
        <p:spPr bwMode="auto">
          <a:xfrm>
            <a:off x="5591176" y="6299200"/>
            <a:ext cx="1641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Age in Years (a)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1" name="Rectangle 245"/>
          <p:cNvSpPr>
            <a:spLocks noChangeArrowheads="1"/>
          </p:cNvSpPr>
          <p:nvPr/>
        </p:nvSpPr>
        <p:spPr bwMode="auto">
          <a:xfrm>
            <a:off x="6384927" y="352425"/>
            <a:ext cx="904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500">
                <a:solidFill>
                  <a:srgbClr val="1E2D53"/>
                </a:solidFill>
              </a:rPr>
              <a:t> 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23" name="Rectangle 354"/>
          <p:cNvSpPr>
            <a:spLocks noChangeArrowheads="1"/>
          </p:cNvSpPr>
          <p:nvPr/>
        </p:nvSpPr>
        <p:spPr bwMode="auto">
          <a:xfrm>
            <a:off x="8608542" y="6553201"/>
            <a:ext cx="15260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err="1">
                <a:solidFill>
                  <a:srgbClr val="000000"/>
                </a:solidFill>
              </a:rPr>
              <a:t>Gompertz</a:t>
            </a:r>
            <a:r>
              <a:rPr lang="en-US" altLang="en-US" dirty="0">
                <a:solidFill>
                  <a:srgbClr val="000000"/>
                </a:solidFill>
              </a:rPr>
              <a:t>: p95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24" name="Rectangle 354"/>
          <p:cNvSpPr>
            <a:spLocks noChangeArrowheads="1"/>
          </p:cNvSpPr>
          <p:nvPr/>
        </p:nvSpPr>
        <p:spPr bwMode="auto">
          <a:xfrm>
            <a:off x="3113088" y="6540907"/>
            <a:ext cx="8720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Data: p5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25" name="Rectangle 354"/>
          <p:cNvSpPr>
            <a:spLocks noChangeArrowheads="1"/>
          </p:cNvSpPr>
          <p:nvPr/>
        </p:nvSpPr>
        <p:spPr bwMode="auto">
          <a:xfrm>
            <a:off x="6924526" y="6553201"/>
            <a:ext cx="10002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Data: p95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26" name="Rectangle 354"/>
          <p:cNvSpPr>
            <a:spLocks noChangeArrowheads="1"/>
          </p:cNvSpPr>
          <p:nvPr/>
        </p:nvSpPr>
        <p:spPr bwMode="auto">
          <a:xfrm>
            <a:off x="4621982" y="6553201"/>
            <a:ext cx="13978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err="1">
                <a:solidFill>
                  <a:srgbClr val="000000"/>
                </a:solidFill>
              </a:rPr>
              <a:t>Gompertz</a:t>
            </a:r>
            <a:r>
              <a:rPr lang="en-US" altLang="en-US" dirty="0">
                <a:solidFill>
                  <a:srgbClr val="000000"/>
                </a:solidFill>
              </a:rPr>
              <a:t>: p5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27" name="Oval 47"/>
          <p:cNvSpPr>
            <a:spLocks noChangeArrowheads="1"/>
          </p:cNvSpPr>
          <p:nvPr/>
        </p:nvSpPr>
        <p:spPr bwMode="auto">
          <a:xfrm>
            <a:off x="2895601" y="660558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8" name="Line 88"/>
          <p:cNvSpPr>
            <a:spLocks noChangeShapeType="1"/>
          </p:cNvSpPr>
          <p:nvPr/>
        </p:nvSpPr>
        <p:spPr bwMode="auto">
          <a:xfrm flipV="1">
            <a:off x="8154342" y="6679405"/>
            <a:ext cx="380058" cy="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9" name="Oval 62"/>
          <p:cNvSpPr>
            <a:spLocks noChangeArrowheads="1"/>
          </p:cNvSpPr>
          <p:nvPr/>
        </p:nvSpPr>
        <p:spPr bwMode="auto">
          <a:xfrm>
            <a:off x="6681788" y="6629401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0" name="Line 86"/>
          <p:cNvSpPr>
            <a:spLocks noChangeShapeType="1"/>
          </p:cNvSpPr>
          <p:nvPr/>
        </p:nvSpPr>
        <p:spPr bwMode="auto">
          <a:xfrm>
            <a:off x="4185446" y="6691697"/>
            <a:ext cx="310355" cy="0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1" name="Title 1"/>
          <p:cNvSpPr txBox="1">
            <a:spLocks/>
          </p:cNvSpPr>
          <p:nvPr/>
        </p:nvSpPr>
        <p:spPr>
          <a:xfrm>
            <a:off x="1447800" y="0"/>
            <a:ext cx="9372600" cy="649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Survival Curves for Men at 5</a:t>
            </a:r>
            <a:r>
              <a:rPr lang="en-US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95</a:t>
            </a:r>
            <a:r>
              <a:rPr lang="en-US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Percentiles</a:t>
            </a:r>
          </a:p>
        </p:txBody>
      </p:sp>
    </p:spTree>
    <p:extLst>
      <p:ext uri="{BB962C8B-B14F-4D97-AF65-F5344CB8AC3E}">
        <p14:creationId xmlns:p14="http://schemas.microsoft.com/office/powerpoint/2010/main" val="372529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Rectangle 354"/>
          <p:cNvSpPr>
            <a:spLocks noChangeArrowheads="1"/>
          </p:cNvSpPr>
          <p:nvPr/>
        </p:nvSpPr>
        <p:spPr bwMode="auto">
          <a:xfrm>
            <a:off x="8608542" y="6553201"/>
            <a:ext cx="15260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err="1">
                <a:solidFill>
                  <a:srgbClr val="000000"/>
                </a:solidFill>
              </a:rPr>
              <a:t>Gompertz</a:t>
            </a:r>
            <a:r>
              <a:rPr lang="en-US" altLang="en-US" dirty="0">
                <a:solidFill>
                  <a:srgbClr val="000000"/>
                </a:solidFill>
              </a:rPr>
              <a:t>: p95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24" name="Rectangle 354"/>
          <p:cNvSpPr>
            <a:spLocks noChangeArrowheads="1"/>
          </p:cNvSpPr>
          <p:nvPr/>
        </p:nvSpPr>
        <p:spPr bwMode="auto">
          <a:xfrm>
            <a:off x="3113088" y="6540907"/>
            <a:ext cx="8720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Data: p5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25" name="Rectangle 354"/>
          <p:cNvSpPr>
            <a:spLocks noChangeArrowheads="1"/>
          </p:cNvSpPr>
          <p:nvPr/>
        </p:nvSpPr>
        <p:spPr bwMode="auto">
          <a:xfrm>
            <a:off x="6924526" y="6553201"/>
            <a:ext cx="10002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Data: p95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26" name="Rectangle 354"/>
          <p:cNvSpPr>
            <a:spLocks noChangeArrowheads="1"/>
          </p:cNvSpPr>
          <p:nvPr/>
        </p:nvSpPr>
        <p:spPr bwMode="auto">
          <a:xfrm>
            <a:off x="4621982" y="6553201"/>
            <a:ext cx="13978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err="1">
                <a:solidFill>
                  <a:srgbClr val="000000"/>
                </a:solidFill>
              </a:rPr>
              <a:t>Gompertz</a:t>
            </a:r>
            <a:r>
              <a:rPr lang="en-US" altLang="en-US" dirty="0">
                <a:solidFill>
                  <a:srgbClr val="000000"/>
                </a:solidFill>
              </a:rPr>
              <a:t>: p5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27" name="Oval 47"/>
          <p:cNvSpPr>
            <a:spLocks noChangeArrowheads="1"/>
          </p:cNvSpPr>
          <p:nvPr/>
        </p:nvSpPr>
        <p:spPr bwMode="auto">
          <a:xfrm>
            <a:off x="2895601" y="660558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8" name="Line 88"/>
          <p:cNvSpPr>
            <a:spLocks noChangeShapeType="1"/>
          </p:cNvSpPr>
          <p:nvPr/>
        </p:nvSpPr>
        <p:spPr bwMode="auto">
          <a:xfrm flipV="1">
            <a:off x="8154342" y="6679405"/>
            <a:ext cx="380058" cy="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9" name="Oval 62"/>
          <p:cNvSpPr>
            <a:spLocks noChangeArrowheads="1"/>
          </p:cNvSpPr>
          <p:nvPr/>
        </p:nvSpPr>
        <p:spPr bwMode="auto">
          <a:xfrm>
            <a:off x="6681788" y="6629401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0" name="Line 86"/>
          <p:cNvSpPr>
            <a:spLocks noChangeShapeType="1"/>
          </p:cNvSpPr>
          <p:nvPr/>
        </p:nvSpPr>
        <p:spPr bwMode="auto">
          <a:xfrm>
            <a:off x="4185446" y="6691697"/>
            <a:ext cx="310355" cy="0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2" name="AutoShape 701"/>
          <p:cNvSpPr>
            <a:spLocks noChangeAspect="1" noChangeArrowheads="1" noTextEdit="1"/>
          </p:cNvSpPr>
          <p:nvPr/>
        </p:nvSpPr>
        <p:spPr bwMode="auto">
          <a:xfrm>
            <a:off x="1524003" y="152400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56" name="Rectangle 705"/>
          <p:cNvSpPr>
            <a:spLocks noChangeArrowheads="1"/>
          </p:cNvSpPr>
          <p:nvPr/>
        </p:nvSpPr>
        <p:spPr bwMode="auto">
          <a:xfrm>
            <a:off x="2393953" y="762000"/>
            <a:ext cx="8069263" cy="510540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57" name="Line 706"/>
          <p:cNvSpPr>
            <a:spLocks noChangeShapeType="1"/>
          </p:cNvSpPr>
          <p:nvPr/>
        </p:nvSpPr>
        <p:spPr bwMode="auto">
          <a:xfrm>
            <a:off x="2393953" y="5718175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58" name="Line 707"/>
          <p:cNvSpPr>
            <a:spLocks noChangeShapeType="1"/>
          </p:cNvSpPr>
          <p:nvPr/>
        </p:nvSpPr>
        <p:spPr bwMode="auto">
          <a:xfrm>
            <a:off x="2393953" y="4759325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59" name="Line 708"/>
          <p:cNvSpPr>
            <a:spLocks noChangeShapeType="1"/>
          </p:cNvSpPr>
          <p:nvPr/>
        </p:nvSpPr>
        <p:spPr bwMode="auto">
          <a:xfrm>
            <a:off x="2393953" y="3794125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60" name="Line 709"/>
          <p:cNvSpPr>
            <a:spLocks noChangeShapeType="1"/>
          </p:cNvSpPr>
          <p:nvPr/>
        </p:nvSpPr>
        <p:spPr bwMode="auto">
          <a:xfrm>
            <a:off x="2393953" y="2828925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61" name="Line 710"/>
          <p:cNvSpPr>
            <a:spLocks noChangeShapeType="1"/>
          </p:cNvSpPr>
          <p:nvPr/>
        </p:nvSpPr>
        <p:spPr bwMode="auto">
          <a:xfrm>
            <a:off x="2393953" y="1870075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62" name="Line 711"/>
          <p:cNvSpPr>
            <a:spLocks noChangeShapeType="1"/>
          </p:cNvSpPr>
          <p:nvPr/>
        </p:nvSpPr>
        <p:spPr bwMode="auto">
          <a:xfrm>
            <a:off x="2393953" y="906463"/>
            <a:ext cx="806926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93" name="Line 742"/>
          <p:cNvSpPr>
            <a:spLocks noChangeShapeType="1"/>
          </p:cNvSpPr>
          <p:nvPr/>
        </p:nvSpPr>
        <p:spPr bwMode="auto">
          <a:xfrm flipV="1">
            <a:off x="4776791" y="1787525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02" name="Line 751"/>
          <p:cNvSpPr>
            <a:spLocks noChangeShapeType="1"/>
          </p:cNvSpPr>
          <p:nvPr/>
        </p:nvSpPr>
        <p:spPr bwMode="auto">
          <a:xfrm flipV="1">
            <a:off x="6040441" y="5773738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03" name="Line 752"/>
          <p:cNvSpPr>
            <a:spLocks noChangeShapeType="1"/>
          </p:cNvSpPr>
          <p:nvPr/>
        </p:nvSpPr>
        <p:spPr bwMode="auto">
          <a:xfrm flipV="1">
            <a:off x="6040441" y="5640388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04" name="Line 753"/>
          <p:cNvSpPr>
            <a:spLocks noChangeShapeType="1"/>
          </p:cNvSpPr>
          <p:nvPr/>
        </p:nvSpPr>
        <p:spPr bwMode="auto">
          <a:xfrm flipV="1">
            <a:off x="6040441" y="5507038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05" name="Line 754"/>
          <p:cNvSpPr>
            <a:spLocks noChangeShapeType="1"/>
          </p:cNvSpPr>
          <p:nvPr/>
        </p:nvSpPr>
        <p:spPr bwMode="auto">
          <a:xfrm flipV="1">
            <a:off x="6040441" y="5373688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06" name="Line 755"/>
          <p:cNvSpPr>
            <a:spLocks noChangeShapeType="1"/>
          </p:cNvSpPr>
          <p:nvPr/>
        </p:nvSpPr>
        <p:spPr bwMode="auto">
          <a:xfrm flipV="1">
            <a:off x="6040441" y="5240338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07" name="Line 756"/>
          <p:cNvSpPr>
            <a:spLocks noChangeShapeType="1"/>
          </p:cNvSpPr>
          <p:nvPr/>
        </p:nvSpPr>
        <p:spPr bwMode="auto">
          <a:xfrm flipV="1">
            <a:off x="6040441" y="5108575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08" name="Line 757"/>
          <p:cNvSpPr>
            <a:spLocks noChangeShapeType="1"/>
          </p:cNvSpPr>
          <p:nvPr/>
        </p:nvSpPr>
        <p:spPr bwMode="auto">
          <a:xfrm flipV="1">
            <a:off x="6040441" y="4975225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09" name="Line 758"/>
          <p:cNvSpPr>
            <a:spLocks noChangeShapeType="1"/>
          </p:cNvSpPr>
          <p:nvPr/>
        </p:nvSpPr>
        <p:spPr bwMode="auto">
          <a:xfrm flipV="1">
            <a:off x="6040441" y="4841875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10" name="Line 759"/>
          <p:cNvSpPr>
            <a:spLocks noChangeShapeType="1"/>
          </p:cNvSpPr>
          <p:nvPr/>
        </p:nvSpPr>
        <p:spPr bwMode="auto">
          <a:xfrm flipV="1">
            <a:off x="6040441" y="4708525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11" name="Line 760"/>
          <p:cNvSpPr>
            <a:spLocks noChangeShapeType="1"/>
          </p:cNvSpPr>
          <p:nvPr/>
        </p:nvSpPr>
        <p:spPr bwMode="auto">
          <a:xfrm flipV="1">
            <a:off x="6040441" y="4575175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12" name="Line 761"/>
          <p:cNvSpPr>
            <a:spLocks noChangeShapeType="1"/>
          </p:cNvSpPr>
          <p:nvPr/>
        </p:nvSpPr>
        <p:spPr bwMode="auto">
          <a:xfrm flipV="1">
            <a:off x="6040441" y="4443413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13" name="Line 762"/>
          <p:cNvSpPr>
            <a:spLocks noChangeShapeType="1"/>
          </p:cNvSpPr>
          <p:nvPr/>
        </p:nvSpPr>
        <p:spPr bwMode="auto">
          <a:xfrm flipV="1">
            <a:off x="6040441" y="4310063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14" name="Line 763"/>
          <p:cNvSpPr>
            <a:spLocks noChangeShapeType="1"/>
          </p:cNvSpPr>
          <p:nvPr/>
        </p:nvSpPr>
        <p:spPr bwMode="auto">
          <a:xfrm flipV="1">
            <a:off x="6040441" y="4176713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15" name="Line 764"/>
          <p:cNvSpPr>
            <a:spLocks noChangeShapeType="1"/>
          </p:cNvSpPr>
          <p:nvPr/>
        </p:nvSpPr>
        <p:spPr bwMode="auto">
          <a:xfrm flipV="1">
            <a:off x="6040441" y="4043363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16" name="Line 765"/>
          <p:cNvSpPr>
            <a:spLocks noChangeShapeType="1"/>
          </p:cNvSpPr>
          <p:nvPr/>
        </p:nvSpPr>
        <p:spPr bwMode="auto">
          <a:xfrm flipV="1">
            <a:off x="6040441" y="3910013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17" name="Line 766"/>
          <p:cNvSpPr>
            <a:spLocks noChangeShapeType="1"/>
          </p:cNvSpPr>
          <p:nvPr/>
        </p:nvSpPr>
        <p:spPr bwMode="auto">
          <a:xfrm flipV="1">
            <a:off x="6040441" y="3778250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18" name="Line 767"/>
          <p:cNvSpPr>
            <a:spLocks noChangeShapeType="1"/>
          </p:cNvSpPr>
          <p:nvPr/>
        </p:nvSpPr>
        <p:spPr bwMode="auto">
          <a:xfrm flipV="1">
            <a:off x="6040441" y="3644900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19" name="Line 768"/>
          <p:cNvSpPr>
            <a:spLocks noChangeShapeType="1"/>
          </p:cNvSpPr>
          <p:nvPr/>
        </p:nvSpPr>
        <p:spPr bwMode="auto">
          <a:xfrm flipV="1">
            <a:off x="6040441" y="3516313"/>
            <a:ext cx="0" cy="8890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20" name="Line 769"/>
          <p:cNvSpPr>
            <a:spLocks noChangeShapeType="1"/>
          </p:cNvSpPr>
          <p:nvPr/>
        </p:nvSpPr>
        <p:spPr bwMode="auto">
          <a:xfrm flipV="1">
            <a:off x="6040441" y="3384550"/>
            <a:ext cx="0" cy="8890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21" name="Line 770"/>
          <p:cNvSpPr>
            <a:spLocks noChangeShapeType="1"/>
          </p:cNvSpPr>
          <p:nvPr/>
        </p:nvSpPr>
        <p:spPr bwMode="auto">
          <a:xfrm flipV="1">
            <a:off x="6040441" y="3251200"/>
            <a:ext cx="0" cy="8890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22" name="Line 771"/>
          <p:cNvSpPr>
            <a:spLocks noChangeShapeType="1"/>
          </p:cNvSpPr>
          <p:nvPr/>
        </p:nvSpPr>
        <p:spPr bwMode="auto">
          <a:xfrm flipV="1">
            <a:off x="6040441" y="3117850"/>
            <a:ext cx="0" cy="8890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23" name="Line 772"/>
          <p:cNvSpPr>
            <a:spLocks noChangeShapeType="1"/>
          </p:cNvSpPr>
          <p:nvPr/>
        </p:nvSpPr>
        <p:spPr bwMode="auto">
          <a:xfrm flipV="1">
            <a:off x="6040441" y="2984500"/>
            <a:ext cx="0" cy="8890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24" name="Line 773"/>
          <p:cNvSpPr>
            <a:spLocks noChangeShapeType="1"/>
          </p:cNvSpPr>
          <p:nvPr/>
        </p:nvSpPr>
        <p:spPr bwMode="auto">
          <a:xfrm flipV="1">
            <a:off x="6040441" y="2851150"/>
            <a:ext cx="0" cy="8890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25" name="Line 774"/>
          <p:cNvSpPr>
            <a:spLocks noChangeShapeType="1"/>
          </p:cNvSpPr>
          <p:nvPr/>
        </p:nvSpPr>
        <p:spPr bwMode="auto">
          <a:xfrm flipV="1">
            <a:off x="6040441" y="2719388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26" name="Line 775"/>
          <p:cNvSpPr>
            <a:spLocks noChangeShapeType="1"/>
          </p:cNvSpPr>
          <p:nvPr/>
        </p:nvSpPr>
        <p:spPr bwMode="auto">
          <a:xfrm flipV="1">
            <a:off x="6040441" y="2586038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27" name="Line 776"/>
          <p:cNvSpPr>
            <a:spLocks noChangeShapeType="1"/>
          </p:cNvSpPr>
          <p:nvPr/>
        </p:nvSpPr>
        <p:spPr bwMode="auto">
          <a:xfrm flipV="1">
            <a:off x="6040441" y="2452688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28" name="Line 777"/>
          <p:cNvSpPr>
            <a:spLocks noChangeShapeType="1"/>
          </p:cNvSpPr>
          <p:nvPr/>
        </p:nvSpPr>
        <p:spPr bwMode="auto">
          <a:xfrm flipV="1">
            <a:off x="6040441" y="2319338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29" name="Line 778"/>
          <p:cNvSpPr>
            <a:spLocks noChangeShapeType="1"/>
          </p:cNvSpPr>
          <p:nvPr/>
        </p:nvSpPr>
        <p:spPr bwMode="auto">
          <a:xfrm flipV="1">
            <a:off x="6040441" y="2185988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30" name="Line 779"/>
          <p:cNvSpPr>
            <a:spLocks noChangeShapeType="1"/>
          </p:cNvSpPr>
          <p:nvPr/>
        </p:nvSpPr>
        <p:spPr bwMode="auto">
          <a:xfrm flipV="1">
            <a:off x="6040441" y="2054225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31" name="Line 780"/>
          <p:cNvSpPr>
            <a:spLocks noChangeShapeType="1"/>
          </p:cNvSpPr>
          <p:nvPr/>
        </p:nvSpPr>
        <p:spPr bwMode="auto">
          <a:xfrm flipV="1">
            <a:off x="6040441" y="1920875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32" name="Line 781"/>
          <p:cNvSpPr>
            <a:spLocks noChangeShapeType="1"/>
          </p:cNvSpPr>
          <p:nvPr/>
        </p:nvSpPr>
        <p:spPr bwMode="auto">
          <a:xfrm flipV="1">
            <a:off x="6040441" y="1787525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33" name="Line 782"/>
          <p:cNvSpPr>
            <a:spLocks noChangeShapeType="1"/>
          </p:cNvSpPr>
          <p:nvPr/>
        </p:nvSpPr>
        <p:spPr bwMode="auto">
          <a:xfrm flipV="1">
            <a:off x="6040441" y="1654175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34" name="Line 783"/>
          <p:cNvSpPr>
            <a:spLocks noChangeShapeType="1"/>
          </p:cNvSpPr>
          <p:nvPr/>
        </p:nvSpPr>
        <p:spPr bwMode="auto">
          <a:xfrm flipV="1">
            <a:off x="6040441" y="1520825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35" name="Line 784"/>
          <p:cNvSpPr>
            <a:spLocks noChangeShapeType="1"/>
          </p:cNvSpPr>
          <p:nvPr/>
        </p:nvSpPr>
        <p:spPr bwMode="auto">
          <a:xfrm flipV="1">
            <a:off x="6040441" y="1389063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36" name="Line 785"/>
          <p:cNvSpPr>
            <a:spLocks noChangeShapeType="1"/>
          </p:cNvSpPr>
          <p:nvPr/>
        </p:nvSpPr>
        <p:spPr bwMode="auto">
          <a:xfrm flipV="1">
            <a:off x="6040441" y="1255713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37" name="Line 786"/>
          <p:cNvSpPr>
            <a:spLocks noChangeShapeType="1"/>
          </p:cNvSpPr>
          <p:nvPr/>
        </p:nvSpPr>
        <p:spPr bwMode="auto">
          <a:xfrm flipV="1">
            <a:off x="6040441" y="1122363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38" name="Line 787"/>
          <p:cNvSpPr>
            <a:spLocks noChangeShapeType="1"/>
          </p:cNvSpPr>
          <p:nvPr/>
        </p:nvSpPr>
        <p:spPr bwMode="auto">
          <a:xfrm flipV="1">
            <a:off x="6040441" y="989013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39" name="Line 788"/>
          <p:cNvSpPr>
            <a:spLocks noChangeShapeType="1"/>
          </p:cNvSpPr>
          <p:nvPr/>
        </p:nvSpPr>
        <p:spPr bwMode="auto">
          <a:xfrm flipV="1">
            <a:off x="6040441" y="855663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0" name="Line 789"/>
          <p:cNvSpPr>
            <a:spLocks noChangeShapeType="1"/>
          </p:cNvSpPr>
          <p:nvPr/>
        </p:nvSpPr>
        <p:spPr bwMode="auto">
          <a:xfrm flipV="1">
            <a:off x="6040441" y="762000"/>
            <a:ext cx="0" cy="555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1" name="Line 790"/>
          <p:cNvSpPr>
            <a:spLocks noChangeShapeType="1"/>
          </p:cNvSpPr>
          <p:nvPr/>
        </p:nvSpPr>
        <p:spPr bwMode="auto">
          <a:xfrm flipV="1">
            <a:off x="7397753" y="5773738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2" name="Line 791"/>
          <p:cNvSpPr>
            <a:spLocks noChangeShapeType="1"/>
          </p:cNvSpPr>
          <p:nvPr/>
        </p:nvSpPr>
        <p:spPr bwMode="auto">
          <a:xfrm flipV="1">
            <a:off x="7397753" y="5640388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3" name="Line 792"/>
          <p:cNvSpPr>
            <a:spLocks noChangeShapeType="1"/>
          </p:cNvSpPr>
          <p:nvPr/>
        </p:nvSpPr>
        <p:spPr bwMode="auto">
          <a:xfrm flipV="1">
            <a:off x="7397753" y="5507038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4" name="Line 793"/>
          <p:cNvSpPr>
            <a:spLocks noChangeShapeType="1"/>
          </p:cNvSpPr>
          <p:nvPr/>
        </p:nvSpPr>
        <p:spPr bwMode="auto">
          <a:xfrm flipV="1">
            <a:off x="7397753" y="5373688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5" name="Line 794"/>
          <p:cNvSpPr>
            <a:spLocks noChangeShapeType="1"/>
          </p:cNvSpPr>
          <p:nvPr/>
        </p:nvSpPr>
        <p:spPr bwMode="auto">
          <a:xfrm flipV="1">
            <a:off x="7397753" y="5240338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6" name="Line 795"/>
          <p:cNvSpPr>
            <a:spLocks noChangeShapeType="1"/>
          </p:cNvSpPr>
          <p:nvPr/>
        </p:nvSpPr>
        <p:spPr bwMode="auto">
          <a:xfrm flipV="1">
            <a:off x="7397753" y="5108575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7" name="Line 796"/>
          <p:cNvSpPr>
            <a:spLocks noChangeShapeType="1"/>
          </p:cNvSpPr>
          <p:nvPr/>
        </p:nvSpPr>
        <p:spPr bwMode="auto">
          <a:xfrm flipV="1">
            <a:off x="7397753" y="4975225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8" name="Line 797"/>
          <p:cNvSpPr>
            <a:spLocks noChangeShapeType="1"/>
          </p:cNvSpPr>
          <p:nvPr/>
        </p:nvSpPr>
        <p:spPr bwMode="auto">
          <a:xfrm flipV="1">
            <a:off x="7397753" y="4841875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9" name="Line 798"/>
          <p:cNvSpPr>
            <a:spLocks noChangeShapeType="1"/>
          </p:cNvSpPr>
          <p:nvPr/>
        </p:nvSpPr>
        <p:spPr bwMode="auto">
          <a:xfrm flipV="1">
            <a:off x="7397753" y="4708525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50" name="Line 799"/>
          <p:cNvSpPr>
            <a:spLocks noChangeShapeType="1"/>
          </p:cNvSpPr>
          <p:nvPr/>
        </p:nvSpPr>
        <p:spPr bwMode="auto">
          <a:xfrm flipV="1">
            <a:off x="7397753" y="4575175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51" name="Line 800"/>
          <p:cNvSpPr>
            <a:spLocks noChangeShapeType="1"/>
          </p:cNvSpPr>
          <p:nvPr/>
        </p:nvSpPr>
        <p:spPr bwMode="auto">
          <a:xfrm flipV="1">
            <a:off x="7397753" y="4443413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52" name="Line 801"/>
          <p:cNvSpPr>
            <a:spLocks noChangeShapeType="1"/>
          </p:cNvSpPr>
          <p:nvPr/>
        </p:nvSpPr>
        <p:spPr bwMode="auto">
          <a:xfrm flipV="1">
            <a:off x="7397753" y="4310063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53" name="Line 802"/>
          <p:cNvSpPr>
            <a:spLocks noChangeShapeType="1"/>
          </p:cNvSpPr>
          <p:nvPr/>
        </p:nvSpPr>
        <p:spPr bwMode="auto">
          <a:xfrm flipV="1">
            <a:off x="7397753" y="4176713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54" name="Line 803"/>
          <p:cNvSpPr>
            <a:spLocks noChangeShapeType="1"/>
          </p:cNvSpPr>
          <p:nvPr/>
        </p:nvSpPr>
        <p:spPr bwMode="auto">
          <a:xfrm flipV="1">
            <a:off x="7397753" y="4043363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55" name="Line 804"/>
          <p:cNvSpPr>
            <a:spLocks noChangeShapeType="1"/>
          </p:cNvSpPr>
          <p:nvPr/>
        </p:nvSpPr>
        <p:spPr bwMode="auto">
          <a:xfrm flipV="1">
            <a:off x="7397753" y="3910013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56" name="Line 805"/>
          <p:cNvSpPr>
            <a:spLocks noChangeShapeType="1"/>
          </p:cNvSpPr>
          <p:nvPr/>
        </p:nvSpPr>
        <p:spPr bwMode="auto">
          <a:xfrm flipV="1">
            <a:off x="7397753" y="3778250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57" name="Line 806"/>
          <p:cNvSpPr>
            <a:spLocks noChangeShapeType="1"/>
          </p:cNvSpPr>
          <p:nvPr/>
        </p:nvSpPr>
        <p:spPr bwMode="auto">
          <a:xfrm flipV="1">
            <a:off x="7397753" y="3644900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58" name="Line 807"/>
          <p:cNvSpPr>
            <a:spLocks noChangeShapeType="1"/>
          </p:cNvSpPr>
          <p:nvPr/>
        </p:nvSpPr>
        <p:spPr bwMode="auto">
          <a:xfrm flipV="1">
            <a:off x="7397753" y="3516313"/>
            <a:ext cx="0" cy="8890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59" name="Line 808"/>
          <p:cNvSpPr>
            <a:spLocks noChangeShapeType="1"/>
          </p:cNvSpPr>
          <p:nvPr/>
        </p:nvSpPr>
        <p:spPr bwMode="auto">
          <a:xfrm flipV="1">
            <a:off x="7397753" y="3384550"/>
            <a:ext cx="0" cy="8890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0" name="Line 809"/>
          <p:cNvSpPr>
            <a:spLocks noChangeShapeType="1"/>
          </p:cNvSpPr>
          <p:nvPr/>
        </p:nvSpPr>
        <p:spPr bwMode="auto">
          <a:xfrm flipV="1">
            <a:off x="7397753" y="3251200"/>
            <a:ext cx="0" cy="8890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1" name="Line 810"/>
          <p:cNvSpPr>
            <a:spLocks noChangeShapeType="1"/>
          </p:cNvSpPr>
          <p:nvPr/>
        </p:nvSpPr>
        <p:spPr bwMode="auto">
          <a:xfrm flipV="1">
            <a:off x="7397753" y="3117850"/>
            <a:ext cx="0" cy="8890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2" name="Line 811"/>
          <p:cNvSpPr>
            <a:spLocks noChangeShapeType="1"/>
          </p:cNvSpPr>
          <p:nvPr/>
        </p:nvSpPr>
        <p:spPr bwMode="auto">
          <a:xfrm flipV="1">
            <a:off x="7397753" y="2984500"/>
            <a:ext cx="0" cy="8890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3" name="Line 812"/>
          <p:cNvSpPr>
            <a:spLocks noChangeShapeType="1"/>
          </p:cNvSpPr>
          <p:nvPr/>
        </p:nvSpPr>
        <p:spPr bwMode="auto">
          <a:xfrm flipV="1">
            <a:off x="7397753" y="2851150"/>
            <a:ext cx="0" cy="8890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4" name="Line 813"/>
          <p:cNvSpPr>
            <a:spLocks noChangeShapeType="1"/>
          </p:cNvSpPr>
          <p:nvPr/>
        </p:nvSpPr>
        <p:spPr bwMode="auto">
          <a:xfrm flipV="1">
            <a:off x="7397753" y="2719388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" name="Line 814"/>
          <p:cNvSpPr>
            <a:spLocks noChangeShapeType="1"/>
          </p:cNvSpPr>
          <p:nvPr/>
        </p:nvSpPr>
        <p:spPr bwMode="auto">
          <a:xfrm flipV="1">
            <a:off x="7397753" y="2586038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6" name="Line 815"/>
          <p:cNvSpPr>
            <a:spLocks noChangeShapeType="1"/>
          </p:cNvSpPr>
          <p:nvPr/>
        </p:nvSpPr>
        <p:spPr bwMode="auto">
          <a:xfrm flipV="1">
            <a:off x="7397753" y="2452688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7" name="Line 816"/>
          <p:cNvSpPr>
            <a:spLocks noChangeShapeType="1"/>
          </p:cNvSpPr>
          <p:nvPr/>
        </p:nvSpPr>
        <p:spPr bwMode="auto">
          <a:xfrm flipV="1">
            <a:off x="7397753" y="2319338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8" name="Line 817"/>
          <p:cNvSpPr>
            <a:spLocks noChangeShapeType="1"/>
          </p:cNvSpPr>
          <p:nvPr/>
        </p:nvSpPr>
        <p:spPr bwMode="auto">
          <a:xfrm flipV="1">
            <a:off x="7397753" y="2185988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9" name="Line 818"/>
          <p:cNvSpPr>
            <a:spLocks noChangeShapeType="1"/>
          </p:cNvSpPr>
          <p:nvPr/>
        </p:nvSpPr>
        <p:spPr bwMode="auto">
          <a:xfrm flipV="1">
            <a:off x="7397753" y="2054225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70" name="Line 819"/>
          <p:cNvSpPr>
            <a:spLocks noChangeShapeType="1"/>
          </p:cNvSpPr>
          <p:nvPr/>
        </p:nvSpPr>
        <p:spPr bwMode="auto">
          <a:xfrm flipV="1">
            <a:off x="7397753" y="1920875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71" name="Line 820"/>
          <p:cNvSpPr>
            <a:spLocks noChangeShapeType="1"/>
          </p:cNvSpPr>
          <p:nvPr/>
        </p:nvSpPr>
        <p:spPr bwMode="auto">
          <a:xfrm flipV="1">
            <a:off x="7397753" y="1787525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72" name="Line 821"/>
          <p:cNvSpPr>
            <a:spLocks noChangeShapeType="1"/>
          </p:cNvSpPr>
          <p:nvPr/>
        </p:nvSpPr>
        <p:spPr bwMode="auto">
          <a:xfrm flipV="1">
            <a:off x="7397753" y="1654175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73" name="Line 822"/>
          <p:cNvSpPr>
            <a:spLocks noChangeShapeType="1"/>
          </p:cNvSpPr>
          <p:nvPr/>
        </p:nvSpPr>
        <p:spPr bwMode="auto">
          <a:xfrm flipV="1">
            <a:off x="7397753" y="1520825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74" name="Line 823"/>
          <p:cNvSpPr>
            <a:spLocks noChangeShapeType="1"/>
          </p:cNvSpPr>
          <p:nvPr/>
        </p:nvSpPr>
        <p:spPr bwMode="auto">
          <a:xfrm flipV="1">
            <a:off x="7397753" y="1389063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75" name="Line 824"/>
          <p:cNvSpPr>
            <a:spLocks noChangeShapeType="1"/>
          </p:cNvSpPr>
          <p:nvPr/>
        </p:nvSpPr>
        <p:spPr bwMode="auto">
          <a:xfrm flipV="1">
            <a:off x="7397753" y="1255713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76" name="Line 825"/>
          <p:cNvSpPr>
            <a:spLocks noChangeShapeType="1"/>
          </p:cNvSpPr>
          <p:nvPr/>
        </p:nvSpPr>
        <p:spPr bwMode="auto">
          <a:xfrm flipV="1">
            <a:off x="7397753" y="1122363"/>
            <a:ext cx="0" cy="936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77" name="Line 826"/>
          <p:cNvSpPr>
            <a:spLocks noChangeShapeType="1"/>
          </p:cNvSpPr>
          <p:nvPr/>
        </p:nvSpPr>
        <p:spPr bwMode="auto">
          <a:xfrm flipV="1">
            <a:off x="7397753" y="989013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78" name="Line 827"/>
          <p:cNvSpPr>
            <a:spLocks noChangeShapeType="1"/>
          </p:cNvSpPr>
          <p:nvPr/>
        </p:nvSpPr>
        <p:spPr bwMode="auto">
          <a:xfrm flipV="1">
            <a:off x="7397753" y="855663"/>
            <a:ext cx="0" cy="952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79" name="Line 828"/>
          <p:cNvSpPr>
            <a:spLocks noChangeShapeType="1"/>
          </p:cNvSpPr>
          <p:nvPr/>
        </p:nvSpPr>
        <p:spPr bwMode="auto">
          <a:xfrm flipV="1">
            <a:off x="7397753" y="762000"/>
            <a:ext cx="0" cy="555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80" name="Oval 829"/>
          <p:cNvSpPr>
            <a:spLocks noChangeArrowheads="1"/>
          </p:cNvSpPr>
          <p:nvPr/>
        </p:nvSpPr>
        <p:spPr bwMode="auto">
          <a:xfrm>
            <a:off x="2493966" y="8556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81" name="Oval 830"/>
          <p:cNvSpPr>
            <a:spLocks noChangeArrowheads="1"/>
          </p:cNvSpPr>
          <p:nvPr/>
        </p:nvSpPr>
        <p:spPr bwMode="auto">
          <a:xfrm>
            <a:off x="2587628" y="87788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82" name="Oval 831"/>
          <p:cNvSpPr>
            <a:spLocks noChangeArrowheads="1"/>
          </p:cNvSpPr>
          <p:nvPr/>
        </p:nvSpPr>
        <p:spPr bwMode="auto">
          <a:xfrm>
            <a:off x="2687641" y="89535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83" name="Oval 832"/>
          <p:cNvSpPr>
            <a:spLocks noChangeArrowheads="1"/>
          </p:cNvSpPr>
          <p:nvPr/>
        </p:nvSpPr>
        <p:spPr bwMode="auto">
          <a:xfrm>
            <a:off x="2781303" y="91757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84" name="Oval 833"/>
          <p:cNvSpPr>
            <a:spLocks noChangeArrowheads="1"/>
          </p:cNvSpPr>
          <p:nvPr/>
        </p:nvSpPr>
        <p:spPr bwMode="auto">
          <a:xfrm>
            <a:off x="2881316" y="9445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85" name="Oval 834"/>
          <p:cNvSpPr>
            <a:spLocks noChangeArrowheads="1"/>
          </p:cNvSpPr>
          <p:nvPr/>
        </p:nvSpPr>
        <p:spPr bwMode="auto">
          <a:xfrm>
            <a:off x="2976566" y="966788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86" name="Oval 835"/>
          <p:cNvSpPr>
            <a:spLocks noChangeArrowheads="1"/>
          </p:cNvSpPr>
          <p:nvPr/>
        </p:nvSpPr>
        <p:spPr bwMode="auto">
          <a:xfrm>
            <a:off x="3074991" y="9953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87" name="Oval 836"/>
          <p:cNvSpPr>
            <a:spLocks noChangeArrowheads="1"/>
          </p:cNvSpPr>
          <p:nvPr/>
        </p:nvSpPr>
        <p:spPr bwMode="auto">
          <a:xfrm>
            <a:off x="3170241" y="102235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88" name="Oval 837"/>
          <p:cNvSpPr>
            <a:spLocks noChangeArrowheads="1"/>
          </p:cNvSpPr>
          <p:nvPr/>
        </p:nvSpPr>
        <p:spPr bwMode="auto">
          <a:xfrm>
            <a:off x="3270253" y="1055688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89" name="Oval 838"/>
          <p:cNvSpPr>
            <a:spLocks noChangeArrowheads="1"/>
          </p:cNvSpPr>
          <p:nvPr/>
        </p:nvSpPr>
        <p:spPr bwMode="auto">
          <a:xfrm>
            <a:off x="3363916" y="108902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90" name="Oval 839"/>
          <p:cNvSpPr>
            <a:spLocks noChangeArrowheads="1"/>
          </p:cNvSpPr>
          <p:nvPr/>
        </p:nvSpPr>
        <p:spPr bwMode="auto">
          <a:xfrm>
            <a:off x="3463928" y="11223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91" name="Oval 840"/>
          <p:cNvSpPr>
            <a:spLocks noChangeArrowheads="1"/>
          </p:cNvSpPr>
          <p:nvPr/>
        </p:nvSpPr>
        <p:spPr bwMode="auto">
          <a:xfrm>
            <a:off x="3557591" y="11604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92" name="Oval 841"/>
          <p:cNvSpPr>
            <a:spLocks noChangeArrowheads="1"/>
          </p:cNvSpPr>
          <p:nvPr/>
        </p:nvSpPr>
        <p:spPr bwMode="auto">
          <a:xfrm>
            <a:off x="3657603" y="120015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93" name="Oval 842"/>
          <p:cNvSpPr>
            <a:spLocks noChangeArrowheads="1"/>
          </p:cNvSpPr>
          <p:nvPr/>
        </p:nvSpPr>
        <p:spPr bwMode="auto">
          <a:xfrm>
            <a:off x="3757616" y="124460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94" name="Oval 843"/>
          <p:cNvSpPr>
            <a:spLocks noChangeArrowheads="1"/>
          </p:cNvSpPr>
          <p:nvPr/>
        </p:nvSpPr>
        <p:spPr bwMode="auto">
          <a:xfrm>
            <a:off x="3851278" y="128270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95" name="Oval 844"/>
          <p:cNvSpPr>
            <a:spLocks noChangeArrowheads="1"/>
          </p:cNvSpPr>
          <p:nvPr/>
        </p:nvSpPr>
        <p:spPr bwMode="auto">
          <a:xfrm>
            <a:off x="3951291" y="133350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96" name="Oval 845"/>
          <p:cNvSpPr>
            <a:spLocks noChangeArrowheads="1"/>
          </p:cNvSpPr>
          <p:nvPr/>
        </p:nvSpPr>
        <p:spPr bwMode="auto">
          <a:xfrm>
            <a:off x="4044953" y="13827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97" name="Oval 846"/>
          <p:cNvSpPr>
            <a:spLocks noChangeArrowheads="1"/>
          </p:cNvSpPr>
          <p:nvPr/>
        </p:nvSpPr>
        <p:spPr bwMode="auto">
          <a:xfrm>
            <a:off x="4144966" y="14271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98" name="Oval 847"/>
          <p:cNvSpPr>
            <a:spLocks noChangeArrowheads="1"/>
          </p:cNvSpPr>
          <p:nvPr/>
        </p:nvSpPr>
        <p:spPr bwMode="auto">
          <a:xfrm>
            <a:off x="4240216" y="1482725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99" name="Oval 848"/>
          <p:cNvSpPr>
            <a:spLocks noChangeArrowheads="1"/>
          </p:cNvSpPr>
          <p:nvPr/>
        </p:nvSpPr>
        <p:spPr bwMode="auto">
          <a:xfrm>
            <a:off x="4338641" y="153828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00" name="Oval 849"/>
          <p:cNvSpPr>
            <a:spLocks noChangeArrowheads="1"/>
          </p:cNvSpPr>
          <p:nvPr/>
        </p:nvSpPr>
        <p:spPr bwMode="auto">
          <a:xfrm>
            <a:off x="4433891" y="15986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01" name="Oval 850"/>
          <p:cNvSpPr>
            <a:spLocks noChangeArrowheads="1"/>
          </p:cNvSpPr>
          <p:nvPr/>
        </p:nvSpPr>
        <p:spPr bwMode="auto">
          <a:xfrm>
            <a:off x="4533903" y="1660525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02" name="Oval 851"/>
          <p:cNvSpPr>
            <a:spLocks noChangeArrowheads="1"/>
          </p:cNvSpPr>
          <p:nvPr/>
        </p:nvSpPr>
        <p:spPr bwMode="auto">
          <a:xfrm>
            <a:off x="4627566" y="1727200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03" name="Oval 852"/>
          <p:cNvSpPr>
            <a:spLocks noChangeArrowheads="1"/>
          </p:cNvSpPr>
          <p:nvPr/>
        </p:nvSpPr>
        <p:spPr bwMode="auto">
          <a:xfrm>
            <a:off x="4727578" y="179863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04" name="Oval 853"/>
          <p:cNvSpPr>
            <a:spLocks noChangeArrowheads="1"/>
          </p:cNvSpPr>
          <p:nvPr/>
        </p:nvSpPr>
        <p:spPr bwMode="auto">
          <a:xfrm>
            <a:off x="4821241" y="187007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05" name="Oval 854"/>
          <p:cNvSpPr>
            <a:spLocks noChangeArrowheads="1"/>
          </p:cNvSpPr>
          <p:nvPr/>
        </p:nvSpPr>
        <p:spPr bwMode="auto">
          <a:xfrm>
            <a:off x="4921253" y="19478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06" name="Oval 855"/>
          <p:cNvSpPr>
            <a:spLocks noChangeArrowheads="1"/>
          </p:cNvSpPr>
          <p:nvPr/>
        </p:nvSpPr>
        <p:spPr bwMode="auto">
          <a:xfrm>
            <a:off x="5021266" y="203200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07" name="Oval 856"/>
          <p:cNvSpPr>
            <a:spLocks noChangeArrowheads="1"/>
          </p:cNvSpPr>
          <p:nvPr/>
        </p:nvSpPr>
        <p:spPr bwMode="auto">
          <a:xfrm>
            <a:off x="5114928" y="211455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08" name="Oval 857"/>
          <p:cNvSpPr>
            <a:spLocks noChangeArrowheads="1"/>
          </p:cNvSpPr>
          <p:nvPr/>
        </p:nvSpPr>
        <p:spPr bwMode="auto">
          <a:xfrm>
            <a:off x="5214941" y="220345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09" name="Oval 858"/>
          <p:cNvSpPr>
            <a:spLocks noChangeArrowheads="1"/>
          </p:cNvSpPr>
          <p:nvPr/>
        </p:nvSpPr>
        <p:spPr bwMode="auto">
          <a:xfrm>
            <a:off x="5308603" y="22971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0" name="Oval 859"/>
          <p:cNvSpPr>
            <a:spLocks noChangeArrowheads="1"/>
          </p:cNvSpPr>
          <p:nvPr/>
        </p:nvSpPr>
        <p:spPr bwMode="auto">
          <a:xfrm>
            <a:off x="5408616" y="239712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1" name="Oval 860"/>
          <p:cNvSpPr>
            <a:spLocks noChangeArrowheads="1"/>
          </p:cNvSpPr>
          <p:nvPr/>
        </p:nvSpPr>
        <p:spPr bwMode="auto">
          <a:xfrm>
            <a:off x="5502278" y="250190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2" name="Oval 861"/>
          <p:cNvSpPr>
            <a:spLocks noChangeArrowheads="1"/>
          </p:cNvSpPr>
          <p:nvPr/>
        </p:nvSpPr>
        <p:spPr bwMode="auto">
          <a:xfrm>
            <a:off x="5602291" y="26019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3" name="Oval 862"/>
          <p:cNvSpPr>
            <a:spLocks noChangeArrowheads="1"/>
          </p:cNvSpPr>
          <p:nvPr/>
        </p:nvSpPr>
        <p:spPr bwMode="auto">
          <a:xfrm>
            <a:off x="5697541" y="2708275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4" name="Oval 863"/>
          <p:cNvSpPr>
            <a:spLocks noChangeArrowheads="1"/>
          </p:cNvSpPr>
          <p:nvPr/>
        </p:nvSpPr>
        <p:spPr bwMode="auto">
          <a:xfrm>
            <a:off x="5795966" y="28241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5" name="Oval 864"/>
          <p:cNvSpPr>
            <a:spLocks noChangeArrowheads="1"/>
          </p:cNvSpPr>
          <p:nvPr/>
        </p:nvSpPr>
        <p:spPr bwMode="auto">
          <a:xfrm>
            <a:off x="5891216" y="294005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6" name="Oval 865"/>
          <p:cNvSpPr>
            <a:spLocks noChangeArrowheads="1"/>
          </p:cNvSpPr>
          <p:nvPr/>
        </p:nvSpPr>
        <p:spPr bwMode="auto">
          <a:xfrm>
            <a:off x="5991228" y="305117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7" name="Oval 866"/>
          <p:cNvSpPr>
            <a:spLocks noChangeArrowheads="1"/>
          </p:cNvSpPr>
          <p:nvPr/>
        </p:nvSpPr>
        <p:spPr bwMode="auto">
          <a:xfrm>
            <a:off x="6084891" y="31734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" name="Oval 867"/>
          <p:cNvSpPr>
            <a:spLocks noChangeArrowheads="1"/>
          </p:cNvSpPr>
          <p:nvPr/>
        </p:nvSpPr>
        <p:spPr bwMode="auto">
          <a:xfrm>
            <a:off x="2493966" y="85566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9" name="Oval 868"/>
          <p:cNvSpPr>
            <a:spLocks noChangeArrowheads="1"/>
          </p:cNvSpPr>
          <p:nvPr/>
        </p:nvSpPr>
        <p:spPr bwMode="auto">
          <a:xfrm>
            <a:off x="2587628" y="86201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20" name="Oval 869"/>
          <p:cNvSpPr>
            <a:spLocks noChangeArrowheads="1"/>
          </p:cNvSpPr>
          <p:nvPr/>
        </p:nvSpPr>
        <p:spPr bwMode="auto">
          <a:xfrm>
            <a:off x="2687641" y="86201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21" name="Oval 870"/>
          <p:cNvSpPr>
            <a:spLocks noChangeArrowheads="1"/>
          </p:cNvSpPr>
          <p:nvPr/>
        </p:nvSpPr>
        <p:spPr bwMode="auto">
          <a:xfrm>
            <a:off x="2781303" y="86677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22" name="Oval 871"/>
          <p:cNvSpPr>
            <a:spLocks noChangeArrowheads="1"/>
          </p:cNvSpPr>
          <p:nvPr/>
        </p:nvSpPr>
        <p:spPr bwMode="auto">
          <a:xfrm>
            <a:off x="2881316" y="86677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23" name="Oval 872"/>
          <p:cNvSpPr>
            <a:spLocks noChangeArrowheads="1"/>
          </p:cNvSpPr>
          <p:nvPr/>
        </p:nvSpPr>
        <p:spPr bwMode="auto">
          <a:xfrm>
            <a:off x="2976566" y="873125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24" name="Oval 873"/>
          <p:cNvSpPr>
            <a:spLocks noChangeArrowheads="1"/>
          </p:cNvSpPr>
          <p:nvPr/>
        </p:nvSpPr>
        <p:spPr bwMode="auto">
          <a:xfrm>
            <a:off x="3074991" y="87312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25" name="Oval 874"/>
          <p:cNvSpPr>
            <a:spLocks noChangeArrowheads="1"/>
          </p:cNvSpPr>
          <p:nvPr/>
        </p:nvSpPr>
        <p:spPr bwMode="auto">
          <a:xfrm>
            <a:off x="3170241" y="87788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26" name="Oval 875"/>
          <p:cNvSpPr>
            <a:spLocks noChangeArrowheads="1"/>
          </p:cNvSpPr>
          <p:nvPr/>
        </p:nvSpPr>
        <p:spPr bwMode="auto">
          <a:xfrm>
            <a:off x="3270253" y="884238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27" name="Oval 876"/>
          <p:cNvSpPr>
            <a:spLocks noChangeArrowheads="1"/>
          </p:cNvSpPr>
          <p:nvPr/>
        </p:nvSpPr>
        <p:spPr bwMode="auto">
          <a:xfrm>
            <a:off x="3363916" y="88900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28" name="Oval 877"/>
          <p:cNvSpPr>
            <a:spLocks noChangeArrowheads="1"/>
          </p:cNvSpPr>
          <p:nvPr/>
        </p:nvSpPr>
        <p:spPr bwMode="auto">
          <a:xfrm>
            <a:off x="3463928" y="89535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29" name="Oval 878"/>
          <p:cNvSpPr>
            <a:spLocks noChangeArrowheads="1"/>
          </p:cNvSpPr>
          <p:nvPr/>
        </p:nvSpPr>
        <p:spPr bwMode="auto">
          <a:xfrm>
            <a:off x="3557591" y="90011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30" name="Oval 879"/>
          <p:cNvSpPr>
            <a:spLocks noChangeArrowheads="1"/>
          </p:cNvSpPr>
          <p:nvPr/>
        </p:nvSpPr>
        <p:spPr bwMode="auto">
          <a:xfrm>
            <a:off x="3657603" y="90646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31" name="Oval 880"/>
          <p:cNvSpPr>
            <a:spLocks noChangeArrowheads="1"/>
          </p:cNvSpPr>
          <p:nvPr/>
        </p:nvSpPr>
        <p:spPr bwMode="auto">
          <a:xfrm>
            <a:off x="3757616" y="91122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32" name="Oval 881"/>
          <p:cNvSpPr>
            <a:spLocks noChangeArrowheads="1"/>
          </p:cNvSpPr>
          <p:nvPr/>
        </p:nvSpPr>
        <p:spPr bwMode="auto">
          <a:xfrm>
            <a:off x="3851278" y="92233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33" name="Oval 882"/>
          <p:cNvSpPr>
            <a:spLocks noChangeArrowheads="1"/>
          </p:cNvSpPr>
          <p:nvPr/>
        </p:nvSpPr>
        <p:spPr bwMode="auto">
          <a:xfrm>
            <a:off x="3951291" y="92868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34" name="Oval 883"/>
          <p:cNvSpPr>
            <a:spLocks noChangeArrowheads="1"/>
          </p:cNvSpPr>
          <p:nvPr/>
        </p:nvSpPr>
        <p:spPr bwMode="auto">
          <a:xfrm>
            <a:off x="4044953" y="93980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35" name="Oval 884"/>
          <p:cNvSpPr>
            <a:spLocks noChangeArrowheads="1"/>
          </p:cNvSpPr>
          <p:nvPr/>
        </p:nvSpPr>
        <p:spPr bwMode="auto">
          <a:xfrm>
            <a:off x="4144966" y="95091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36" name="Oval 885"/>
          <p:cNvSpPr>
            <a:spLocks noChangeArrowheads="1"/>
          </p:cNvSpPr>
          <p:nvPr/>
        </p:nvSpPr>
        <p:spPr bwMode="auto">
          <a:xfrm>
            <a:off x="4240216" y="962025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37" name="Oval 886"/>
          <p:cNvSpPr>
            <a:spLocks noChangeArrowheads="1"/>
          </p:cNvSpPr>
          <p:nvPr/>
        </p:nvSpPr>
        <p:spPr bwMode="auto">
          <a:xfrm>
            <a:off x="4338641" y="97313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38" name="Oval 887"/>
          <p:cNvSpPr>
            <a:spLocks noChangeArrowheads="1"/>
          </p:cNvSpPr>
          <p:nvPr/>
        </p:nvSpPr>
        <p:spPr bwMode="auto">
          <a:xfrm>
            <a:off x="4433891" y="98901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39" name="Oval 888"/>
          <p:cNvSpPr>
            <a:spLocks noChangeArrowheads="1"/>
          </p:cNvSpPr>
          <p:nvPr/>
        </p:nvSpPr>
        <p:spPr bwMode="auto">
          <a:xfrm>
            <a:off x="4533903" y="1006475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40" name="Oval 889"/>
          <p:cNvSpPr>
            <a:spLocks noChangeArrowheads="1"/>
          </p:cNvSpPr>
          <p:nvPr/>
        </p:nvSpPr>
        <p:spPr bwMode="auto">
          <a:xfrm>
            <a:off x="4627566" y="102235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41" name="Oval 890"/>
          <p:cNvSpPr>
            <a:spLocks noChangeArrowheads="1"/>
          </p:cNvSpPr>
          <p:nvPr/>
        </p:nvSpPr>
        <p:spPr bwMode="auto">
          <a:xfrm>
            <a:off x="4727578" y="103981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42" name="Oval 891"/>
          <p:cNvSpPr>
            <a:spLocks noChangeArrowheads="1"/>
          </p:cNvSpPr>
          <p:nvPr/>
        </p:nvSpPr>
        <p:spPr bwMode="auto">
          <a:xfrm>
            <a:off x="4821241" y="1062038"/>
            <a:ext cx="100013" cy="98425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43" name="Oval 892"/>
          <p:cNvSpPr>
            <a:spLocks noChangeArrowheads="1"/>
          </p:cNvSpPr>
          <p:nvPr/>
        </p:nvSpPr>
        <p:spPr bwMode="auto">
          <a:xfrm>
            <a:off x="4921253" y="108902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44" name="Oval 893"/>
          <p:cNvSpPr>
            <a:spLocks noChangeArrowheads="1"/>
          </p:cNvSpPr>
          <p:nvPr/>
        </p:nvSpPr>
        <p:spPr bwMode="auto">
          <a:xfrm>
            <a:off x="5021266" y="1117600"/>
            <a:ext cx="100013" cy="98425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45" name="Oval 894"/>
          <p:cNvSpPr>
            <a:spLocks noChangeArrowheads="1"/>
          </p:cNvSpPr>
          <p:nvPr/>
        </p:nvSpPr>
        <p:spPr bwMode="auto">
          <a:xfrm>
            <a:off x="5114928" y="114458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46" name="Oval 895"/>
          <p:cNvSpPr>
            <a:spLocks noChangeArrowheads="1"/>
          </p:cNvSpPr>
          <p:nvPr/>
        </p:nvSpPr>
        <p:spPr bwMode="auto">
          <a:xfrm>
            <a:off x="5214941" y="117792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47" name="Oval 896"/>
          <p:cNvSpPr>
            <a:spLocks noChangeArrowheads="1"/>
          </p:cNvSpPr>
          <p:nvPr/>
        </p:nvSpPr>
        <p:spPr bwMode="auto">
          <a:xfrm>
            <a:off x="5308603" y="121126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48" name="Oval 897"/>
          <p:cNvSpPr>
            <a:spLocks noChangeArrowheads="1"/>
          </p:cNvSpPr>
          <p:nvPr/>
        </p:nvSpPr>
        <p:spPr bwMode="auto">
          <a:xfrm>
            <a:off x="5408616" y="125571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49" name="Oval 898"/>
          <p:cNvSpPr>
            <a:spLocks noChangeArrowheads="1"/>
          </p:cNvSpPr>
          <p:nvPr/>
        </p:nvSpPr>
        <p:spPr bwMode="auto">
          <a:xfrm>
            <a:off x="5502278" y="130016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50" name="Oval 899"/>
          <p:cNvSpPr>
            <a:spLocks noChangeArrowheads="1"/>
          </p:cNvSpPr>
          <p:nvPr/>
        </p:nvSpPr>
        <p:spPr bwMode="auto">
          <a:xfrm>
            <a:off x="5602291" y="134461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51" name="Oval 900"/>
          <p:cNvSpPr>
            <a:spLocks noChangeArrowheads="1"/>
          </p:cNvSpPr>
          <p:nvPr/>
        </p:nvSpPr>
        <p:spPr bwMode="auto">
          <a:xfrm>
            <a:off x="5697541" y="1404938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52" name="Oval 901"/>
          <p:cNvSpPr>
            <a:spLocks noChangeArrowheads="1"/>
          </p:cNvSpPr>
          <p:nvPr/>
        </p:nvSpPr>
        <p:spPr bwMode="auto">
          <a:xfrm>
            <a:off x="5795966" y="1466850"/>
            <a:ext cx="100013" cy="98425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53" name="Oval 902"/>
          <p:cNvSpPr>
            <a:spLocks noChangeArrowheads="1"/>
          </p:cNvSpPr>
          <p:nvPr/>
        </p:nvSpPr>
        <p:spPr bwMode="auto">
          <a:xfrm>
            <a:off x="5891216" y="153828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4" name="Oval 904"/>
          <p:cNvSpPr>
            <a:spLocks noChangeArrowheads="1"/>
          </p:cNvSpPr>
          <p:nvPr/>
        </p:nvSpPr>
        <p:spPr bwMode="auto">
          <a:xfrm>
            <a:off x="5991228" y="160972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5" name="Oval 905"/>
          <p:cNvSpPr>
            <a:spLocks noChangeArrowheads="1"/>
          </p:cNvSpPr>
          <p:nvPr/>
        </p:nvSpPr>
        <p:spPr bwMode="auto">
          <a:xfrm>
            <a:off x="6084891" y="169386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" name="Freeform 906"/>
          <p:cNvSpPr>
            <a:spLocks/>
          </p:cNvSpPr>
          <p:nvPr/>
        </p:nvSpPr>
        <p:spPr bwMode="auto">
          <a:xfrm>
            <a:off x="2543178" y="906463"/>
            <a:ext cx="4854576" cy="3906838"/>
          </a:xfrm>
          <a:custGeom>
            <a:avLst/>
            <a:gdLst>
              <a:gd name="T0" fmla="*/ 0 w 876"/>
              <a:gd name="T1" fmla="*/ 0 h 705"/>
              <a:gd name="T2" fmla="*/ 17 w 876"/>
              <a:gd name="T3" fmla="*/ 4 h 705"/>
              <a:gd name="T4" fmla="*/ 35 w 876"/>
              <a:gd name="T5" fmla="*/ 7 h 705"/>
              <a:gd name="T6" fmla="*/ 52 w 876"/>
              <a:gd name="T7" fmla="*/ 11 h 705"/>
              <a:gd name="T8" fmla="*/ 70 w 876"/>
              <a:gd name="T9" fmla="*/ 16 h 705"/>
              <a:gd name="T10" fmla="*/ 87 w 876"/>
              <a:gd name="T11" fmla="*/ 20 h 705"/>
              <a:gd name="T12" fmla="*/ 105 w 876"/>
              <a:gd name="T13" fmla="*/ 25 h 705"/>
              <a:gd name="T14" fmla="*/ 122 w 876"/>
              <a:gd name="T15" fmla="*/ 30 h 705"/>
              <a:gd name="T16" fmla="*/ 140 w 876"/>
              <a:gd name="T17" fmla="*/ 36 h 705"/>
              <a:gd name="T18" fmla="*/ 157 w 876"/>
              <a:gd name="T19" fmla="*/ 42 h 705"/>
              <a:gd name="T20" fmla="*/ 175 w 876"/>
              <a:gd name="T21" fmla="*/ 48 h 705"/>
              <a:gd name="T22" fmla="*/ 192 w 876"/>
              <a:gd name="T23" fmla="*/ 55 h 705"/>
              <a:gd name="T24" fmla="*/ 210 w 876"/>
              <a:gd name="T25" fmla="*/ 62 h 705"/>
              <a:gd name="T26" fmla="*/ 228 w 876"/>
              <a:gd name="T27" fmla="*/ 69 h 705"/>
              <a:gd name="T28" fmla="*/ 245 w 876"/>
              <a:gd name="T29" fmla="*/ 77 h 705"/>
              <a:gd name="T30" fmla="*/ 263 w 876"/>
              <a:gd name="T31" fmla="*/ 85 h 705"/>
              <a:gd name="T32" fmla="*/ 280 w 876"/>
              <a:gd name="T33" fmla="*/ 94 h 705"/>
              <a:gd name="T34" fmla="*/ 298 w 876"/>
              <a:gd name="T35" fmla="*/ 103 h 705"/>
              <a:gd name="T36" fmla="*/ 315 w 876"/>
              <a:gd name="T37" fmla="*/ 113 h 705"/>
              <a:gd name="T38" fmla="*/ 333 w 876"/>
              <a:gd name="T39" fmla="*/ 123 h 705"/>
              <a:gd name="T40" fmla="*/ 350 w 876"/>
              <a:gd name="T41" fmla="*/ 134 h 705"/>
              <a:gd name="T42" fmla="*/ 368 w 876"/>
              <a:gd name="T43" fmla="*/ 146 h 705"/>
              <a:gd name="T44" fmla="*/ 385 w 876"/>
              <a:gd name="T45" fmla="*/ 158 h 705"/>
              <a:gd name="T46" fmla="*/ 403 w 876"/>
              <a:gd name="T47" fmla="*/ 171 h 705"/>
              <a:gd name="T48" fmla="*/ 420 w 876"/>
              <a:gd name="T49" fmla="*/ 184 h 705"/>
              <a:gd name="T50" fmla="*/ 438 w 876"/>
              <a:gd name="T51" fmla="*/ 198 h 705"/>
              <a:gd name="T52" fmla="*/ 456 w 876"/>
              <a:gd name="T53" fmla="*/ 213 h 705"/>
              <a:gd name="T54" fmla="*/ 473 w 876"/>
              <a:gd name="T55" fmla="*/ 228 h 705"/>
              <a:gd name="T56" fmla="*/ 491 w 876"/>
              <a:gd name="T57" fmla="*/ 244 h 705"/>
              <a:gd name="T58" fmla="*/ 508 w 876"/>
              <a:gd name="T59" fmla="*/ 261 h 705"/>
              <a:gd name="T60" fmla="*/ 526 w 876"/>
              <a:gd name="T61" fmla="*/ 278 h 705"/>
              <a:gd name="T62" fmla="*/ 543 w 876"/>
              <a:gd name="T63" fmla="*/ 296 h 705"/>
              <a:gd name="T64" fmla="*/ 561 w 876"/>
              <a:gd name="T65" fmla="*/ 315 h 705"/>
              <a:gd name="T66" fmla="*/ 578 w 876"/>
              <a:gd name="T67" fmla="*/ 334 h 705"/>
              <a:gd name="T68" fmla="*/ 596 w 876"/>
              <a:gd name="T69" fmla="*/ 354 h 705"/>
              <a:gd name="T70" fmla="*/ 613 w 876"/>
              <a:gd name="T71" fmla="*/ 374 h 705"/>
              <a:gd name="T72" fmla="*/ 631 w 876"/>
              <a:gd name="T73" fmla="*/ 396 h 705"/>
              <a:gd name="T74" fmla="*/ 648 w 876"/>
              <a:gd name="T75" fmla="*/ 417 h 705"/>
              <a:gd name="T76" fmla="*/ 666 w 876"/>
              <a:gd name="T77" fmla="*/ 439 h 705"/>
              <a:gd name="T78" fmla="*/ 684 w 876"/>
              <a:gd name="T79" fmla="*/ 462 h 705"/>
              <a:gd name="T80" fmla="*/ 701 w 876"/>
              <a:gd name="T81" fmla="*/ 484 h 705"/>
              <a:gd name="T82" fmla="*/ 719 w 876"/>
              <a:gd name="T83" fmla="*/ 507 h 705"/>
              <a:gd name="T84" fmla="*/ 736 w 876"/>
              <a:gd name="T85" fmla="*/ 530 h 705"/>
              <a:gd name="T86" fmla="*/ 754 w 876"/>
              <a:gd name="T87" fmla="*/ 553 h 705"/>
              <a:gd name="T88" fmla="*/ 771 w 876"/>
              <a:gd name="T89" fmla="*/ 576 h 705"/>
              <a:gd name="T90" fmla="*/ 789 w 876"/>
              <a:gd name="T91" fmla="*/ 599 h 705"/>
              <a:gd name="T92" fmla="*/ 806 w 876"/>
              <a:gd name="T93" fmla="*/ 621 h 705"/>
              <a:gd name="T94" fmla="*/ 824 w 876"/>
              <a:gd name="T95" fmla="*/ 643 h 705"/>
              <a:gd name="T96" fmla="*/ 841 w 876"/>
              <a:gd name="T97" fmla="*/ 665 h 705"/>
              <a:gd name="T98" fmla="*/ 859 w 876"/>
              <a:gd name="T99" fmla="*/ 685 h 705"/>
              <a:gd name="T100" fmla="*/ 876 w 876"/>
              <a:gd name="T101" fmla="*/ 705 h 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76" h="705">
                <a:moveTo>
                  <a:pt x="0" y="0"/>
                </a:moveTo>
                <a:lnTo>
                  <a:pt x="17" y="4"/>
                </a:lnTo>
                <a:lnTo>
                  <a:pt x="35" y="7"/>
                </a:lnTo>
                <a:lnTo>
                  <a:pt x="52" y="11"/>
                </a:lnTo>
                <a:lnTo>
                  <a:pt x="70" y="16"/>
                </a:lnTo>
                <a:lnTo>
                  <a:pt x="87" y="20"/>
                </a:lnTo>
                <a:lnTo>
                  <a:pt x="105" y="25"/>
                </a:lnTo>
                <a:lnTo>
                  <a:pt x="122" y="30"/>
                </a:lnTo>
                <a:lnTo>
                  <a:pt x="140" y="36"/>
                </a:lnTo>
                <a:lnTo>
                  <a:pt x="157" y="42"/>
                </a:lnTo>
                <a:lnTo>
                  <a:pt x="175" y="48"/>
                </a:lnTo>
                <a:lnTo>
                  <a:pt x="192" y="55"/>
                </a:lnTo>
                <a:lnTo>
                  <a:pt x="210" y="62"/>
                </a:lnTo>
                <a:lnTo>
                  <a:pt x="228" y="69"/>
                </a:lnTo>
                <a:lnTo>
                  <a:pt x="245" y="77"/>
                </a:lnTo>
                <a:lnTo>
                  <a:pt x="263" y="85"/>
                </a:lnTo>
                <a:lnTo>
                  <a:pt x="280" y="94"/>
                </a:lnTo>
                <a:lnTo>
                  <a:pt x="298" y="103"/>
                </a:lnTo>
                <a:lnTo>
                  <a:pt x="315" y="113"/>
                </a:lnTo>
                <a:lnTo>
                  <a:pt x="333" y="123"/>
                </a:lnTo>
                <a:lnTo>
                  <a:pt x="350" y="134"/>
                </a:lnTo>
                <a:lnTo>
                  <a:pt x="368" y="146"/>
                </a:lnTo>
                <a:lnTo>
                  <a:pt x="385" y="158"/>
                </a:lnTo>
                <a:lnTo>
                  <a:pt x="403" y="171"/>
                </a:lnTo>
                <a:lnTo>
                  <a:pt x="420" y="184"/>
                </a:lnTo>
                <a:lnTo>
                  <a:pt x="438" y="198"/>
                </a:lnTo>
                <a:lnTo>
                  <a:pt x="456" y="213"/>
                </a:lnTo>
                <a:lnTo>
                  <a:pt x="473" y="228"/>
                </a:lnTo>
                <a:lnTo>
                  <a:pt x="491" y="244"/>
                </a:lnTo>
                <a:lnTo>
                  <a:pt x="508" y="261"/>
                </a:lnTo>
                <a:lnTo>
                  <a:pt x="526" y="278"/>
                </a:lnTo>
                <a:lnTo>
                  <a:pt x="543" y="296"/>
                </a:lnTo>
                <a:lnTo>
                  <a:pt x="561" y="315"/>
                </a:lnTo>
                <a:lnTo>
                  <a:pt x="578" y="334"/>
                </a:lnTo>
                <a:lnTo>
                  <a:pt x="596" y="354"/>
                </a:lnTo>
                <a:lnTo>
                  <a:pt x="613" y="374"/>
                </a:lnTo>
                <a:lnTo>
                  <a:pt x="631" y="396"/>
                </a:lnTo>
                <a:lnTo>
                  <a:pt x="648" y="417"/>
                </a:lnTo>
                <a:lnTo>
                  <a:pt x="666" y="439"/>
                </a:lnTo>
                <a:lnTo>
                  <a:pt x="684" y="462"/>
                </a:lnTo>
                <a:lnTo>
                  <a:pt x="701" y="484"/>
                </a:lnTo>
                <a:lnTo>
                  <a:pt x="719" y="507"/>
                </a:lnTo>
                <a:lnTo>
                  <a:pt x="736" y="530"/>
                </a:lnTo>
                <a:lnTo>
                  <a:pt x="754" y="553"/>
                </a:lnTo>
                <a:lnTo>
                  <a:pt x="771" y="576"/>
                </a:lnTo>
                <a:lnTo>
                  <a:pt x="789" y="599"/>
                </a:lnTo>
                <a:lnTo>
                  <a:pt x="806" y="621"/>
                </a:lnTo>
                <a:lnTo>
                  <a:pt x="824" y="643"/>
                </a:lnTo>
                <a:lnTo>
                  <a:pt x="841" y="665"/>
                </a:lnTo>
                <a:lnTo>
                  <a:pt x="859" y="685"/>
                </a:lnTo>
                <a:lnTo>
                  <a:pt x="876" y="705"/>
                </a:lnTo>
              </a:path>
            </a:pathLst>
          </a:cu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" name="Freeform 907"/>
          <p:cNvSpPr>
            <a:spLocks/>
          </p:cNvSpPr>
          <p:nvPr/>
        </p:nvSpPr>
        <p:spPr bwMode="auto">
          <a:xfrm>
            <a:off x="2543178" y="906463"/>
            <a:ext cx="4854576" cy="2522538"/>
          </a:xfrm>
          <a:custGeom>
            <a:avLst/>
            <a:gdLst>
              <a:gd name="T0" fmla="*/ 0 w 876"/>
              <a:gd name="T1" fmla="*/ 0 h 455"/>
              <a:gd name="T2" fmla="*/ 17 w 876"/>
              <a:gd name="T3" fmla="*/ 0 h 455"/>
              <a:gd name="T4" fmla="*/ 35 w 876"/>
              <a:gd name="T5" fmla="*/ 1 h 455"/>
              <a:gd name="T6" fmla="*/ 52 w 876"/>
              <a:gd name="T7" fmla="*/ 1 h 455"/>
              <a:gd name="T8" fmla="*/ 70 w 876"/>
              <a:gd name="T9" fmla="*/ 2 h 455"/>
              <a:gd name="T10" fmla="*/ 87 w 876"/>
              <a:gd name="T11" fmla="*/ 2 h 455"/>
              <a:gd name="T12" fmla="*/ 105 w 876"/>
              <a:gd name="T13" fmla="*/ 3 h 455"/>
              <a:gd name="T14" fmla="*/ 122 w 876"/>
              <a:gd name="T15" fmla="*/ 4 h 455"/>
              <a:gd name="T16" fmla="*/ 140 w 876"/>
              <a:gd name="T17" fmla="*/ 5 h 455"/>
              <a:gd name="T18" fmla="*/ 157 w 876"/>
              <a:gd name="T19" fmla="*/ 5 h 455"/>
              <a:gd name="T20" fmla="*/ 175 w 876"/>
              <a:gd name="T21" fmla="*/ 6 h 455"/>
              <a:gd name="T22" fmla="*/ 192 w 876"/>
              <a:gd name="T23" fmla="*/ 7 h 455"/>
              <a:gd name="T24" fmla="*/ 210 w 876"/>
              <a:gd name="T25" fmla="*/ 9 h 455"/>
              <a:gd name="T26" fmla="*/ 228 w 876"/>
              <a:gd name="T27" fmla="*/ 10 h 455"/>
              <a:gd name="T28" fmla="*/ 245 w 876"/>
              <a:gd name="T29" fmla="*/ 11 h 455"/>
              <a:gd name="T30" fmla="*/ 263 w 876"/>
              <a:gd name="T31" fmla="*/ 13 h 455"/>
              <a:gd name="T32" fmla="*/ 280 w 876"/>
              <a:gd name="T33" fmla="*/ 15 h 455"/>
              <a:gd name="T34" fmla="*/ 298 w 876"/>
              <a:gd name="T35" fmla="*/ 17 h 455"/>
              <a:gd name="T36" fmla="*/ 315 w 876"/>
              <a:gd name="T37" fmla="*/ 19 h 455"/>
              <a:gd name="T38" fmla="*/ 333 w 876"/>
              <a:gd name="T39" fmla="*/ 21 h 455"/>
              <a:gd name="T40" fmla="*/ 350 w 876"/>
              <a:gd name="T41" fmla="*/ 24 h 455"/>
              <a:gd name="T42" fmla="*/ 368 w 876"/>
              <a:gd name="T43" fmla="*/ 27 h 455"/>
              <a:gd name="T44" fmla="*/ 385 w 876"/>
              <a:gd name="T45" fmla="*/ 30 h 455"/>
              <a:gd name="T46" fmla="*/ 403 w 876"/>
              <a:gd name="T47" fmla="*/ 34 h 455"/>
              <a:gd name="T48" fmla="*/ 420 w 876"/>
              <a:gd name="T49" fmla="*/ 38 h 455"/>
              <a:gd name="T50" fmla="*/ 438 w 876"/>
              <a:gd name="T51" fmla="*/ 42 h 455"/>
              <a:gd name="T52" fmla="*/ 456 w 876"/>
              <a:gd name="T53" fmla="*/ 47 h 455"/>
              <a:gd name="T54" fmla="*/ 473 w 876"/>
              <a:gd name="T55" fmla="*/ 53 h 455"/>
              <a:gd name="T56" fmla="*/ 491 w 876"/>
              <a:gd name="T57" fmla="*/ 59 h 455"/>
              <a:gd name="T58" fmla="*/ 508 w 876"/>
              <a:gd name="T59" fmla="*/ 65 h 455"/>
              <a:gd name="T60" fmla="*/ 526 w 876"/>
              <a:gd name="T61" fmla="*/ 73 h 455"/>
              <a:gd name="T62" fmla="*/ 543 w 876"/>
              <a:gd name="T63" fmla="*/ 80 h 455"/>
              <a:gd name="T64" fmla="*/ 561 w 876"/>
              <a:gd name="T65" fmla="*/ 89 h 455"/>
              <a:gd name="T66" fmla="*/ 578 w 876"/>
              <a:gd name="T67" fmla="*/ 99 h 455"/>
              <a:gd name="T68" fmla="*/ 596 w 876"/>
              <a:gd name="T69" fmla="*/ 109 h 455"/>
              <a:gd name="T70" fmla="*/ 613 w 876"/>
              <a:gd name="T71" fmla="*/ 121 h 455"/>
              <a:gd name="T72" fmla="*/ 631 w 876"/>
              <a:gd name="T73" fmla="*/ 133 h 455"/>
              <a:gd name="T74" fmla="*/ 648 w 876"/>
              <a:gd name="T75" fmla="*/ 147 h 455"/>
              <a:gd name="T76" fmla="*/ 666 w 876"/>
              <a:gd name="T77" fmla="*/ 162 h 455"/>
              <a:gd name="T78" fmla="*/ 684 w 876"/>
              <a:gd name="T79" fmla="*/ 178 h 455"/>
              <a:gd name="T80" fmla="*/ 701 w 876"/>
              <a:gd name="T81" fmla="*/ 196 h 455"/>
              <a:gd name="T82" fmla="*/ 719 w 876"/>
              <a:gd name="T83" fmla="*/ 215 h 455"/>
              <a:gd name="T84" fmla="*/ 736 w 876"/>
              <a:gd name="T85" fmla="*/ 235 h 455"/>
              <a:gd name="T86" fmla="*/ 754 w 876"/>
              <a:gd name="T87" fmla="*/ 258 h 455"/>
              <a:gd name="T88" fmla="*/ 771 w 876"/>
              <a:gd name="T89" fmla="*/ 281 h 455"/>
              <a:gd name="T90" fmla="*/ 789 w 876"/>
              <a:gd name="T91" fmla="*/ 306 h 455"/>
              <a:gd name="T92" fmla="*/ 806 w 876"/>
              <a:gd name="T93" fmla="*/ 333 h 455"/>
              <a:gd name="T94" fmla="*/ 824 w 876"/>
              <a:gd name="T95" fmla="*/ 362 h 455"/>
              <a:gd name="T96" fmla="*/ 841 w 876"/>
              <a:gd name="T97" fmla="*/ 391 h 455"/>
              <a:gd name="T98" fmla="*/ 859 w 876"/>
              <a:gd name="T99" fmla="*/ 422 h 455"/>
              <a:gd name="T100" fmla="*/ 876 w 876"/>
              <a:gd name="T101" fmla="*/ 455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76" h="455">
                <a:moveTo>
                  <a:pt x="0" y="0"/>
                </a:moveTo>
                <a:lnTo>
                  <a:pt x="17" y="0"/>
                </a:lnTo>
                <a:lnTo>
                  <a:pt x="35" y="1"/>
                </a:lnTo>
                <a:lnTo>
                  <a:pt x="52" y="1"/>
                </a:lnTo>
                <a:lnTo>
                  <a:pt x="70" y="2"/>
                </a:lnTo>
                <a:lnTo>
                  <a:pt x="87" y="2"/>
                </a:lnTo>
                <a:lnTo>
                  <a:pt x="105" y="3"/>
                </a:lnTo>
                <a:lnTo>
                  <a:pt x="122" y="4"/>
                </a:lnTo>
                <a:lnTo>
                  <a:pt x="140" y="5"/>
                </a:lnTo>
                <a:lnTo>
                  <a:pt x="157" y="5"/>
                </a:lnTo>
                <a:lnTo>
                  <a:pt x="175" y="6"/>
                </a:lnTo>
                <a:lnTo>
                  <a:pt x="192" y="7"/>
                </a:lnTo>
                <a:lnTo>
                  <a:pt x="210" y="9"/>
                </a:lnTo>
                <a:lnTo>
                  <a:pt x="228" y="10"/>
                </a:lnTo>
                <a:lnTo>
                  <a:pt x="245" y="11"/>
                </a:lnTo>
                <a:lnTo>
                  <a:pt x="263" y="13"/>
                </a:lnTo>
                <a:lnTo>
                  <a:pt x="280" y="15"/>
                </a:lnTo>
                <a:lnTo>
                  <a:pt x="298" y="17"/>
                </a:lnTo>
                <a:lnTo>
                  <a:pt x="315" y="19"/>
                </a:lnTo>
                <a:lnTo>
                  <a:pt x="333" y="21"/>
                </a:lnTo>
                <a:lnTo>
                  <a:pt x="350" y="24"/>
                </a:lnTo>
                <a:lnTo>
                  <a:pt x="368" y="27"/>
                </a:lnTo>
                <a:lnTo>
                  <a:pt x="385" y="30"/>
                </a:lnTo>
                <a:lnTo>
                  <a:pt x="403" y="34"/>
                </a:lnTo>
                <a:lnTo>
                  <a:pt x="420" y="38"/>
                </a:lnTo>
                <a:lnTo>
                  <a:pt x="438" y="42"/>
                </a:lnTo>
                <a:lnTo>
                  <a:pt x="456" y="47"/>
                </a:lnTo>
                <a:lnTo>
                  <a:pt x="473" y="53"/>
                </a:lnTo>
                <a:lnTo>
                  <a:pt x="491" y="59"/>
                </a:lnTo>
                <a:lnTo>
                  <a:pt x="508" y="65"/>
                </a:lnTo>
                <a:lnTo>
                  <a:pt x="526" y="73"/>
                </a:lnTo>
                <a:lnTo>
                  <a:pt x="543" y="80"/>
                </a:lnTo>
                <a:lnTo>
                  <a:pt x="561" y="89"/>
                </a:lnTo>
                <a:lnTo>
                  <a:pt x="578" y="99"/>
                </a:lnTo>
                <a:lnTo>
                  <a:pt x="596" y="109"/>
                </a:lnTo>
                <a:lnTo>
                  <a:pt x="613" y="121"/>
                </a:lnTo>
                <a:lnTo>
                  <a:pt x="631" y="133"/>
                </a:lnTo>
                <a:lnTo>
                  <a:pt x="648" y="147"/>
                </a:lnTo>
                <a:lnTo>
                  <a:pt x="666" y="162"/>
                </a:lnTo>
                <a:lnTo>
                  <a:pt x="684" y="178"/>
                </a:lnTo>
                <a:lnTo>
                  <a:pt x="701" y="196"/>
                </a:lnTo>
                <a:lnTo>
                  <a:pt x="719" y="215"/>
                </a:lnTo>
                <a:lnTo>
                  <a:pt x="736" y="235"/>
                </a:lnTo>
                <a:lnTo>
                  <a:pt x="754" y="258"/>
                </a:lnTo>
                <a:lnTo>
                  <a:pt x="771" y="281"/>
                </a:lnTo>
                <a:lnTo>
                  <a:pt x="789" y="306"/>
                </a:lnTo>
                <a:lnTo>
                  <a:pt x="806" y="333"/>
                </a:lnTo>
                <a:lnTo>
                  <a:pt x="824" y="362"/>
                </a:lnTo>
                <a:lnTo>
                  <a:pt x="841" y="391"/>
                </a:lnTo>
                <a:lnTo>
                  <a:pt x="859" y="422"/>
                </a:lnTo>
                <a:lnTo>
                  <a:pt x="876" y="455"/>
                </a:lnTo>
              </a:path>
            </a:pathLst>
          </a:cu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8" name="Line 908"/>
          <p:cNvSpPr>
            <a:spLocks noChangeShapeType="1"/>
          </p:cNvSpPr>
          <p:nvPr/>
        </p:nvSpPr>
        <p:spPr bwMode="auto">
          <a:xfrm>
            <a:off x="7397754" y="4813300"/>
            <a:ext cx="50800" cy="84138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9" name="Line 909"/>
          <p:cNvSpPr>
            <a:spLocks noChangeShapeType="1"/>
          </p:cNvSpPr>
          <p:nvPr/>
        </p:nvSpPr>
        <p:spPr bwMode="auto">
          <a:xfrm>
            <a:off x="7464429" y="4930775"/>
            <a:ext cx="33338" cy="55563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0" name="Line 910"/>
          <p:cNvSpPr>
            <a:spLocks noChangeShapeType="1"/>
          </p:cNvSpPr>
          <p:nvPr/>
        </p:nvSpPr>
        <p:spPr bwMode="auto">
          <a:xfrm>
            <a:off x="7497766" y="4986338"/>
            <a:ext cx="17463" cy="26988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1" name="Line 911"/>
          <p:cNvSpPr>
            <a:spLocks noChangeShapeType="1"/>
          </p:cNvSpPr>
          <p:nvPr/>
        </p:nvSpPr>
        <p:spPr bwMode="auto">
          <a:xfrm>
            <a:off x="7537454" y="5046663"/>
            <a:ext cx="49213" cy="77788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2" name="Line 912"/>
          <p:cNvSpPr>
            <a:spLocks noChangeShapeType="1"/>
          </p:cNvSpPr>
          <p:nvPr/>
        </p:nvSpPr>
        <p:spPr bwMode="auto">
          <a:xfrm>
            <a:off x="7608891" y="5151438"/>
            <a:ext cx="55563" cy="77788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3" name="Line 913"/>
          <p:cNvSpPr>
            <a:spLocks noChangeShapeType="1"/>
          </p:cNvSpPr>
          <p:nvPr/>
        </p:nvSpPr>
        <p:spPr bwMode="auto">
          <a:xfrm>
            <a:off x="7691441" y="5262563"/>
            <a:ext cx="0" cy="0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4" name="Line 914"/>
          <p:cNvSpPr>
            <a:spLocks noChangeShapeType="1"/>
          </p:cNvSpPr>
          <p:nvPr/>
        </p:nvSpPr>
        <p:spPr bwMode="auto">
          <a:xfrm>
            <a:off x="7691441" y="5262563"/>
            <a:ext cx="61913" cy="66675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5" name="Line 915"/>
          <p:cNvSpPr>
            <a:spLocks noChangeShapeType="1"/>
          </p:cNvSpPr>
          <p:nvPr/>
        </p:nvSpPr>
        <p:spPr bwMode="auto">
          <a:xfrm>
            <a:off x="7780341" y="5362575"/>
            <a:ext cx="11113" cy="11113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6" name="Line 916"/>
          <p:cNvSpPr>
            <a:spLocks noChangeShapeType="1"/>
          </p:cNvSpPr>
          <p:nvPr/>
        </p:nvSpPr>
        <p:spPr bwMode="auto">
          <a:xfrm>
            <a:off x="7791454" y="5373688"/>
            <a:ext cx="55563" cy="50800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7" name="Line 917"/>
          <p:cNvSpPr>
            <a:spLocks noChangeShapeType="1"/>
          </p:cNvSpPr>
          <p:nvPr/>
        </p:nvSpPr>
        <p:spPr bwMode="auto">
          <a:xfrm>
            <a:off x="7875591" y="5451475"/>
            <a:ext cx="11113" cy="11113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8" name="Line 918"/>
          <p:cNvSpPr>
            <a:spLocks noChangeShapeType="1"/>
          </p:cNvSpPr>
          <p:nvPr/>
        </p:nvSpPr>
        <p:spPr bwMode="auto">
          <a:xfrm>
            <a:off x="7886704" y="5462588"/>
            <a:ext cx="65088" cy="44450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9" name="Line 919"/>
          <p:cNvSpPr>
            <a:spLocks noChangeShapeType="1"/>
          </p:cNvSpPr>
          <p:nvPr/>
        </p:nvSpPr>
        <p:spPr bwMode="auto">
          <a:xfrm>
            <a:off x="7980366" y="5529263"/>
            <a:ext cx="4763" cy="4763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0" name="Line 920"/>
          <p:cNvSpPr>
            <a:spLocks noChangeShapeType="1"/>
          </p:cNvSpPr>
          <p:nvPr/>
        </p:nvSpPr>
        <p:spPr bwMode="auto">
          <a:xfrm>
            <a:off x="7985129" y="5534025"/>
            <a:ext cx="77788" cy="44450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1" name="Line 921"/>
          <p:cNvSpPr>
            <a:spLocks noChangeShapeType="1"/>
          </p:cNvSpPr>
          <p:nvPr/>
        </p:nvSpPr>
        <p:spPr bwMode="auto">
          <a:xfrm>
            <a:off x="8096254" y="5595938"/>
            <a:ext cx="84138" cy="33338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2" name="Line 922"/>
          <p:cNvSpPr>
            <a:spLocks noChangeShapeType="1"/>
          </p:cNvSpPr>
          <p:nvPr/>
        </p:nvSpPr>
        <p:spPr bwMode="auto">
          <a:xfrm>
            <a:off x="8180391" y="5629275"/>
            <a:ext cx="4763" cy="0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3" name="Line 923"/>
          <p:cNvSpPr>
            <a:spLocks noChangeShapeType="1"/>
          </p:cNvSpPr>
          <p:nvPr/>
        </p:nvSpPr>
        <p:spPr bwMode="auto">
          <a:xfrm>
            <a:off x="8224841" y="5640388"/>
            <a:ext cx="49213" cy="15875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4" name="Line 924"/>
          <p:cNvSpPr>
            <a:spLocks noChangeShapeType="1"/>
          </p:cNvSpPr>
          <p:nvPr/>
        </p:nvSpPr>
        <p:spPr bwMode="auto">
          <a:xfrm>
            <a:off x="8274054" y="5656263"/>
            <a:ext cx="38100" cy="11113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5" name="Line 925"/>
          <p:cNvSpPr>
            <a:spLocks noChangeShapeType="1"/>
          </p:cNvSpPr>
          <p:nvPr/>
        </p:nvSpPr>
        <p:spPr bwMode="auto">
          <a:xfrm>
            <a:off x="8351841" y="5673725"/>
            <a:ext cx="22225" cy="4763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6" name="Line 926"/>
          <p:cNvSpPr>
            <a:spLocks noChangeShapeType="1"/>
          </p:cNvSpPr>
          <p:nvPr/>
        </p:nvSpPr>
        <p:spPr bwMode="auto">
          <a:xfrm>
            <a:off x="8374066" y="5678488"/>
            <a:ext cx="66675" cy="11113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7" name="Line 927"/>
          <p:cNvSpPr>
            <a:spLocks noChangeShapeType="1"/>
          </p:cNvSpPr>
          <p:nvPr/>
        </p:nvSpPr>
        <p:spPr bwMode="auto">
          <a:xfrm>
            <a:off x="8485191" y="5695950"/>
            <a:ext cx="82550" cy="11113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8" name="Line 928"/>
          <p:cNvSpPr>
            <a:spLocks noChangeShapeType="1"/>
          </p:cNvSpPr>
          <p:nvPr/>
        </p:nvSpPr>
        <p:spPr bwMode="auto">
          <a:xfrm>
            <a:off x="8567741" y="5707063"/>
            <a:ext cx="4763" cy="0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9" name="Line 929"/>
          <p:cNvSpPr>
            <a:spLocks noChangeShapeType="1"/>
          </p:cNvSpPr>
          <p:nvPr/>
        </p:nvSpPr>
        <p:spPr bwMode="auto">
          <a:xfrm>
            <a:off x="8612191" y="5707063"/>
            <a:ext cx="49213" cy="4763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0" name="Line 930"/>
          <p:cNvSpPr>
            <a:spLocks noChangeShapeType="1"/>
          </p:cNvSpPr>
          <p:nvPr/>
        </p:nvSpPr>
        <p:spPr bwMode="auto">
          <a:xfrm>
            <a:off x="8661404" y="5711825"/>
            <a:ext cx="44450" cy="0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1" name="Line 931"/>
          <p:cNvSpPr>
            <a:spLocks noChangeShapeType="1"/>
          </p:cNvSpPr>
          <p:nvPr/>
        </p:nvSpPr>
        <p:spPr bwMode="auto">
          <a:xfrm>
            <a:off x="8745541" y="5711825"/>
            <a:ext cx="15875" cy="6350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2" name="Line 932"/>
          <p:cNvSpPr>
            <a:spLocks noChangeShapeType="1"/>
          </p:cNvSpPr>
          <p:nvPr/>
        </p:nvSpPr>
        <p:spPr bwMode="auto">
          <a:xfrm>
            <a:off x="8761416" y="5718175"/>
            <a:ext cx="77788" cy="0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3" name="Line 933"/>
          <p:cNvSpPr>
            <a:spLocks noChangeShapeType="1"/>
          </p:cNvSpPr>
          <p:nvPr/>
        </p:nvSpPr>
        <p:spPr bwMode="auto">
          <a:xfrm>
            <a:off x="8877304" y="5718175"/>
            <a:ext cx="77788" cy="0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4" name="Line 934"/>
          <p:cNvSpPr>
            <a:spLocks noChangeShapeType="1"/>
          </p:cNvSpPr>
          <p:nvPr/>
        </p:nvSpPr>
        <p:spPr bwMode="auto">
          <a:xfrm>
            <a:off x="8955091" y="5718175"/>
            <a:ext cx="17463" cy="0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5" name="Line 935"/>
          <p:cNvSpPr>
            <a:spLocks noChangeShapeType="1"/>
          </p:cNvSpPr>
          <p:nvPr/>
        </p:nvSpPr>
        <p:spPr bwMode="auto">
          <a:xfrm>
            <a:off x="9010654" y="5718175"/>
            <a:ext cx="44450" cy="0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6" name="Line 936"/>
          <p:cNvSpPr>
            <a:spLocks noChangeShapeType="1"/>
          </p:cNvSpPr>
          <p:nvPr/>
        </p:nvSpPr>
        <p:spPr bwMode="auto">
          <a:xfrm>
            <a:off x="9055104" y="5718175"/>
            <a:ext cx="50800" cy="0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7" name="Line 937"/>
          <p:cNvSpPr>
            <a:spLocks noChangeShapeType="1"/>
          </p:cNvSpPr>
          <p:nvPr/>
        </p:nvSpPr>
        <p:spPr bwMode="auto">
          <a:xfrm>
            <a:off x="9144004" y="5718175"/>
            <a:ext cx="4763" cy="0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8" name="Line 938"/>
          <p:cNvSpPr>
            <a:spLocks noChangeShapeType="1"/>
          </p:cNvSpPr>
          <p:nvPr/>
        </p:nvSpPr>
        <p:spPr bwMode="auto">
          <a:xfrm>
            <a:off x="9148766" y="5718175"/>
            <a:ext cx="88900" cy="0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9" name="Line 939"/>
          <p:cNvSpPr>
            <a:spLocks noChangeShapeType="1"/>
          </p:cNvSpPr>
          <p:nvPr/>
        </p:nvSpPr>
        <p:spPr bwMode="auto">
          <a:xfrm>
            <a:off x="9277354" y="5718175"/>
            <a:ext cx="66675" cy="0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0" name="Line 940"/>
          <p:cNvSpPr>
            <a:spLocks noChangeShapeType="1"/>
          </p:cNvSpPr>
          <p:nvPr/>
        </p:nvSpPr>
        <p:spPr bwMode="auto">
          <a:xfrm>
            <a:off x="9344029" y="5718175"/>
            <a:ext cx="26988" cy="0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1" name="Line 941"/>
          <p:cNvSpPr>
            <a:spLocks noChangeShapeType="1"/>
          </p:cNvSpPr>
          <p:nvPr/>
        </p:nvSpPr>
        <p:spPr bwMode="auto">
          <a:xfrm>
            <a:off x="9410704" y="5718175"/>
            <a:ext cx="33338" cy="0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2" name="Line 942"/>
          <p:cNvSpPr>
            <a:spLocks noChangeShapeType="1"/>
          </p:cNvSpPr>
          <p:nvPr/>
        </p:nvSpPr>
        <p:spPr bwMode="auto">
          <a:xfrm>
            <a:off x="9444041" y="5718175"/>
            <a:ext cx="60325" cy="0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3" name="Line 943"/>
          <p:cNvSpPr>
            <a:spLocks noChangeShapeType="1"/>
          </p:cNvSpPr>
          <p:nvPr/>
        </p:nvSpPr>
        <p:spPr bwMode="auto">
          <a:xfrm>
            <a:off x="9542466" y="5718175"/>
            <a:ext cx="95250" cy="0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4" name="Line 944"/>
          <p:cNvSpPr>
            <a:spLocks noChangeShapeType="1"/>
          </p:cNvSpPr>
          <p:nvPr/>
        </p:nvSpPr>
        <p:spPr bwMode="auto">
          <a:xfrm>
            <a:off x="9637716" y="5718175"/>
            <a:ext cx="0" cy="0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5" name="Line 945"/>
          <p:cNvSpPr>
            <a:spLocks noChangeShapeType="1"/>
          </p:cNvSpPr>
          <p:nvPr/>
        </p:nvSpPr>
        <p:spPr bwMode="auto">
          <a:xfrm>
            <a:off x="9675816" y="5718175"/>
            <a:ext cx="55563" cy="0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6" name="Line 946"/>
          <p:cNvSpPr>
            <a:spLocks noChangeShapeType="1"/>
          </p:cNvSpPr>
          <p:nvPr/>
        </p:nvSpPr>
        <p:spPr bwMode="auto">
          <a:xfrm>
            <a:off x="9731379" y="5718175"/>
            <a:ext cx="38100" cy="0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7" name="Line 947"/>
          <p:cNvSpPr>
            <a:spLocks noChangeShapeType="1"/>
          </p:cNvSpPr>
          <p:nvPr/>
        </p:nvSpPr>
        <p:spPr bwMode="auto">
          <a:xfrm>
            <a:off x="9809166" y="5718175"/>
            <a:ext cx="22225" cy="0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8" name="Line 948"/>
          <p:cNvSpPr>
            <a:spLocks noChangeShapeType="1"/>
          </p:cNvSpPr>
          <p:nvPr/>
        </p:nvSpPr>
        <p:spPr bwMode="auto">
          <a:xfrm>
            <a:off x="9831391" y="5718175"/>
            <a:ext cx="71438" cy="0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9" name="Line 949"/>
          <p:cNvSpPr>
            <a:spLocks noChangeShapeType="1"/>
          </p:cNvSpPr>
          <p:nvPr/>
        </p:nvSpPr>
        <p:spPr bwMode="auto">
          <a:xfrm>
            <a:off x="9942516" y="5718175"/>
            <a:ext cx="82550" cy="0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0" name="Line 950"/>
          <p:cNvSpPr>
            <a:spLocks noChangeShapeType="1"/>
          </p:cNvSpPr>
          <p:nvPr/>
        </p:nvSpPr>
        <p:spPr bwMode="auto">
          <a:xfrm>
            <a:off x="10025066" y="5718175"/>
            <a:ext cx="11113" cy="0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1" name="Line 951"/>
          <p:cNvSpPr>
            <a:spLocks noChangeShapeType="1"/>
          </p:cNvSpPr>
          <p:nvPr/>
        </p:nvSpPr>
        <p:spPr bwMode="auto">
          <a:xfrm>
            <a:off x="10074279" y="5718175"/>
            <a:ext cx="50800" cy="0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2" name="Line 952"/>
          <p:cNvSpPr>
            <a:spLocks noChangeShapeType="1"/>
          </p:cNvSpPr>
          <p:nvPr/>
        </p:nvSpPr>
        <p:spPr bwMode="auto">
          <a:xfrm>
            <a:off x="10125079" y="5718175"/>
            <a:ext cx="44450" cy="0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3" name="Line 953"/>
          <p:cNvSpPr>
            <a:spLocks noChangeShapeType="1"/>
          </p:cNvSpPr>
          <p:nvPr/>
        </p:nvSpPr>
        <p:spPr bwMode="auto">
          <a:xfrm>
            <a:off x="10207629" y="5718175"/>
            <a:ext cx="11113" cy="0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4" name="Line 954"/>
          <p:cNvSpPr>
            <a:spLocks noChangeShapeType="1"/>
          </p:cNvSpPr>
          <p:nvPr/>
        </p:nvSpPr>
        <p:spPr bwMode="auto">
          <a:xfrm>
            <a:off x="10218741" y="5718175"/>
            <a:ext cx="84138" cy="0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5" name="Line 955"/>
          <p:cNvSpPr>
            <a:spLocks noChangeShapeType="1"/>
          </p:cNvSpPr>
          <p:nvPr/>
        </p:nvSpPr>
        <p:spPr bwMode="auto">
          <a:xfrm>
            <a:off x="7397754" y="3429000"/>
            <a:ext cx="22225" cy="87313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6" name="Line 956"/>
          <p:cNvSpPr>
            <a:spLocks noChangeShapeType="1"/>
          </p:cNvSpPr>
          <p:nvPr/>
        </p:nvSpPr>
        <p:spPr bwMode="auto">
          <a:xfrm>
            <a:off x="7431091" y="3556000"/>
            <a:ext cx="17463" cy="8890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7" name="Line 957"/>
          <p:cNvSpPr>
            <a:spLocks noChangeShapeType="1"/>
          </p:cNvSpPr>
          <p:nvPr/>
        </p:nvSpPr>
        <p:spPr bwMode="auto">
          <a:xfrm>
            <a:off x="7459666" y="3683000"/>
            <a:ext cx="22225" cy="9525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8" name="Line 958"/>
          <p:cNvSpPr>
            <a:spLocks noChangeShapeType="1"/>
          </p:cNvSpPr>
          <p:nvPr/>
        </p:nvSpPr>
        <p:spPr bwMode="auto">
          <a:xfrm>
            <a:off x="7486654" y="3816350"/>
            <a:ext cx="11113" cy="3810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9" name="Line 959"/>
          <p:cNvSpPr>
            <a:spLocks noChangeShapeType="1"/>
          </p:cNvSpPr>
          <p:nvPr/>
        </p:nvSpPr>
        <p:spPr bwMode="auto">
          <a:xfrm>
            <a:off x="7497766" y="3854450"/>
            <a:ext cx="11113" cy="5080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0" name="Line 960"/>
          <p:cNvSpPr>
            <a:spLocks noChangeShapeType="1"/>
          </p:cNvSpPr>
          <p:nvPr/>
        </p:nvSpPr>
        <p:spPr bwMode="auto">
          <a:xfrm>
            <a:off x="7519991" y="3943350"/>
            <a:ext cx="22225" cy="8890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1" name="Line 961"/>
          <p:cNvSpPr>
            <a:spLocks noChangeShapeType="1"/>
          </p:cNvSpPr>
          <p:nvPr/>
        </p:nvSpPr>
        <p:spPr bwMode="auto">
          <a:xfrm>
            <a:off x="7553329" y="4071938"/>
            <a:ext cx="22225" cy="93663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2" name="Line 962"/>
          <p:cNvSpPr>
            <a:spLocks noChangeShapeType="1"/>
          </p:cNvSpPr>
          <p:nvPr/>
        </p:nvSpPr>
        <p:spPr bwMode="auto">
          <a:xfrm>
            <a:off x="7586666" y="4203700"/>
            <a:ext cx="11113" cy="33338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3" name="Line 963"/>
          <p:cNvSpPr>
            <a:spLocks noChangeShapeType="1"/>
          </p:cNvSpPr>
          <p:nvPr/>
        </p:nvSpPr>
        <p:spPr bwMode="auto">
          <a:xfrm>
            <a:off x="7597779" y="4237038"/>
            <a:ext cx="11113" cy="55563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4" name="Line 964"/>
          <p:cNvSpPr>
            <a:spLocks noChangeShapeType="1"/>
          </p:cNvSpPr>
          <p:nvPr/>
        </p:nvSpPr>
        <p:spPr bwMode="auto">
          <a:xfrm>
            <a:off x="7624766" y="4332288"/>
            <a:ext cx="22225" cy="8890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5" name="Line 965"/>
          <p:cNvSpPr>
            <a:spLocks noChangeShapeType="1"/>
          </p:cNvSpPr>
          <p:nvPr/>
        </p:nvSpPr>
        <p:spPr bwMode="auto">
          <a:xfrm>
            <a:off x="7658104" y="4454525"/>
            <a:ext cx="28575" cy="93663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6" name="Line 966"/>
          <p:cNvSpPr>
            <a:spLocks noChangeShapeType="1"/>
          </p:cNvSpPr>
          <p:nvPr/>
        </p:nvSpPr>
        <p:spPr bwMode="auto">
          <a:xfrm>
            <a:off x="7697791" y="4581525"/>
            <a:ext cx="33338" cy="8890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" name="Line 967"/>
          <p:cNvSpPr>
            <a:spLocks noChangeShapeType="1"/>
          </p:cNvSpPr>
          <p:nvPr/>
        </p:nvSpPr>
        <p:spPr bwMode="auto">
          <a:xfrm>
            <a:off x="7742241" y="4708525"/>
            <a:ext cx="33338" cy="8890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8" name="Line 968"/>
          <p:cNvSpPr>
            <a:spLocks noChangeShapeType="1"/>
          </p:cNvSpPr>
          <p:nvPr/>
        </p:nvSpPr>
        <p:spPr bwMode="auto">
          <a:xfrm>
            <a:off x="7786691" y="4835525"/>
            <a:ext cx="4763" cy="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6" name="Line 969"/>
          <p:cNvSpPr>
            <a:spLocks noChangeShapeType="1"/>
          </p:cNvSpPr>
          <p:nvPr/>
        </p:nvSpPr>
        <p:spPr bwMode="auto">
          <a:xfrm>
            <a:off x="7791454" y="4835525"/>
            <a:ext cx="33338" cy="84138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" name="Line 970"/>
          <p:cNvSpPr>
            <a:spLocks noChangeShapeType="1"/>
          </p:cNvSpPr>
          <p:nvPr/>
        </p:nvSpPr>
        <p:spPr bwMode="auto">
          <a:xfrm>
            <a:off x="7842254" y="4957763"/>
            <a:ext cx="33338" cy="84138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8" name="Line 971"/>
          <p:cNvSpPr>
            <a:spLocks noChangeShapeType="1"/>
          </p:cNvSpPr>
          <p:nvPr/>
        </p:nvSpPr>
        <p:spPr bwMode="auto">
          <a:xfrm>
            <a:off x="7897816" y="5080000"/>
            <a:ext cx="42863" cy="77788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" name="Line 972"/>
          <p:cNvSpPr>
            <a:spLocks noChangeShapeType="1"/>
          </p:cNvSpPr>
          <p:nvPr/>
        </p:nvSpPr>
        <p:spPr bwMode="auto">
          <a:xfrm>
            <a:off x="7958141" y="5195888"/>
            <a:ext cx="26988" cy="4445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0" name="Line 973"/>
          <p:cNvSpPr>
            <a:spLocks noChangeShapeType="1"/>
          </p:cNvSpPr>
          <p:nvPr/>
        </p:nvSpPr>
        <p:spPr bwMode="auto">
          <a:xfrm>
            <a:off x="7985129" y="5240338"/>
            <a:ext cx="22225" cy="33338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1" name="Line 974"/>
          <p:cNvSpPr>
            <a:spLocks noChangeShapeType="1"/>
          </p:cNvSpPr>
          <p:nvPr/>
        </p:nvSpPr>
        <p:spPr bwMode="auto">
          <a:xfrm>
            <a:off x="8029579" y="5307013"/>
            <a:ext cx="50800" cy="77788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2" name="Line 975"/>
          <p:cNvSpPr>
            <a:spLocks noChangeShapeType="1"/>
          </p:cNvSpPr>
          <p:nvPr/>
        </p:nvSpPr>
        <p:spPr bwMode="auto">
          <a:xfrm>
            <a:off x="8107366" y="5413375"/>
            <a:ext cx="61913" cy="65088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3" name="Line 976"/>
          <p:cNvSpPr>
            <a:spLocks noChangeShapeType="1"/>
          </p:cNvSpPr>
          <p:nvPr/>
        </p:nvSpPr>
        <p:spPr bwMode="auto">
          <a:xfrm>
            <a:off x="8202616" y="5507038"/>
            <a:ext cx="71438" cy="55563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4" name="Line 977"/>
          <p:cNvSpPr>
            <a:spLocks noChangeShapeType="1"/>
          </p:cNvSpPr>
          <p:nvPr/>
        </p:nvSpPr>
        <p:spPr bwMode="auto">
          <a:xfrm>
            <a:off x="8307391" y="5584825"/>
            <a:ext cx="66675" cy="33338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5" name="Line 978"/>
          <p:cNvSpPr>
            <a:spLocks noChangeShapeType="1"/>
          </p:cNvSpPr>
          <p:nvPr/>
        </p:nvSpPr>
        <p:spPr bwMode="auto">
          <a:xfrm>
            <a:off x="8374066" y="5618163"/>
            <a:ext cx="15875" cy="11113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6" name="Line 979"/>
          <p:cNvSpPr>
            <a:spLocks noChangeShapeType="1"/>
          </p:cNvSpPr>
          <p:nvPr/>
        </p:nvSpPr>
        <p:spPr bwMode="auto">
          <a:xfrm>
            <a:off x="8429629" y="5640388"/>
            <a:ext cx="38100" cy="15875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7" name="Line 980"/>
          <p:cNvSpPr>
            <a:spLocks noChangeShapeType="1"/>
          </p:cNvSpPr>
          <p:nvPr/>
        </p:nvSpPr>
        <p:spPr bwMode="auto">
          <a:xfrm>
            <a:off x="8467729" y="5656263"/>
            <a:ext cx="50800" cy="11113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8" name="Line 981"/>
          <p:cNvSpPr>
            <a:spLocks noChangeShapeType="1"/>
          </p:cNvSpPr>
          <p:nvPr/>
        </p:nvSpPr>
        <p:spPr bwMode="auto">
          <a:xfrm>
            <a:off x="8556629" y="5678488"/>
            <a:ext cx="11113" cy="635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9" name="Line 982"/>
          <p:cNvSpPr>
            <a:spLocks noChangeShapeType="1"/>
          </p:cNvSpPr>
          <p:nvPr/>
        </p:nvSpPr>
        <p:spPr bwMode="auto">
          <a:xfrm>
            <a:off x="8567741" y="5684838"/>
            <a:ext cx="77788" cy="11113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90" name="Line 983"/>
          <p:cNvSpPr>
            <a:spLocks noChangeShapeType="1"/>
          </p:cNvSpPr>
          <p:nvPr/>
        </p:nvSpPr>
        <p:spPr bwMode="auto">
          <a:xfrm>
            <a:off x="8689979" y="5700713"/>
            <a:ext cx="71438" cy="635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91" name="Line 984"/>
          <p:cNvSpPr>
            <a:spLocks noChangeShapeType="1"/>
          </p:cNvSpPr>
          <p:nvPr/>
        </p:nvSpPr>
        <p:spPr bwMode="auto">
          <a:xfrm>
            <a:off x="8761416" y="5707063"/>
            <a:ext cx="17463" cy="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92" name="Line 985"/>
          <p:cNvSpPr>
            <a:spLocks noChangeShapeType="1"/>
          </p:cNvSpPr>
          <p:nvPr/>
        </p:nvSpPr>
        <p:spPr bwMode="auto">
          <a:xfrm>
            <a:off x="8816979" y="5711825"/>
            <a:ext cx="44450" cy="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93" name="Line 986"/>
          <p:cNvSpPr>
            <a:spLocks noChangeShapeType="1"/>
          </p:cNvSpPr>
          <p:nvPr/>
        </p:nvSpPr>
        <p:spPr bwMode="auto">
          <a:xfrm>
            <a:off x="8861429" y="5711825"/>
            <a:ext cx="49213" cy="635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94" name="Line 987"/>
          <p:cNvSpPr>
            <a:spLocks noChangeShapeType="1"/>
          </p:cNvSpPr>
          <p:nvPr/>
        </p:nvSpPr>
        <p:spPr bwMode="auto">
          <a:xfrm>
            <a:off x="8950329" y="5718175"/>
            <a:ext cx="4763" cy="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95" name="Line 988"/>
          <p:cNvSpPr>
            <a:spLocks noChangeShapeType="1"/>
          </p:cNvSpPr>
          <p:nvPr/>
        </p:nvSpPr>
        <p:spPr bwMode="auto">
          <a:xfrm>
            <a:off x="8955091" y="5718175"/>
            <a:ext cx="88900" cy="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96" name="Line 989"/>
          <p:cNvSpPr>
            <a:spLocks noChangeShapeType="1"/>
          </p:cNvSpPr>
          <p:nvPr/>
        </p:nvSpPr>
        <p:spPr bwMode="auto">
          <a:xfrm>
            <a:off x="9083679" y="5718175"/>
            <a:ext cx="65088" cy="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97" name="Line 990"/>
          <p:cNvSpPr>
            <a:spLocks noChangeShapeType="1"/>
          </p:cNvSpPr>
          <p:nvPr/>
        </p:nvSpPr>
        <p:spPr bwMode="auto">
          <a:xfrm>
            <a:off x="9148766" y="5718175"/>
            <a:ext cx="28575" cy="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98" name="Line 991"/>
          <p:cNvSpPr>
            <a:spLocks noChangeShapeType="1"/>
          </p:cNvSpPr>
          <p:nvPr/>
        </p:nvSpPr>
        <p:spPr bwMode="auto">
          <a:xfrm>
            <a:off x="9215441" y="5718175"/>
            <a:ext cx="33338" cy="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99" name="Line 992"/>
          <p:cNvSpPr>
            <a:spLocks noChangeShapeType="1"/>
          </p:cNvSpPr>
          <p:nvPr/>
        </p:nvSpPr>
        <p:spPr bwMode="auto">
          <a:xfrm>
            <a:off x="9248779" y="5718175"/>
            <a:ext cx="61913" cy="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00" name="Line 993"/>
          <p:cNvSpPr>
            <a:spLocks noChangeShapeType="1"/>
          </p:cNvSpPr>
          <p:nvPr/>
        </p:nvSpPr>
        <p:spPr bwMode="auto">
          <a:xfrm>
            <a:off x="9348791" y="5718175"/>
            <a:ext cx="95250" cy="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01" name="Line 994"/>
          <p:cNvSpPr>
            <a:spLocks noChangeShapeType="1"/>
          </p:cNvSpPr>
          <p:nvPr/>
        </p:nvSpPr>
        <p:spPr bwMode="auto">
          <a:xfrm>
            <a:off x="9444041" y="5718175"/>
            <a:ext cx="0" cy="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02" name="Line 995"/>
          <p:cNvSpPr>
            <a:spLocks noChangeShapeType="1"/>
          </p:cNvSpPr>
          <p:nvPr/>
        </p:nvSpPr>
        <p:spPr bwMode="auto">
          <a:xfrm>
            <a:off x="9482141" y="5718175"/>
            <a:ext cx="55563" cy="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03" name="Line 996"/>
          <p:cNvSpPr>
            <a:spLocks noChangeShapeType="1"/>
          </p:cNvSpPr>
          <p:nvPr/>
        </p:nvSpPr>
        <p:spPr bwMode="auto">
          <a:xfrm>
            <a:off x="9537704" y="5718175"/>
            <a:ext cx="38100" cy="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04" name="Line 997"/>
          <p:cNvSpPr>
            <a:spLocks noChangeShapeType="1"/>
          </p:cNvSpPr>
          <p:nvPr/>
        </p:nvSpPr>
        <p:spPr bwMode="auto">
          <a:xfrm>
            <a:off x="9615491" y="5718175"/>
            <a:ext cx="22225" cy="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05" name="Line 998"/>
          <p:cNvSpPr>
            <a:spLocks noChangeShapeType="1"/>
          </p:cNvSpPr>
          <p:nvPr/>
        </p:nvSpPr>
        <p:spPr bwMode="auto">
          <a:xfrm>
            <a:off x="9637716" y="5718175"/>
            <a:ext cx="71438" cy="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06" name="Line 999"/>
          <p:cNvSpPr>
            <a:spLocks noChangeShapeType="1"/>
          </p:cNvSpPr>
          <p:nvPr/>
        </p:nvSpPr>
        <p:spPr bwMode="auto">
          <a:xfrm>
            <a:off x="9748841" y="5718175"/>
            <a:ext cx="82550" cy="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07" name="Line 1000"/>
          <p:cNvSpPr>
            <a:spLocks noChangeShapeType="1"/>
          </p:cNvSpPr>
          <p:nvPr/>
        </p:nvSpPr>
        <p:spPr bwMode="auto">
          <a:xfrm>
            <a:off x="9831391" y="5718175"/>
            <a:ext cx="11113" cy="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08" name="Line 1001"/>
          <p:cNvSpPr>
            <a:spLocks noChangeShapeType="1"/>
          </p:cNvSpPr>
          <p:nvPr/>
        </p:nvSpPr>
        <p:spPr bwMode="auto">
          <a:xfrm>
            <a:off x="9880604" y="5718175"/>
            <a:ext cx="44450" cy="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09" name="Line 1002"/>
          <p:cNvSpPr>
            <a:spLocks noChangeShapeType="1"/>
          </p:cNvSpPr>
          <p:nvPr/>
        </p:nvSpPr>
        <p:spPr bwMode="auto">
          <a:xfrm>
            <a:off x="9925054" y="5718175"/>
            <a:ext cx="50800" cy="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0" name="Line 1003"/>
          <p:cNvSpPr>
            <a:spLocks noChangeShapeType="1"/>
          </p:cNvSpPr>
          <p:nvPr/>
        </p:nvSpPr>
        <p:spPr bwMode="auto">
          <a:xfrm>
            <a:off x="10013954" y="5718175"/>
            <a:ext cx="11113" cy="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1" name="Line 1004"/>
          <p:cNvSpPr>
            <a:spLocks noChangeShapeType="1"/>
          </p:cNvSpPr>
          <p:nvPr/>
        </p:nvSpPr>
        <p:spPr bwMode="auto">
          <a:xfrm>
            <a:off x="10025066" y="5718175"/>
            <a:ext cx="82550" cy="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2" name="Line 1005"/>
          <p:cNvSpPr>
            <a:spLocks noChangeShapeType="1"/>
          </p:cNvSpPr>
          <p:nvPr/>
        </p:nvSpPr>
        <p:spPr bwMode="auto">
          <a:xfrm>
            <a:off x="10147304" y="5718175"/>
            <a:ext cx="71438" cy="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3" name="Line 1006"/>
          <p:cNvSpPr>
            <a:spLocks noChangeShapeType="1"/>
          </p:cNvSpPr>
          <p:nvPr/>
        </p:nvSpPr>
        <p:spPr bwMode="auto">
          <a:xfrm>
            <a:off x="10218741" y="5718175"/>
            <a:ext cx="22225" cy="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4" name="Line 1007"/>
          <p:cNvSpPr>
            <a:spLocks noChangeShapeType="1"/>
          </p:cNvSpPr>
          <p:nvPr/>
        </p:nvSpPr>
        <p:spPr bwMode="auto">
          <a:xfrm>
            <a:off x="10280654" y="5718175"/>
            <a:ext cx="38100" cy="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6" name="Rectangle 1009"/>
          <p:cNvSpPr>
            <a:spLocks noChangeArrowheads="1"/>
          </p:cNvSpPr>
          <p:nvPr/>
        </p:nvSpPr>
        <p:spPr bwMode="auto">
          <a:xfrm>
            <a:off x="6145216" y="757238"/>
            <a:ext cx="66992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Age 76</a:t>
            </a:r>
            <a:endParaRPr lang="en-US" altLang="en-US" sz="1600">
              <a:solidFill>
                <a:prstClr val="black"/>
              </a:solidFill>
            </a:endParaRPr>
          </a:p>
        </p:txBody>
      </p:sp>
      <p:sp>
        <p:nvSpPr>
          <p:cNvPr id="517" name="Rectangle 1010"/>
          <p:cNvSpPr>
            <a:spLocks noChangeArrowheads="1"/>
          </p:cNvSpPr>
          <p:nvPr/>
        </p:nvSpPr>
        <p:spPr bwMode="auto">
          <a:xfrm>
            <a:off x="7508879" y="757238"/>
            <a:ext cx="66992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rgbClr val="000000"/>
                </a:solidFill>
              </a:rPr>
              <a:t>Age 90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523" name="Rectangle 1016"/>
          <p:cNvSpPr>
            <a:spLocks noChangeArrowheads="1"/>
          </p:cNvSpPr>
          <p:nvPr/>
        </p:nvSpPr>
        <p:spPr bwMode="auto">
          <a:xfrm>
            <a:off x="6080128" y="5135563"/>
            <a:ext cx="1012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Gompertz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24" name="Rectangle 1017"/>
          <p:cNvSpPr>
            <a:spLocks noChangeArrowheads="1"/>
          </p:cNvSpPr>
          <p:nvPr/>
        </p:nvSpPr>
        <p:spPr bwMode="auto">
          <a:xfrm>
            <a:off x="6080128" y="5368925"/>
            <a:ext cx="134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Extrapolation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25" name="Rectangle 1018"/>
          <p:cNvSpPr>
            <a:spLocks noChangeArrowheads="1"/>
          </p:cNvSpPr>
          <p:nvPr/>
        </p:nvSpPr>
        <p:spPr bwMode="auto">
          <a:xfrm>
            <a:off x="8074029" y="3887788"/>
            <a:ext cx="1628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NCHS and SSA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26" name="Rectangle 1019"/>
          <p:cNvSpPr>
            <a:spLocks noChangeArrowheads="1"/>
          </p:cNvSpPr>
          <p:nvPr/>
        </p:nvSpPr>
        <p:spPr bwMode="auto">
          <a:xfrm>
            <a:off x="8074029" y="4116388"/>
            <a:ext cx="1012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Estimates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27" name="Rectangle 1020"/>
          <p:cNvSpPr>
            <a:spLocks noChangeArrowheads="1"/>
          </p:cNvSpPr>
          <p:nvPr/>
        </p:nvSpPr>
        <p:spPr bwMode="auto">
          <a:xfrm>
            <a:off x="8074029" y="4348163"/>
            <a:ext cx="1692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(constant across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28" name="Rectangle 1021"/>
          <p:cNvSpPr>
            <a:spLocks noChangeArrowheads="1"/>
          </p:cNvSpPr>
          <p:nvPr/>
        </p:nvSpPr>
        <p:spPr bwMode="auto">
          <a:xfrm>
            <a:off x="8074029" y="4581525"/>
            <a:ext cx="1590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income groups)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29" name="Line 1022"/>
          <p:cNvSpPr>
            <a:spLocks noChangeShapeType="1"/>
          </p:cNvSpPr>
          <p:nvPr/>
        </p:nvSpPr>
        <p:spPr bwMode="auto">
          <a:xfrm flipV="1">
            <a:off x="2393953" y="762000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0" name="Line 1023"/>
          <p:cNvSpPr>
            <a:spLocks noChangeShapeType="1"/>
          </p:cNvSpPr>
          <p:nvPr/>
        </p:nvSpPr>
        <p:spPr bwMode="auto">
          <a:xfrm flipH="1">
            <a:off x="2305053" y="5718175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1" name="Rectangle 1024"/>
          <p:cNvSpPr>
            <a:spLocks noChangeArrowheads="1"/>
          </p:cNvSpPr>
          <p:nvPr/>
        </p:nvSpPr>
        <p:spPr bwMode="auto">
          <a:xfrm rot="16200000">
            <a:off x="2087566" y="5521325"/>
            <a:ext cx="128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32" name="Line 1025"/>
          <p:cNvSpPr>
            <a:spLocks noChangeShapeType="1"/>
          </p:cNvSpPr>
          <p:nvPr/>
        </p:nvSpPr>
        <p:spPr bwMode="auto">
          <a:xfrm flipH="1">
            <a:off x="2305053" y="4759325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3" name="Rectangle 1026"/>
          <p:cNvSpPr>
            <a:spLocks noChangeArrowheads="1"/>
          </p:cNvSpPr>
          <p:nvPr/>
        </p:nvSpPr>
        <p:spPr bwMode="auto">
          <a:xfrm rot="16200000">
            <a:off x="2022478" y="4562475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20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34" name="Line 1027"/>
          <p:cNvSpPr>
            <a:spLocks noChangeShapeType="1"/>
          </p:cNvSpPr>
          <p:nvPr/>
        </p:nvSpPr>
        <p:spPr bwMode="auto">
          <a:xfrm flipH="1">
            <a:off x="2305053" y="3794125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5" name="Rectangle 1028"/>
          <p:cNvSpPr>
            <a:spLocks noChangeArrowheads="1"/>
          </p:cNvSpPr>
          <p:nvPr/>
        </p:nvSpPr>
        <p:spPr bwMode="auto">
          <a:xfrm rot="16200000">
            <a:off x="2022478" y="3597275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40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36" name="Line 1029"/>
          <p:cNvSpPr>
            <a:spLocks noChangeShapeType="1"/>
          </p:cNvSpPr>
          <p:nvPr/>
        </p:nvSpPr>
        <p:spPr bwMode="auto">
          <a:xfrm flipH="1">
            <a:off x="2305053" y="2828925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7" name="Rectangle 1030"/>
          <p:cNvSpPr>
            <a:spLocks noChangeArrowheads="1"/>
          </p:cNvSpPr>
          <p:nvPr/>
        </p:nvSpPr>
        <p:spPr bwMode="auto">
          <a:xfrm rot="16200000">
            <a:off x="2022478" y="2633662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60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38" name="Line 1031"/>
          <p:cNvSpPr>
            <a:spLocks noChangeShapeType="1"/>
          </p:cNvSpPr>
          <p:nvPr/>
        </p:nvSpPr>
        <p:spPr bwMode="auto">
          <a:xfrm flipH="1">
            <a:off x="2305053" y="1870075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9" name="Rectangle 1032"/>
          <p:cNvSpPr>
            <a:spLocks noChangeArrowheads="1"/>
          </p:cNvSpPr>
          <p:nvPr/>
        </p:nvSpPr>
        <p:spPr bwMode="auto">
          <a:xfrm rot="16200000">
            <a:off x="2022478" y="1674812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80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40" name="Line 1033"/>
          <p:cNvSpPr>
            <a:spLocks noChangeShapeType="1"/>
          </p:cNvSpPr>
          <p:nvPr/>
        </p:nvSpPr>
        <p:spPr bwMode="auto">
          <a:xfrm flipH="1">
            <a:off x="2305053" y="906463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41" name="Rectangle 1034"/>
          <p:cNvSpPr>
            <a:spLocks noChangeArrowheads="1"/>
          </p:cNvSpPr>
          <p:nvPr/>
        </p:nvSpPr>
        <p:spPr bwMode="auto">
          <a:xfrm rot="16200000">
            <a:off x="1958978" y="703262"/>
            <a:ext cx="384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100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42" name="Rectangle 1035"/>
          <p:cNvSpPr>
            <a:spLocks noChangeArrowheads="1"/>
          </p:cNvSpPr>
          <p:nvPr/>
        </p:nvSpPr>
        <p:spPr bwMode="auto">
          <a:xfrm rot="16200000">
            <a:off x="931866" y="3068637"/>
            <a:ext cx="1795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Survival Rate (%)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43" name="Line 1036"/>
          <p:cNvSpPr>
            <a:spLocks noChangeShapeType="1"/>
          </p:cNvSpPr>
          <p:nvPr/>
        </p:nvSpPr>
        <p:spPr bwMode="auto">
          <a:xfrm>
            <a:off x="2393953" y="5867400"/>
            <a:ext cx="80692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44" name="Line 1037"/>
          <p:cNvSpPr>
            <a:spLocks noChangeShapeType="1"/>
          </p:cNvSpPr>
          <p:nvPr/>
        </p:nvSpPr>
        <p:spPr bwMode="auto">
          <a:xfrm>
            <a:off x="2543178" y="5867400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45" name="Rectangle 1038"/>
          <p:cNvSpPr>
            <a:spLocks noChangeArrowheads="1"/>
          </p:cNvSpPr>
          <p:nvPr/>
        </p:nvSpPr>
        <p:spPr bwMode="auto">
          <a:xfrm>
            <a:off x="2416178" y="6005513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40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46" name="Line 1039"/>
          <p:cNvSpPr>
            <a:spLocks noChangeShapeType="1"/>
          </p:cNvSpPr>
          <p:nvPr/>
        </p:nvSpPr>
        <p:spPr bwMode="auto">
          <a:xfrm>
            <a:off x="4483103" y="5867400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47" name="Rectangle 1040"/>
          <p:cNvSpPr>
            <a:spLocks noChangeArrowheads="1"/>
          </p:cNvSpPr>
          <p:nvPr/>
        </p:nvSpPr>
        <p:spPr bwMode="auto">
          <a:xfrm>
            <a:off x="4356103" y="6005513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60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48" name="Line 1041"/>
          <p:cNvSpPr>
            <a:spLocks noChangeShapeType="1"/>
          </p:cNvSpPr>
          <p:nvPr/>
        </p:nvSpPr>
        <p:spPr bwMode="auto">
          <a:xfrm>
            <a:off x="6427791" y="5867400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49" name="Rectangle 1042"/>
          <p:cNvSpPr>
            <a:spLocks noChangeArrowheads="1"/>
          </p:cNvSpPr>
          <p:nvPr/>
        </p:nvSpPr>
        <p:spPr bwMode="auto">
          <a:xfrm>
            <a:off x="6300791" y="6005513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80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50" name="Line 1043"/>
          <p:cNvSpPr>
            <a:spLocks noChangeShapeType="1"/>
          </p:cNvSpPr>
          <p:nvPr/>
        </p:nvSpPr>
        <p:spPr bwMode="auto">
          <a:xfrm>
            <a:off x="8374066" y="5867400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51" name="Rectangle 1044"/>
          <p:cNvSpPr>
            <a:spLocks noChangeArrowheads="1"/>
          </p:cNvSpPr>
          <p:nvPr/>
        </p:nvSpPr>
        <p:spPr bwMode="auto">
          <a:xfrm>
            <a:off x="8185154" y="6005513"/>
            <a:ext cx="384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100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52" name="Line 1045"/>
          <p:cNvSpPr>
            <a:spLocks noChangeShapeType="1"/>
          </p:cNvSpPr>
          <p:nvPr/>
        </p:nvSpPr>
        <p:spPr bwMode="auto">
          <a:xfrm>
            <a:off x="10318754" y="5867400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53" name="Rectangle 1046"/>
          <p:cNvSpPr>
            <a:spLocks noChangeArrowheads="1"/>
          </p:cNvSpPr>
          <p:nvPr/>
        </p:nvSpPr>
        <p:spPr bwMode="auto">
          <a:xfrm>
            <a:off x="10129841" y="6005513"/>
            <a:ext cx="384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120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54" name="Rectangle 1047"/>
          <p:cNvSpPr>
            <a:spLocks noChangeArrowheads="1"/>
          </p:cNvSpPr>
          <p:nvPr/>
        </p:nvSpPr>
        <p:spPr bwMode="auto">
          <a:xfrm>
            <a:off x="5591178" y="6299200"/>
            <a:ext cx="1641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Age in Years (a)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55" name="Rectangle 1048"/>
          <p:cNvSpPr>
            <a:spLocks noChangeArrowheads="1"/>
          </p:cNvSpPr>
          <p:nvPr/>
        </p:nvSpPr>
        <p:spPr bwMode="auto">
          <a:xfrm>
            <a:off x="6384929" y="352425"/>
            <a:ext cx="904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500">
                <a:solidFill>
                  <a:srgbClr val="1E2D53"/>
                </a:solidFill>
              </a:rPr>
              <a:t> 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57" name="Title 1"/>
          <p:cNvSpPr txBox="1">
            <a:spLocks/>
          </p:cNvSpPr>
          <p:nvPr/>
        </p:nvSpPr>
        <p:spPr>
          <a:xfrm>
            <a:off x="1447800" y="0"/>
            <a:ext cx="9372600" cy="649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Survival Curves for Men at 5</a:t>
            </a:r>
            <a:r>
              <a:rPr lang="en-US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95</a:t>
            </a:r>
            <a:r>
              <a:rPr lang="en-US" sz="2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Percentiles</a:t>
            </a:r>
          </a:p>
        </p:txBody>
      </p:sp>
    </p:spTree>
    <p:extLst>
      <p:ext uri="{BB962C8B-B14F-4D97-AF65-F5344CB8AC3E}">
        <p14:creationId xmlns:p14="http://schemas.microsoft.com/office/powerpoint/2010/main" val="255936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Health Outcomes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52600" y="1187676"/>
            <a:ext cx="8915400" cy="55941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F497D"/>
              </a:buClr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Research in economics typically focuses on earnings or wealth as key outcomes of interest</a:t>
            </a:r>
          </a:p>
          <a:p>
            <a:pPr>
              <a:buClr>
                <a:srgbClr val="1F497D"/>
              </a:buClr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1F497D"/>
              </a:buClr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1F497D"/>
              </a:buClr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But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most people view health 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 life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expectancy as among the most important aspects of well-being</a:t>
            </a: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1F497D"/>
              </a:buClr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1F497D"/>
              </a:buClr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1F497D"/>
              </a:buClr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What interventions are most effective in improving health (holding fixed current frontier of medical technology)?</a:t>
            </a:r>
          </a:p>
          <a:p>
            <a:pPr lvl="2">
              <a:buClr>
                <a:srgbClr val="1F497D"/>
              </a:buClr>
              <a:buFont typeface="Arial" pitchFamily="34" charset="0"/>
              <a:buChar char="-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Clr>
                <a:srgbClr val="1F497D"/>
              </a:buClr>
              <a:buFont typeface="Arial" pitchFamily="34" charset="0"/>
              <a:buChar char="-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Research on these issues spans multiple fields, from epidemiology and public health to economics</a:t>
            </a: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84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 and Ethnicity Adjustment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71600" y="1187676"/>
            <a:ext cx="9525000" cy="55941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CDC data: for males, life expectancy of whites is 3.8 years higher than blacks and 2.7 years lower than Hispanics</a:t>
            </a:r>
          </a:p>
          <a:p>
            <a:pPr>
              <a:buClr>
                <a:srgbClr val="1F497D"/>
              </a:buClr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1F497D"/>
              </a:buClr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Adjust for such racial and ethnic differences as follows:</a:t>
            </a:r>
          </a:p>
          <a:p>
            <a:pPr>
              <a:buClr>
                <a:srgbClr val="1F497D"/>
              </a:buClr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Clr>
                <a:srgbClr val="1F497D"/>
              </a:buClr>
              <a:buFont typeface="Arial" pitchFamily="34" charset="0"/>
              <a:buChar char="-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Use National Longitudinal Mortality Study to estimate racial and ethnic differences in mortality rates by age, controlling for income</a:t>
            </a:r>
          </a:p>
          <a:p>
            <a:pPr lvl="2">
              <a:buClr>
                <a:srgbClr val="1F497D"/>
              </a:buClr>
              <a:buFont typeface="Arial" pitchFamily="34" charset="0"/>
              <a:buChar char="-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Clr>
                <a:srgbClr val="1F497D"/>
              </a:buClr>
              <a:buFont typeface="Arial" pitchFamily="34" charset="0"/>
              <a:buChar char="-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Use Census data to construct race- and ethnicity-adjusted estimates of life expectancy, to answer the question: </a:t>
            </a:r>
          </a:p>
          <a:p>
            <a:pPr lvl="2">
              <a:buClr>
                <a:srgbClr val="1F497D"/>
              </a:buClr>
              <a:buFont typeface="Arial" pitchFamily="34" charset="0"/>
              <a:buChar char="-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Clr>
                <a:srgbClr val="1F497D"/>
              </a:buClr>
              <a:buFont typeface="Arial" pitchFamily="34" charset="0"/>
              <a:buNone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Clr>
                <a:srgbClr val="1F497D"/>
              </a:buClr>
              <a:buFont typeface="Arial" pitchFamily="34" charset="0"/>
              <a:buNone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1F497D"/>
              </a:buClr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5372084"/>
            <a:ext cx="8305800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“What would life expectancy be if each </a:t>
            </a: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</a:rPr>
              <a:t>income group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and </a:t>
            </a: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</a:rPr>
              <a:t>area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had the same black, Hispanic and Asian shares as the U.S. population as a whole at age 40?” </a:t>
            </a:r>
          </a:p>
        </p:txBody>
      </p:sp>
    </p:spTree>
    <p:extLst>
      <p:ext uri="{BB962C8B-B14F-4D97-AF65-F5344CB8AC3E}">
        <p14:creationId xmlns:p14="http://schemas.microsoft.com/office/powerpoint/2010/main" val="387079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2363450"/>
            <a:ext cx="9144000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a typeface="ＭＳ Ｐゴシック" pitchFamily="34" charset="-128"/>
              </a:rPr>
              <a:t>National Statistics on Income and Life Expectancy</a:t>
            </a:r>
          </a:p>
        </p:txBody>
      </p:sp>
    </p:spTree>
    <p:extLst>
      <p:ext uri="{BB962C8B-B14F-4D97-AF65-F5344CB8AC3E}">
        <p14:creationId xmlns:p14="http://schemas.microsoft.com/office/powerpoint/2010/main" val="35132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roup 4"/>
          <p:cNvGrpSpPr>
            <a:grpSpLocks noChangeAspect="1"/>
          </p:cNvGrpSpPr>
          <p:nvPr/>
        </p:nvGrpSpPr>
        <p:grpSpPr bwMode="auto">
          <a:xfrm>
            <a:off x="1524003" y="152400"/>
            <a:ext cx="9144001" cy="6651625"/>
            <a:chOff x="0" y="65"/>
            <a:chExt cx="5760" cy="4190"/>
          </a:xfrm>
        </p:grpSpPr>
        <p:sp>
          <p:nvSpPr>
            <p:cNvPr id="160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Rectangle 160"/>
            <p:cNvSpPr>
              <a:spLocks noChangeArrowheads="1"/>
            </p:cNvSpPr>
            <p:nvPr/>
          </p:nvSpPr>
          <p:spPr bwMode="auto">
            <a:xfrm>
              <a:off x="548" y="449"/>
              <a:ext cx="5083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Line 8"/>
            <p:cNvSpPr>
              <a:spLocks noChangeShapeType="1"/>
            </p:cNvSpPr>
            <p:nvPr/>
          </p:nvSpPr>
          <p:spPr bwMode="auto">
            <a:xfrm>
              <a:off x="548" y="3571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Line 9"/>
            <p:cNvSpPr>
              <a:spLocks noChangeShapeType="1"/>
            </p:cNvSpPr>
            <p:nvPr/>
          </p:nvSpPr>
          <p:spPr bwMode="auto">
            <a:xfrm>
              <a:off x="548" y="2813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Line 10"/>
            <p:cNvSpPr>
              <a:spLocks noChangeShapeType="1"/>
            </p:cNvSpPr>
            <p:nvPr/>
          </p:nvSpPr>
          <p:spPr bwMode="auto">
            <a:xfrm>
              <a:off x="548" y="2055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Line 11"/>
            <p:cNvSpPr>
              <a:spLocks noChangeShapeType="1"/>
            </p:cNvSpPr>
            <p:nvPr/>
          </p:nvSpPr>
          <p:spPr bwMode="auto">
            <a:xfrm>
              <a:off x="548" y="1298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Line 12"/>
            <p:cNvSpPr>
              <a:spLocks noChangeShapeType="1"/>
            </p:cNvSpPr>
            <p:nvPr/>
          </p:nvSpPr>
          <p:spPr bwMode="auto">
            <a:xfrm>
              <a:off x="548" y="540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Oval 166"/>
            <p:cNvSpPr>
              <a:spLocks noChangeArrowheads="1"/>
            </p:cNvSpPr>
            <p:nvPr/>
          </p:nvSpPr>
          <p:spPr bwMode="auto">
            <a:xfrm>
              <a:off x="670" y="313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Oval 167"/>
            <p:cNvSpPr>
              <a:spLocks noChangeArrowheads="1"/>
            </p:cNvSpPr>
            <p:nvPr/>
          </p:nvSpPr>
          <p:spPr bwMode="auto">
            <a:xfrm>
              <a:off x="719" y="2869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Oval 168"/>
            <p:cNvSpPr>
              <a:spLocks noChangeArrowheads="1"/>
            </p:cNvSpPr>
            <p:nvPr/>
          </p:nvSpPr>
          <p:spPr bwMode="auto">
            <a:xfrm>
              <a:off x="768" y="272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Oval 169"/>
            <p:cNvSpPr>
              <a:spLocks noChangeArrowheads="1"/>
            </p:cNvSpPr>
            <p:nvPr/>
          </p:nvSpPr>
          <p:spPr bwMode="auto">
            <a:xfrm>
              <a:off x="817" y="266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Oval 170"/>
            <p:cNvSpPr>
              <a:spLocks noChangeArrowheads="1"/>
            </p:cNvSpPr>
            <p:nvPr/>
          </p:nvSpPr>
          <p:spPr bwMode="auto">
            <a:xfrm>
              <a:off x="866" y="263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Oval 171"/>
            <p:cNvSpPr>
              <a:spLocks noChangeArrowheads="1"/>
            </p:cNvSpPr>
            <p:nvPr/>
          </p:nvSpPr>
          <p:spPr bwMode="auto">
            <a:xfrm>
              <a:off x="915" y="261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Oval 172"/>
            <p:cNvSpPr>
              <a:spLocks noChangeArrowheads="1"/>
            </p:cNvSpPr>
            <p:nvPr/>
          </p:nvSpPr>
          <p:spPr bwMode="auto">
            <a:xfrm>
              <a:off x="963" y="260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Oval 173"/>
            <p:cNvSpPr>
              <a:spLocks noChangeArrowheads="1"/>
            </p:cNvSpPr>
            <p:nvPr/>
          </p:nvSpPr>
          <p:spPr bwMode="auto">
            <a:xfrm>
              <a:off x="1012" y="261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Oval 174"/>
            <p:cNvSpPr>
              <a:spLocks noChangeArrowheads="1"/>
            </p:cNvSpPr>
            <p:nvPr/>
          </p:nvSpPr>
          <p:spPr bwMode="auto">
            <a:xfrm>
              <a:off x="1061" y="2589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Oval 175"/>
            <p:cNvSpPr>
              <a:spLocks noChangeArrowheads="1"/>
            </p:cNvSpPr>
            <p:nvPr/>
          </p:nvSpPr>
          <p:spPr bwMode="auto">
            <a:xfrm>
              <a:off x="1110" y="258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Oval 176"/>
            <p:cNvSpPr>
              <a:spLocks noChangeArrowheads="1"/>
            </p:cNvSpPr>
            <p:nvPr/>
          </p:nvSpPr>
          <p:spPr bwMode="auto">
            <a:xfrm>
              <a:off x="1159" y="257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Oval 177"/>
            <p:cNvSpPr>
              <a:spLocks noChangeArrowheads="1"/>
            </p:cNvSpPr>
            <p:nvPr/>
          </p:nvSpPr>
          <p:spPr bwMode="auto">
            <a:xfrm>
              <a:off x="1208" y="255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Oval 178"/>
            <p:cNvSpPr>
              <a:spLocks noChangeArrowheads="1"/>
            </p:cNvSpPr>
            <p:nvPr/>
          </p:nvSpPr>
          <p:spPr bwMode="auto">
            <a:xfrm>
              <a:off x="1257" y="253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Oval 179"/>
            <p:cNvSpPr>
              <a:spLocks noChangeArrowheads="1"/>
            </p:cNvSpPr>
            <p:nvPr/>
          </p:nvSpPr>
          <p:spPr bwMode="auto">
            <a:xfrm>
              <a:off x="1306" y="2516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Oval 180"/>
            <p:cNvSpPr>
              <a:spLocks noChangeArrowheads="1"/>
            </p:cNvSpPr>
            <p:nvPr/>
          </p:nvSpPr>
          <p:spPr bwMode="auto">
            <a:xfrm>
              <a:off x="1354" y="249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Oval 181"/>
            <p:cNvSpPr>
              <a:spLocks noChangeArrowheads="1"/>
            </p:cNvSpPr>
            <p:nvPr/>
          </p:nvSpPr>
          <p:spPr bwMode="auto">
            <a:xfrm>
              <a:off x="1403" y="247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Oval 182"/>
            <p:cNvSpPr>
              <a:spLocks noChangeArrowheads="1"/>
            </p:cNvSpPr>
            <p:nvPr/>
          </p:nvSpPr>
          <p:spPr bwMode="auto">
            <a:xfrm>
              <a:off x="1452" y="243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Oval 183"/>
            <p:cNvSpPr>
              <a:spLocks noChangeArrowheads="1"/>
            </p:cNvSpPr>
            <p:nvPr/>
          </p:nvSpPr>
          <p:spPr bwMode="auto">
            <a:xfrm>
              <a:off x="1501" y="242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Oval 31"/>
            <p:cNvSpPr>
              <a:spLocks noChangeArrowheads="1"/>
            </p:cNvSpPr>
            <p:nvPr/>
          </p:nvSpPr>
          <p:spPr bwMode="auto">
            <a:xfrm>
              <a:off x="1550" y="239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32"/>
            <p:cNvSpPr>
              <a:spLocks noChangeArrowheads="1"/>
            </p:cNvSpPr>
            <p:nvPr/>
          </p:nvSpPr>
          <p:spPr bwMode="auto">
            <a:xfrm>
              <a:off x="1599" y="238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33"/>
            <p:cNvSpPr>
              <a:spLocks noChangeArrowheads="1"/>
            </p:cNvSpPr>
            <p:nvPr/>
          </p:nvSpPr>
          <p:spPr bwMode="auto">
            <a:xfrm>
              <a:off x="1648" y="2349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34"/>
            <p:cNvSpPr>
              <a:spLocks noChangeArrowheads="1"/>
            </p:cNvSpPr>
            <p:nvPr/>
          </p:nvSpPr>
          <p:spPr bwMode="auto">
            <a:xfrm>
              <a:off x="1697" y="2317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Oval 35"/>
            <p:cNvSpPr>
              <a:spLocks noChangeArrowheads="1"/>
            </p:cNvSpPr>
            <p:nvPr/>
          </p:nvSpPr>
          <p:spPr bwMode="auto">
            <a:xfrm>
              <a:off x="1745" y="230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Oval 36"/>
            <p:cNvSpPr>
              <a:spLocks noChangeArrowheads="1"/>
            </p:cNvSpPr>
            <p:nvPr/>
          </p:nvSpPr>
          <p:spPr bwMode="auto">
            <a:xfrm>
              <a:off x="1794" y="227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Oval 37"/>
            <p:cNvSpPr>
              <a:spLocks noChangeArrowheads="1"/>
            </p:cNvSpPr>
            <p:nvPr/>
          </p:nvSpPr>
          <p:spPr bwMode="auto">
            <a:xfrm>
              <a:off x="1843" y="226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Oval 38"/>
            <p:cNvSpPr>
              <a:spLocks noChangeArrowheads="1"/>
            </p:cNvSpPr>
            <p:nvPr/>
          </p:nvSpPr>
          <p:spPr bwMode="auto">
            <a:xfrm>
              <a:off x="1892" y="224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Oval 39"/>
            <p:cNvSpPr>
              <a:spLocks noChangeArrowheads="1"/>
            </p:cNvSpPr>
            <p:nvPr/>
          </p:nvSpPr>
          <p:spPr bwMode="auto">
            <a:xfrm>
              <a:off x="1941" y="222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Oval 40"/>
            <p:cNvSpPr>
              <a:spLocks noChangeArrowheads="1"/>
            </p:cNvSpPr>
            <p:nvPr/>
          </p:nvSpPr>
          <p:spPr bwMode="auto">
            <a:xfrm>
              <a:off x="1990" y="219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Oval 41"/>
            <p:cNvSpPr>
              <a:spLocks noChangeArrowheads="1"/>
            </p:cNvSpPr>
            <p:nvPr/>
          </p:nvSpPr>
          <p:spPr bwMode="auto">
            <a:xfrm>
              <a:off x="2039" y="217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42"/>
            <p:cNvSpPr>
              <a:spLocks noChangeArrowheads="1"/>
            </p:cNvSpPr>
            <p:nvPr/>
          </p:nvSpPr>
          <p:spPr bwMode="auto">
            <a:xfrm>
              <a:off x="2088" y="2160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Oval 43"/>
            <p:cNvSpPr>
              <a:spLocks noChangeArrowheads="1"/>
            </p:cNvSpPr>
            <p:nvPr/>
          </p:nvSpPr>
          <p:spPr bwMode="auto">
            <a:xfrm>
              <a:off x="2140" y="2139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44"/>
            <p:cNvSpPr>
              <a:spLocks noChangeArrowheads="1"/>
            </p:cNvSpPr>
            <p:nvPr/>
          </p:nvSpPr>
          <p:spPr bwMode="auto">
            <a:xfrm>
              <a:off x="2189" y="210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45"/>
            <p:cNvSpPr>
              <a:spLocks noChangeArrowheads="1"/>
            </p:cNvSpPr>
            <p:nvPr/>
          </p:nvSpPr>
          <p:spPr bwMode="auto">
            <a:xfrm>
              <a:off x="2238" y="209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Oval 46"/>
            <p:cNvSpPr>
              <a:spLocks noChangeArrowheads="1"/>
            </p:cNvSpPr>
            <p:nvPr/>
          </p:nvSpPr>
          <p:spPr bwMode="auto">
            <a:xfrm>
              <a:off x="2287" y="2066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47"/>
            <p:cNvSpPr>
              <a:spLocks noChangeArrowheads="1"/>
            </p:cNvSpPr>
            <p:nvPr/>
          </p:nvSpPr>
          <p:spPr bwMode="auto">
            <a:xfrm>
              <a:off x="2335" y="202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Oval 48"/>
            <p:cNvSpPr>
              <a:spLocks noChangeArrowheads="1"/>
            </p:cNvSpPr>
            <p:nvPr/>
          </p:nvSpPr>
          <p:spPr bwMode="auto">
            <a:xfrm>
              <a:off x="2384" y="201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Oval 49"/>
            <p:cNvSpPr>
              <a:spLocks noChangeArrowheads="1"/>
            </p:cNvSpPr>
            <p:nvPr/>
          </p:nvSpPr>
          <p:spPr bwMode="auto">
            <a:xfrm>
              <a:off x="2433" y="199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Oval 50"/>
            <p:cNvSpPr>
              <a:spLocks noChangeArrowheads="1"/>
            </p:cNvSpPr>
            <p:nvPr/>
          </p:nvSpPr>
          <p:spPr bwMode="auto">
            <a:xfrm>
              <a:off x="2482" y="197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Oval 51"/>
            <p:cNvSpPr>
              <a:spLocks noChangeArrowheads="1"/>
            </p:cNvSpPr>
            <p:nvPr/>
          </p:nvSpPr>
          <p:spPr bwMode="auto">
            <a:xfrm>
              <a:off x="2531" y="196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Oval 52"/>
            <p:cNvSpPr>
              <a:spLocks noChangeArrowheads="1"/>
            </p:cNvSpPr>
            <p:nvPr/>
          </p:nvSpPr>
          <p:spPr bwMode="auto">
            <a:xfrm>
              <a:off x="2580" y="192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Oval 53"/>
            <p:cNvSpPr>
              <a:spLocks noChangeArrowheads="1"/>
            </p:cNvSpPr>
            <p:nvPr/>
          </p:nvSpPr>
          <p:spPr bwMode="auto">
            <a:xfrm>
              <a:off x="2629" y="1909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Oval 54"/>
            <p:cNvSpPr>
              <a:spLocks noChangeArrowheads="1"/>
            </p:cNvSpPr>
            <p:nvPr/>
          </p:nvSpPr>
          <p:spPr bwMode="auto">
            <a:xfrm>
              <a:off x="2678" y="1919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Oval 55"/>
            <p:cNvSpPr>
              <a:spLocks noChangeArrowheads="1"/>
            </p:cNvSpPr>
            <p:nvPr/>
          </p:nvSpPr>
          <p:spPr bwMode="auto">
            <a:xfrm>
              <a:off x="2726" y="188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56"/>
            <p:cNvSpPr>
              <a:spLocks noChangeArrowheads="1"/>
            </p:cNvSpPr>
            <p:nvPr/>
          </p:nvSpPr>
          <p:spPr bwMode="auto">
            <a:xfrm>
              <a:off x="2775" y="187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Oval 57"/>
            <p:cNvSpPr>
              <a:spLocks noChangeArrowheads="1"/>
            </p:cNvSpPr>
            <p:nvPr/>
          </p:nvSpPr>
          <p:spPr bwMode="auto">
            <a:xfrm>
              <a:off x="2824" y="187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Oval 58"/>
            <p:cNvSpPr>
              <a:spLocks noChangeArrowheads="1"/>
            </p:cNvSpPr>
            <p:nvPr/>
          </p:nvSpPr>
          <p:spPr bwMode="auto">
            <a:xfrm>
              <a:off x="2873" y="183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Oval 59"/>
            <p:cNvSpPr>
              <a:spLocks noChangeArrowheads="1"/>
            </p:cNvSpPr>
            <p:nvPr/>
          </p:nvSpPr>
          <p:spPr bwMode="auto">
            <a:xfrm>
              <a:off x="2922" y="184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Oval 60"/>
            <p:cNvSpPr>
              <a:spLocks noChangeArrowheads="1"/>
            </p:cNvSpPr>
            <p:nvPr/>
          </p:nvSpPr>
          <p:spPr bwMode="auto">
            <a:xfrm>
              <a:off x="2971" y="181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Oval 61"/>
            <p:cNvSpPr>
              <a:spLocks noChangeArrowheads="1"/>
            </p:cNvSpPr>
            <p:nvPr/>
          </p:nvSpPr>
          <p:spPr bwMode="auto">
            <a:xfrm>
              <a:off x="3020" y="180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Oval 62"/>
            <p:cNvSpPr>
              <a:spLocks noChangeArrowheads="1"/>
            </p:cNvSpPr>
            <p:nvPr/>
          </p:nvSpPr>
          <p:spPr bwMode="auto">
            <a:xfrm>
              <a:off x="3069" y="1779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Oval 63"/>
            <p:cNvSpPr>
              <a:spLocks noChangeArrowheads="1"/>
            </p:cNvSpPr>
            <p:nvPr/>
          </p:nvSpPr>
          <p:spPr bwMode="auto">
            <a:xfrm>
              <a:off x="3117" y="177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Oval 64"/>
            <p:cNvSpPr>
              <a:spLocks noChangeArrowheads="1"/>
            </p:cNvSpPr>
            <p:nvPr/>
          </p:nvSpPr>
          <p:spPr bwMode="auto">
            <a:xfrm>
              <a:off x="3166" y="175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Oval 65"/>
            <p:cNvSpPr>
              <a:spLocks noChangeArrowheads="1"/>
            </p:cNvSpPr>
            <p:nvPr/>
          </p:nvSpPr>
          <p:spPr bwMode="auto">
            <a:xfrm>
              <a:off x="3215" y="175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Oval 66"/>
            <p:cNvSpPr>
              <a:spLocks noChangeArrowheads="1"/>
            </p:cNvSpPr>
            <p:nvPr/>
          </p:nvSpPr>
          <p:spPr bwMode="auto">
            <a:xfrm>
              <a:off x="3264" y="175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67"/>
            <p:cNvSpPr>
              <a:spLocks noChangeArrowheads="1"/>
            </p:cNvSpPr>
            <p:nvPr/>
          </p:nvSpPr>
          <p:spPr bwMode="auto">
            <a:xfrm>
              <a:off x="3313" y="1731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Oval 68"/>
            <p:cNvSpPr>
              <a:spLocks noChangeArrowheads="1"/>
            </p:cNvSpPr>
            <p:nvPr/>
          </p:nvSpPr>
          <p:spPr bwMode="auto">
            <a:xfrm>
              <a:off x="3362" y="1703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Oval 69"/>
            <p:cNvSpPr>
              <a:spLocks noChangeArrowheads="1"/>
            </p:cNvSpPr>
            <p:nvPr/>
          </p:nvSpPr>
          <p:spPr bwMode="auto">
            <a:xfrm>
              <a:off x="3411" y="1689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Oval 70"/>
            <p:cNvSpPr>
              <a:spLocks noChangeArrowheads="1"/>
            </p:cNvSpPr>
            <p:nvPr/>
          </p:nvSpPr>
          <p:spPr bwMode="auto">
            <a:xfrm>
              <a:off x="3459" y="169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Oval 71"/>
            <p:cNvSpPr>
              <a:spLocks noChangeArrowheads="1"/>
            </p:cNvSpPr>
            <p:nvPr/>
          </p:nvSpPr>
          <p:spPr bwMode="auto">
            <a:xfrm>
              <a:off x="3508" y="165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Oval 72"/>
            <p:cNvSpPr>
              <a:spLocks noChangeArrowheads="1"/>
            </p:cNvSpPr>
            <p:nvPr/>
          </p:nvSpPr>
          <p:spPr bwMode="auto">
            <a:xfrm>
              <a:off x="3557" y="164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Oval 73"/>
            <p:cNvSpPr>
              <a:spLocks noChangeArrowheads="1"/>
            </p:cNvSpPr>
            <p:nvPr/>
          </p:nvSpPr>
          <p:spPr bwMode="auto">
            <a:xfrm>
              <a:off x="3606" y="166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Oval 74"/>
            <p:cNvSpPr>
              <a:spLocks noChangeArrowheads="1"/>
            </p:cNvSpPr>
            <p:nvPr/>
          </p:nvSpPr>
          <p:spPr bwMode="auto">
            <a:xfrm>
              <a:off x="3655" y="162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Oval 75"/>
            <p:cNvSpPr>
              <a:spLocks noChangeArrowheads="1"/>
            </p:cNvSpPr>
            <p:nvPr/>
          </p:nvSpPr>
          <p:spPr bwMode="auto">
            <a:xfrm>
              <a:off x="3704" y="160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Oval 76"/>
            <p:cNvSpPr>
              <a:spLocks noChangeArrowheads="1"/>
            </p:cNvSpPr>
            <p:nvPr/>
          </p:nvSpPr>
          <p:spPr bwMode="auto">
            <a:xfrm>
              <a:off x="3753" y="160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" name="Oval 77"/>
            <p:cNvSpPr>
              <a:spLocks noChangeArrowheads="1"/>
            </p:cNvSpPr>
            <p:nvPr/>
          </p:nvSpPr>
          <p:spPr bwMode="auto">
            <a:xfrm>
              <a:off x="3805" y="159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" name="Oval 78"/>
            <p:cNvSpPr>
              <a:spLocks noChangeArrowheads="1"/>
            </p:cNvSpPr>
            <p:nvPr/>
          </p:nvSpPr>
          <p:spPr bwMode="auto">
            <a:xfrm>
              <a:off x="3854" y="159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" name="Oval 79"/>
            <p:cNvSpPr>
              <a:spLocks noChangeArrowheads="1"/>
            </p:cNvSpPr>
            <p:nvPr/>
          </p:nvSpPr>
          <p:spPr bwMode="auto">
            <a:xfrm>
              <a:off x="3903" y="157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4" name="Oval 80"/>
            <p:cNvSpPr>
              <a:spLocks noChangeArrowheads="1"/>
            </p:cNvSpPr>
            <p:nvPr/>
          </p:nvSpPr>
          <p:spPr bwMode="auto">
            <a:xfrm>
              <a:off x="3952" y="1532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" name="Oval 81"/>
            <p:cNvSpPr>
              <a:spLocks noChangeArrowheads="1"/>
            </p:cNvSpPr>
            <p:nvPr/>
          </p:nvSpPr>
          <p:spPr bwMode="auto">
            <a:xfrm>
              <a:off x="4001" y="1538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6" name="Oval 82"/>
            <p:cNvSpPr>
              <a:spLocks noChangeArrowheads="1"/>
            </p:cNvSpPr>
            <p:nvPr/>
          </p:nvSpPr>
          <p:spPr bwMode="auto">
            <a:xfrm>
              <a:off x="4049" y="1525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7" name="Oval 83"/>
            <p:cNvSpPr>
              <a:spLocks noChangeArrowheads="1"/>
            </p:cNvSpPr>
            <p:nvPr/>
          </p:nvSpPr>
          <p:spPr bwMode="auto">
            <a:xfrm>
              <a:off x="4098" y="149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8" name="Oval 84"/>
            <p:cNvSpPr>
              <a:spLocks noChangeArrowheads="1"/>
            </p:cNvSpPr>
            <p:nvPr/>
          </p:nvSpPr>
          <p:spPr bwMode="auto">
            <a:xfrm>
              <a:off x="4147" y="148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9" name="Oval 85"/>
            <p:cNvSpPr>
              <a:spLocks noChangeArrowheads="1"/>
            </p:cNvSpPr>
            <p:nvPr/>
          </p:nvSpPr>
          <p:spPr bwMode="auto">
            <a:xfrm>
              <a:off x="4196" y="146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0" name="Oval 86"/>
            <p:cNvSpPr>
              <a:spLocks noChangeArrowheads="1"/>
            </p:cNvSpPr>
            <p:nvPr/>
          </p:nvSpPr>
          <p:spPr bwMode="auto">
            <a:xfrm>
              <a:off x="4245" y="148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1" name="Oval 87"/>
            <p:cNvSpPr>
              <a:spLocks noChangeArrowheads="1"/>
            </p:cNvSpPr>
            <p:nvPr/>
          </p:nvSpPr>
          <p:spPr bwMode="auto">
            <a:xfrm>
              <a:off x="4294" y="146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2" name="Oval 88"/>
            <p:cNvSpPr>
              <a:spLocks noChangeArrowheads="1"/>
            </p:cNvSpPr>
            <p:nvPr/>
          </p:nvSpPr>
          <p:spPr bwMode="auto">
            <a:xfrm>
              <a:off x="4343" y="142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3" name="Oval 89"/>
            <p:cNvSpPr>
              <a:spLocks noChangeArrowheads="1"/>
            </p:cNvSpPr>
            <p:nvPr/>
          </p:nvSpPr>
          <p:spPr bwMode="auto">
            <a:xfrm>
              <a:off x="4392" y="1430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4" name="Oval 90"/>
            <p:cNvSpPr>
              <a:spLocks noChangeArrowheads="1"/>
            </p:cNvSpPr>
            <p:nvPr/>
          </p:nvSpPr>
          <p:spPr bwMode="auto">
            <a:xfrm>
              <a:off x="4440" y="142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" name="Oval 91"/>
            <p:cNvSpPr>
              <a:spLocks noChangeArrowheads="1"/>
            </p:cNvSpPr>
            <p:nvPr/>
          </p:nvSpPr>
          <p:spPr bwMode="auto">
            <a:xfrm>
              <a:off x="4489" y="140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" name="Oval 92"/>
            <p:cNvSpPr>
              <a:spLocks noChangeArrowheads="1"/>
            </p:cNvSpPr>
            <p:nvPr/>
          </p:nvSpPr>
          <p:spPr bwMode="auto">
            <a:xfrm>
              <a:off x="4538" y="140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7" name="Oval 93"/>
            <p:cNvSpPr>
              <a:spLocks noChangeArrowheads="1"/>
            </p:cNvSpPr>
            <p:nvPr/>
          </p:nvSpPr>
          <p:spPr bwMode="auto">
            <a:xfrm>
              <a:off x="4587" y="138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8" name="Oval 94"/>
            <p:cNvSpPr>
              <a:spLocks noChangeArrowheads="1"/>
            </p:cNvSpPr>
            <p:nvPr/>
          </p:nvSpPr>
          <p:spPr bwMode="auto">
            <a:xfrm>
              <a:off x="4636" y="137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9" name="Oval 95"/>
            <p:cNvSpPr>
              <a:spLocks noChangeArrowheads="1"/>
            </p:cNvSpPr>
            <p:nvPr/>
          </p:nvSpPr>
          <p:spPr bwMode="auto">
            <a:xfrm>
              <a:off x="4685" y="135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0" name="Oval 96"/>
            <p:cNvSpPr>
              <a:spLocks noChangeArrowheads="1"/>
            </p:cNvSpPr>
            <p:nvPr/>
          </p:nvSpPr>
          <p:spPr bwMode="auto">
            <a:xfrm>
              <a:off x="4734" y="133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1" name="Oval 97"/>
            <p:cNvSpPr>
              <a:spLocks noChangeArrowheads="1"/>
            </p:cNvSpPr>
            <p:nvPr/>
          </p:nvSpPr>
          <p:spPr bwMode="auto">
            <a:xfrm>
              <a:off x="4783" y="1332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2" name="Oval 98"/>
            <p:cNvSpPr>
              <a:spLocks noChangeArrowheads="1"/>
            </p:cNvSpPr>
            <p:nvPr/>
          </p:nvSpPr>
          <p:spPr bwMode="auto">
            <a:xfrm>
              <a:off x="4831" y="126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3" name="Oval 99"/>
            <p:cNvSpPr>
              <a:spLocks noChangeArrowheads="1"/>
            </p:cNvSpPr>
            <p:nvPr/>
          </p:nvSpPr>
          <p:spPr bwMode="auto">
            <a:xfrm>
              <a:off x="4880" y="128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4" name="Oval 100"/>
            <p:cNvSpPr>
              <a:spLocks noChangeArrowheads="1"/>
            </p:cNvSpPr>
            <p:nvPr/>
          </p:nvSpPr>
          <p:spPr bwMode="auto">
            <a:xfrm>
              <a:off x="4929" y="127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5" name="Oval 101"/>
            <p:cNvSpPr>
              <a:spLocks noChangeArrowheads="1"/>
            </p:cNvSpPr>
            <p:nvPr/>
          </p:nvSpPr>
          <p:spPr bwMode="auto">
            <a:xfrm>
              <a:off x="4978" y="124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" name="Oval 102"/>
            <p:cNvSpPr>
              <a:spLocks noChangeArrowheads="1"/>
            </p:cNvSpPr>
            <p:nvPr/>
          </p:nvSpPr>
          <p:spPr bwMode="auto">
            <a:xfrm>
              <a:off x="5027" y="121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" name="Oval 103"/>
            <p:cNvSpPr>
              <a:spLocks noChangeArrowheads="1"/>
            </p:cNvSpPr>
            <p:nvPr/>
          </p:nvSpPr>
          <p:spPr bwMode="auto">
            <a:xfrm>
              <a:off x="5076" y="118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8" name="Oval 104"/>
            <p:cNvSpPr>
              <a:spLocks noChangeArrowheads="1"/>
            </p:cNvSpPr>
            <p:nvPr/>
          </p:nvSpPr>
          <p:spPr bwMode="auto">
            <a:xfrm>
              <a:off x="5125" y="115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9" name="Oval 105"/>
            <p:cNvSpPr>
              <a:spLocks noChangeArrowheads="1"/>
            </p:cNvSpPr>
            <p:nvPr/>
          </p:nvSpPr>
          <p:spPr bwMode="auto">
            <a:xfrm>
              <a:off x="5174" y="1137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0" name="Oval 106"/>
            <p:cNvSpPr>
              <a:spLocks noChangeArrowheads="1"/>
            </p:cNvSpPr>
            <p:nvPr/>
          </p:nvSpPr>
          <p:spPr bwMode="auto">
            <a:xfrm>
              <a:off x="5222" y="1099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7" name="Oval 107"/>
            <p:cNvSpPr>
              <a:spLocks noChangeArrowheads="1"/>
            </p:cNvSpPr>
            <p:nvPr/>
          </p:nvSpPr>
          <p:spPr bwMode="auto">
            <a:xfrm>
              <a:off x="5271" y="110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8" name="Oval 108"/>
            <p:cNvSpPr>
              <a:spLocks noChangeArrowheads="1"/>
            </p:cNvSpPr>
            <p:nvPr/>
          </p:nvSpPr>
          <p:spPr bwMode="auto">
            <a:xfrm>
              <a:off x="5320" y="1078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9" name="Oval 109"/>
            <p:cNvSpPr>
              <a:spLocks noChangeArrowheads="1"/>
            </p:cNvSpPr>
            <p:nvPr/>
          </p:nvSpPr>
          <p:spPr bwMode="auto">
            <a:xfrm>
              <a:off x="5369" y="104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0" name="Oval 110"/>
            <p:cNvSpPr>
              <a:spLocks noChangeArrowheads="1"/>
            </p:cNvSpPr>
            <p:nvPr/>
          </p:nvSpPr>
          <p:spPr bwMode="auto">
            <a:xfrm>
              <a:off x="5421" y="100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1" name="Oval 111"/>
            <p:cNvSpPr>
              <a:spLocks noChangeArrowheads="1"/>
            </p:cNvSpPr>
            <p:nvPr/>
          </p:nvSpPr>
          <p:spPr bwMode="auto">
            <a:xfrm>
              <a:off x="5470" y="98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2" name="Oval 112"/>
            <p:cNvSpPr>
              <a:spLocks noChangeArrowheads="1"/>
            </p:cNvSpPr>
            <p:nvPr/>
          </p:nvSpPr>
          <p:spPr bwMode="auto">
            <a:xfrm>
              <a:off x="5519" y="92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3" name="Line 113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4" name="Line 114"/>
            <p:cNvSpPr>
              <a:spLocks noChangeShapeType="1"/>
            </p:cNvSpPr>
            <p:nvPr/>
          </p:nvSpPr>
          <p:spPr bwMode="auto">
            <a:xfrm flipH="1">
              <a:off x="492" y="357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5" name="Rectangle 115"/>
            <p:cNvSpPr>
              <a:spLocks noChangeArrowheads="1"/>
            </p:cNvSpPr>
            <p:nvPr/>
          </p:nvSpPr>
          <p:spPr bwMode="auto">
            <a:xfrm rot="16200000">
              <a:off x="314" y="3447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70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26" name="Line 116"/>
            <p:cNvSpPr>
              <a:spLocks noChangeShapeType="1"/>
            </p:cNvSpPr>
            <p:nvPr/>
          </p:nvSpPr>
          <p:spPr bwMode="auto">
            <a:xfrm flipH="1">
              <a:off x="492" y="2813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7" name="Rectangle 117"/>
            <p:cNvSpPr>
              <a:spLocks noChangeArrowheads="1"/>
            </p:cNvSpPr>
            <p:nvPr/>
          </p:nvSpPr>
          <p:spPr bwMode="auto">
            <a:xfrm rot="16200000">
              <a:off x="314" y="2689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75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28" name="Line 118"/>
            <p:cNvSpPr>
              <a:spLocks noChangeShapeType="1"/>
            </p:cNvSpPr>
            <p:nvPr/>
          </p:nvSpPr>
          <p:spPr bwMode="auto">
            <a:xfrm flipH="1">
              <a:off x="492" y="2055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9" name="Rectangle 119"/>
            <p:cNvSpPr>
              <a:spLocks noChangeArrowheads="1"/>
            </p:cNvSpPr>
            <p:nvPr/>
          </p:nvSpPr>
          <p:spPr bwMode="auto">
            <a:xfrm rot="16200000">
              <a:off x="314" y="193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80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30" name="Line 120"/>
            <p:cNvSpPr>
              <a:spLocks noChangeShapeType="1"/>
            </p:cNvSpPr>
            <p:nvPr/>
          </p:nvSpPr>
          <p:spPr bwMode="auto">
            <a:xfrm flipH="1">
              <a:off x="492" y="1298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" name="Rectangle 121"/>
            <p:cNvSpPr>
              <a:spLocks noChangeArrowheads="1"/>
            </p:cNvSpPr>
            <p:nvPr/>
          </p:nvSpPr>
          <p:spPr bwMode="auto">
            <a:xfrm rot="16200000">
              <a:off x="314" y="1174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85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32" name="Line 122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3" name="Rectangle 123"/>
            <p:cNvSpPr>
              <a:spLocks noChangeArrowheads="1"/>
            </p:cNvSpPr>
            <p:nvPr/>
          </p:nvSpPr>
          <p:spPr bwMode="auto">
            <a:xfrm rot="16200000">
              <a:off x="314" y="415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90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34" name="Rectangle 124"/>
            <p:cNvSpPr>
              <a:spLocks noChangeArrowheads="1"/>
            </p:cNvSpPr>
            <p:nvPr/>
          </p:nvSpPr>
          <p:spPr bwMode="auto">
            <a:xfrm rot="16200000">
              <a:off x="-1372" y="1872"/>
              <a:ext cx="31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Expected Age at Death for 40 Year Olds in Years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35" name="Line 125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6" name="Line 126"/>
            <p:cNvSpPr>
              <a:spLocks noChangeShapeType="1"/>
            </p:cNvSpPr>
            <p:nvPr/>
          </p:nvSpPr>
          <p:spPr bwMode="auto">
            <a:xfrm>
              <a:off x="6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7" name="Rectangle 127"/>
            <p:cNvSpPr>
              <a:spLocks noChangeArrowheads="1"/>
            </p:cNvSpPr>
            <p:nvPr/>
          </p:nvSpPr>
          <p:spPr bwMode="auto">
            <a:xfrm>
              <a:off x="604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38" name="Line 128"/>
            <p:cNvSpPr>
              <a:spLocks noChangeShapeType="1"/>
            </p:cNvSpPr>
            <p:nvPr/>
          </p:nvSpPr>
          <p:spPr bwMode="auto">
            <a:xfrm>
              <a:off x="162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9" name="Rectangle 129"/>
            <p:cNvSpPr>
              <a:spLocks noChangeArrowheads="1"/>
            </p:cNvSpPr>
            <p:nvPr/>
          </p:nvSpPr>
          <p:spPr bwMode="auto">
            <a:xfrm>
              <a:off x="1479" y="3752"/>
              <a:ext cx="28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dirty="0">
                  <a:solidFill>
                    <a:srgbClr val="000000"/>
                  </a:solidFill>
                </a:rPr>
                <a:t>20</a:t>
              </a:r>
            </a:p>
            <a:p>
              <a:pPr algn="ctr"/>
              <a:r>
                <a:rPr lang="en-US" altLang="en-US" sz="1600" dirty="0">
                  <a:solidFill>
                    <a:srgbClr val="000000"/>
                  </a:solidFill>
                </a:rPr>
                <a:t>$25k</a:t>
              </a:r>
              <a:endParaRPr lang="en-US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440" name="Line 130"/>
            <p:cNvSpPr>
              <a:spLocks noChangeShapeType="1"/>
            </p:cNvSpPr>
            <p:nvPr/>
          </p:nvSpPr>
          <p:spPr bwMode="auto">
            <a:xfrm>
              <a:off x="260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1" name="Rectangle 131"/>
            <p:cNvSpPr>
              <a:spLocks noChangeArrowheads="1"/>
            </p:cNvSpPr>
            <p:nvPr/>
          </p:nvSpPr>
          <p:spPr bwMode="auto">
            <a:xfrm>
              <a:off x="2473" y="3752"/>
              <a:ext cx="28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dirty="0">
                  <a:solidFill>
                    <a:srgbClr val="000000"/>
                  </a:solidFill>
                </a:rPr>
                <a:t>40</a:t>
              </a:r>
            </a:p>
            <a:p>
              <a:pPr algn="ctr"/>
              <a:r>
                <a:rPr lang="en-US" altLang="en-US" sz="1600" dirty="0">
                  <a:solidFill>
                    <a:srgbClr val="000000"/>
                  </a:solidFill>
                </a:rPr>
                <a:t>$47k</a:t>
              </a:r>
              <a:endParaRPr lang="en-US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442" name="Line 132"/>
            <p:cNvSpPr>
              <a:spLocks noChangeShapeType="1"/>
            </p:cNvSpPr>
            <p:nvPr/>
          </p:nvSpPr>
          <p:spPr bwMode="auto">
            <a:xfrm>
              <a:off x="3578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3" name="Rectangle 133"/>
            <p:cNvSpPr>
              <a:spLocks noChangeArrowheads="1"/>
            </p:cNvSpPr>
            <p:nvPr/>
          </p:nvSpPr>
          <p:spPr bwMode="auto">
            <a:xfrm>
              <a:off x="3451" y="3752"/>
              <a:ext cx="28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dirty="0">
                  <a:solidFill>
                    <a:srgbClr val="000000"/>
                  </a:solidFill>
                </a:rPr>
                <a:t>60</a:t>
              </a:r>
            </a:p>
            <a:p>
              <a:pPr algn="ctr"/>
              <a:r>
                <a:rPr lang="en-US" altLang="en-US" sz="1600" dirty="0">
                  <a:solidFill>
                    <a:srgbClr val="000000"/>
                  </a:solidFill>
                </a:rPr>
                <a:t>$74k</a:t>
              </a:r>
              <a:endParaRPr lang="en-US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444" name="Line 134"/>
            <p:cNvSpPr>
              <a:spLocks noChangeShapeType="1"/>
            </p:cNvSpPr>
            <p:nvPr/>
          </p:nvSpPr>
          <p:spPr bwMode="auto">
            <a:xfrm>
              <a:off x="455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5" name="Rectangle 135"/>
            <p:cNvSpPr>
              <a:spLocks noChangeArrowheads="1"/>
            </p:cNvSpPr>
            <p:nvPr/>
          </p:nvSpPr>
          <p:spPr bwMode="auto">
            <a:xfrm>
              <a:off x="4390" y="3752"/>
              <a:ext cx="34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dirty="0">
                  <a:solidFill>
                    <a:srgbClr val="000000"/>
                  </a:solidFill>
                </a:rPr>
                <a:t>80</a:t>
              </a:r>
            </a:p>
            <a:p>
              <a:pPr algn="ctr"/>
              <a:r>
                <a:rPr lang="en-US" altLang="en-US" sz="1600" dirty="0">
                  <a:solidFill>
                    <a:srgbClr val="000000"/>
                  </a:solidFill>
                </a:rPr>
                <a:t>$115k</a:t>
              </a:r>
              <a:endParaRPr lang="en-US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446" name="Line 136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7" name="Rectangle 137"/>
            <p:cNvSpPr>
              <a:spLocks noChangeArrowheads="1"/>
            </p:cNvSpPr>
            <p:nvPr/>
          </p:nvSpPr>
          <p:spPr bwMode="auto">
            <a:xfrm>
              <a:off x="5350" y="3752"/>
              <a:ext cx="35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dirty="0">
                  <a:solidFill>
                    <a:srgbClr val="000000"/>
                  </a:solidFill>
                </a:rPr>
                <a:t>100</a:t>
              </a:r>
            </a:p>
            <a:p>
              <a:pPr algn="ctr"/>
              <a:r>
                <a:rPr lang="en-US" altLang="en-US" sz="1600" dirty="0">
                  <a:solidFill>
                    <a:srgbClr val="000000"/>
                  </a:solidFill>
                </a:rPr>
                <a:t>$2.0M</a:t>
              </a:r>
              <a:endParaRPr lang="en-US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448" name="Rectangle 138"/>
            <p:cNvSpPr>
              <a:spLocks noChangeArrowheads="1"/>
            </p:cNvSpPr>
            <p:nvPr/>
          </p:nvSpPr>
          <p:spPr bwMode="auto">
            <a:xfrm>
              <a:off x="2136" y="4080"/>
              <a:ext cx="189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</a:rPr>
                <a:t>Household Income Percentile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49" name="Rectangle 139"/>
            <p:cNvSpPr>
              <a:spLocks noChangeArrowheads="1"/>
            </p:cNvSpPr>
            <p:nvPr/>
          </p:nvSpPr>
          <p:spPr bwMode="auto">
            <a:xfrm>
              <a:off x="3062" y="191"/>
              <a:ext cx="5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500">
                  <a:solidFill>
                    <a:srgbClr val="1E2D53"/>
                  </a:solidFill>
                </a:rPr>
                <a:t> 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1447800" y="0"/>
            <a:ext cx="9372600" cy="736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Age at Death vs. Household Income Percentile</a:t>
            </a:r>
          </a:p>
          <a:p>
            <a:pPr>
              <a:defRPr/>
            </a:pPr>
            <a:r>
              <a:rPr lang="en-US" sz="20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Men at Age 40</a:t>
            </a:r>
          </a:p>
        </p:txBody>
      </p:sp>
    </p:spTree>
    <p:extLst>
      <p:ext uri="{BB962C8B-B14F-4D97-AF65-F5344CB8AC3E}">
        <p14:creationId xmlns:p14="http://schemas.microsoft.com/office/powerpoint/2010/main" val="24964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roup 4"/>
          <p:cNvGrpSpPr>
            <a:grpSpLocks noChangeAspect="1"/>
          </p:cNvGrpSpPr>
          <p:nvPr/>
        </p:nvGrpSpPr>
        <p:grpSpPr bwMode="auto">
          <a:xfrm>
            <a:off x="1524003" y="152400"/>
            <a:ext cx="9144001" cy="6651625"/>
            <a:chOff x="0" y="65"/>
            <a:chExt cx="5760" cy="4190"/>
          </a:xfrm>
        </p:grpSpPr>
        <p:sp>
          <p:nvSpPr>
            <p:cNvPr id="160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Rectangle 160"/>
            <p:cNvSpPr>
              <a:spLocks noChangeArrowheads="1"/>
            </p:cNvSpPr>
            <p:nvPr/>
          </p:nvSpPr>
          <p:spPr bwMode="auto">
            <a:xfrm>
              <a:off x="548" y="449"/>
              <a:ext cx="5083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Line 8"/>
            <p:cNvSpPr>
              <a:spLocks noChangeShapeType="1"/>
            </p:cNvSpPr>
            <p:nvPr/>
          </p:nvSpPr>
          <p:spPr bwMode="auto">
            <a:xfrm>
              <a:off x="548" y="3571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Line 9"/>
            <p:cNvSpPr>
              <a:spLocks noChangeShapeType="1"/>
            </p:cNvSpPr>
            <p:nvPr/>
          </p:nvSpPr>
          <p:spPr bwMode="auto">
            <a:xfrm>
              <a:off x="548" y="2813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Line 10"/>
            <p:cNvSpPr>
              <a:spLocks noChangeShapeType="1"/>
            </p:cNvSpPr>
            <p:nvPr/>
          </p:nvSpPr>
          <p:spPr bwMode="auto">
            <a:xfrm>
              <a:off x="548" y="2055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Line 11"/>
            <p:cNvSpPr>
              <a:spLocks noChangeShapeType="1"/>
            </p:cNvSpPr>
            <p:nvPr/>
          </p:nvSpPr>
          <p:spPr bwMode="auto">
            <a:xfrm>
              <a:off x="548" y="1298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Line 12"/>
            <p:cNvSpPr>
              <a:spLocks noChangeShapeType="1"/>
            </p:cNvSpPr>
            <p:nvPr/>
          </p:nvSpPr>
          <p:spPr bwMode="auto">
            <a:xfrm>
              <a:off x="548" y="540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Oval 166"/>
            <p:cNvSpPr>
              <a:spLocks noChangeArrowheads="1"/>
            </p:cNvSpPr>
            <p:nvPr/>
          </p:nvSpPr>
          <p:spPr bwMode="auto">
            <a:xfrm>
              <a:off x="670" y="313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Oval 167"/>
            <p:cNvSpPr>
              <a:spLocks noChangeArrowheads="1"/>
            </p:cNvSpPr>
            <p:nvPr/>
          </p:nvSpPr>
          <p:spPr bwMode="auto">
            <a:xfrm>
              <a:off x="719" y="2869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Oval 168"/>
            <p:cNvSpPr>
              <a:spLocks noChangeArrowheads="1"/>
            </p:cNvSpPr>
            <p:nvPr/>
          </p:nvSpPr>
          <p:spPr bwMode="auto">
            <a:xfrm>
              <a:off x="768" y="272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Oval 169"/>
            <p:cNvSpPr>
              <a:spLocks noChangeArrowheads="1"/>
            </p:cNvSpPr>
            <p:nvPr/>
          </p:nvSpPr>
          <p:spPr bwMode="auto">
            <a:xfrm>
              <a:off x="817" y="266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Oval 170"/>
            <p:cNvSpPr>
              <a:spLocks noChangeArrowheads="1"/>
            </p:cNvSpPr>
            <p:nvPr/>
          </p:nvSpPr>
          <p:spPr bwMode="auto">
            <a:xfrm>
              <a:off x="866" y="263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Oval 171"/>
            <p:cNvSpPr>
              <a:spLocks noChangeArrowheads="1"/>
            </p:cNvSpPr>
            <p:nvPr/>
          </p:nvSpPr>
          <p:spPr bwMode="auto">
            <a:xfrm>
              <a:off x="915" y="261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Oval 172"/>
            <p:cNvSpPr>
              <a:spLocks noChangeArrowheads="1"/>
            </p:cNvSpPr>
            <p:nvPr/>
          </p:nvSpPr>
          <p:spPr bwMode="auto">
            <a:xfrm>
              <a:off x="963" y="260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Oval 173"/>
            <p:cNvSpPr>
              <a:spLocks noChangeArrowheads="1"/>
            </p:cNvSpPr>
            <p:nvPr/>
          </p:nvSpPr>
          <p:spPr bwMode="auto">
            <a:xfrm>
              <a:off x="1012" y="261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Oval 174"/>
            <p:cNvSpPr>
              <a:spLocks noChangeArrowheads="1"/>
            </p:cNvSpPr>
            <p:nvPr/>
          </p:nvSpPr>
          <p:spPr bwMode="auto">
            <a:xfrm>
              <a:off x="1061" y="2589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Oval 175"/>
            <p:cNvSpPr>
              <a:spLocks noChangeArrowheads="1"/>
            </p:cNvSpPr>
            <p:nvPr/>
          </p:nvSpPr>
          <p:spPr bwMode="auto">
            <a:xfrm>
              <a:off x="1110" y="258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Oval 176"/>
            <p:cNvSpPr>
              <a:spLocks noChangeArrowheads="1"/>
            </p:cNvSpPr>
            <p:nvPr/>
          </p:nvSpPr>
          <p:spPr bwMode="auto">
            <a:xfrm>
              <a:off x="1159" y="257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Oval 177"/>
            <p:cNvSpPr>
              <a:spLocks noChangeArrowheads="1"/>
            </p:cNvSpPr>
            <p:nvPr/>
          </p:nvSpPr>
          <p:spPr bwMode="auto">
            <a:xfrm>
              <a:off x="1208" y="255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Oval 178"/>
            <p:cNvSpPr>
              <a:spLocks noChangeArrowheads="1"/>
            </p:cNvSpPr>
            <p:nvPr/>
          </p:nvSpPr>
          <p:spPr bwMode="auto">
            <a:xfrm>
              <a:off x="1257" y="253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Oval 179"/>
            <p:cNvSpPr>
              <a:spLocks noChangeArrowheads="1"/>
            </p:cNvSpPr>
            <p:nvPr/>
          </p:nvSpPr>
          <p:spPr bwMode="auto">
            <a:xfrm>
              <a:off x="1306" y="2516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Oval 180"/>
            <p:cNvSpPr>
              <a:spLocks noChangeArrowheads="1"/>
            </p:cNvSpPr>
            <p:nvPr/>
          </p:nvSpPr>
          <p:spPr bwMode="auto">
            <a:xfrm>
              <a:off x="1354" y="249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Oval 181"/>
            <p:cNvSpPr>
              <a:spLocks noChangeArrowheads="1"/>
            </p:cNvSpPr>
            <p:nvPr/>
          </p:nvSpPr>
          <p:spPr bwMode="auto">
            <a:xfrm>
              <a:off x="1403" y="247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Oval 182"/>
            <p:cNvSpPr>
              <a:spLocks noChangeArrowheads="1"/>
            </p:cNvSpPr>
            <p:nvPr/>
          </p:nvSpPr>
          <p:spPr bwMode="auto">
            <a:xfrm>
              <a:off x="1452" y="243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Oval 183"/>
            <p:cNvSpPr>
              <a:spLocks noChangeArrowheads="1"/>
            </p:cNvSpPr>
            <p:nvPr/>
          </p:nvSpPr>
          <p:spPr bwMode="auto">
            <a:xfrm>
              <a:off x="1501" y="242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Oval 31"/>
            <p:cNvSpPr>
              <a:spLocks noChangeArrowheads="1"/>
            </p:cNvSpPr>
            <p:nvPr/>
          </p:nvSpPr>
          <p:spPr bwMode="auto">
            <a:xfrm>
              <a:off x="1550" y="239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32"/>
            <p:cNvSpPr>
              <a:spLocks noChangeArrowheads="1"/>
            </p:cNvSpPr>
            <p:nvPr/>
          </p:nvSpPr>
          <p:spPr bwMode="auto">
            <a:xfrm>
              <a:off x="1599" y="238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33"/>
            <p:cNvSpPr>
              <a:spLocks noChangeArrowheads="1"/>
            </p:cNvSpPr>
            <p:nvPr/>
          </p:nvSpPr>
          <p:spPr bwMode="auto">
            <a:xfrm>
              <a:off x="1648" y="2349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34"/>
            <p:cNvSpPr>
              <a:spLocks noChangeArrowheads="1"/>
            </p:cNvSpPr>
            <p:nvPr/>
          </p:nvSpPr>
          <p:spPr bwMode="auto">
            <a:xfrm>
              <a:off x="1697" y="2317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Oval 35"/>
            <p:cNvSpPr>
              <a:spLocks noChangeArrowheads="1"/>
            </p:cNvSpPr>
            <p:nvPr/>
          </p:nvSpPr>
          <p:spPr bwMode="auto">
            <a:xfrm>
              <a:off x="1745" y="230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Oval 36"/>
            <p:cNvSpPr>
              <a:spLocks noChangeArrowheads="1"/>
            </p:cNvSpPr>
            <p:nvPr/>
          </p:nvSpPr>
          <p:spPr bwMode="auto">
            <a:xfrm>
              <a:off x="1794" y="227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Oval 37"/>
            <p:cNvSpPr>
              <a:spLocks noChangeArrowheads="1"/>
            </p:cNvSpPr>
            <p:nvPr/>
          </p:nvSpPr>
          <p:spPr bwMode="auto">
            <a:xfrm>
              <a:off x="1843" y="226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Oval 38"/>
            <p:cNvSpPr>
              <a:spLocks noChangeArrowheads="1"/>
            </p:cNvSpPr>
            <p:nvPr/>
          </p:nvSpPr>
          <p:spPr bwMode="auto">
            <a:xfrm>
              <a:off x="1892" y="224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Oval 39"/>
            <p:cNvSpPr>
              <a:spLocks noChangeArrowheads="1"/>
            </p:cNvSpPr>
            <p:nvPr/>
          </p:nvSpPr>
          <p:spPr bwMode="auto">
            <a:xfrm>
              <a:off x="1941" y="222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Oval 40"/>
            <p:cNvSpPr>
              <a:spLocks noChangeArrowheads="1"/>
            </p:cNvSpPr>
            <p:nvPr/>
          </p:nvSpPr>
          <p:spPr bwMode="auto">
            <a:xfrm>
              <a:off x="1990" y="219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Oval 41"/>
            <p:cNvSpPr>
              <a:spLocks noChangeArrowheads="1"/>
            </p:cNvSpPr>
            <p:nvPr/>
          </p:nvSpPr>
          <p:spPr bwMode="auto">
            <a:xfrm>
              <a:off x="2039" y="217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42"/>
            <p:cNvSpPr>
              <a:spLocks noChangeArrowheads="1"/>
            </p:cNvSpPr>
            <p:nvPr/>
          </p:nvSpPr>
          <p:spPr bwMode="auto">
            <a:xfrm>
              <a:off x="2088" y="2160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Oval 43"/>
            <p:cNvSpPr>
              <a:spLocks noChangeArrowheads="1"/>
            </p:cNvSpPr>
            <p:nvPr/>
          </p:nvSpPr>
          <p:spPr bwMode="auto">
            <a:xfrm>
              <a:off x="2140" y="2139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44"/>
            <p:cNvSpPr>
              <a:spLocks noChangeArrowheads="1"/>
            </p:cNvSpPr>
            <p:nvPr/>
          </p:nvSpPr>
          <p:spPr bwMode="auto">
            <a:xfrm>
              <a:off x="2189" y="210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45"/>
            <p:cNvSpPr>
              <a:spLocks noChangeArrowheads="1"/>
            </p:cNvSpPr>
            <p:nvPr/>
          </p:nvSpPr>
          <p:spPr bwMode="auto">
            <a:xfrm>
              <a:off x="2238" y="209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Oval 46"/>
            <p:cNvSpPr>
              <a:spLocks noChangeArrowheads="1"/>
            </p:cNvSpPr>
            <p:nvPr/>
          </p:nvSpPr>
          <p:spPr bwMode="auto">
            <a:xfrm>
              <a:off x="2287" y="2066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47"/>
            <p:cNvSpPr>
              <a:spLocks noChangeArrowheads="1"/>
            </p:cNvSpPr>
            <p:nvPr/>
          </p:nvSpPr>
          <p:spPr bwMode="auto">
            <a:xfrm>
              <a:off x="2335" y="202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Oval 48"/>
            <p:cNvSpPr>
              <a:spLocks noChangeArrowheads="1"/>
            </p:cNvSpPr>
            <p:nvPr/>
          </p:nvSpPr>
          <p:spPr bwMode="auto">
            <a:xfrm>
              <a:off x="2384" y="201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Oval 49"/>
            <p:cNvSpPr>
              <a:spLocks noChangeArrowheads="1"/>
            </p:cNvSpPr>
            <p:nvPr/>
          </p:nvSpPr>
          <p:spPr bwMode="auto">
            <a:xfrm>
              <a:off x="2433" y="199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Oval 50"/>
            <p:cNvSpPr>
              <a:spLocks noChangeArrowheads="1"/>
            </p:cNvSpPr>
            <p:nvPr/>
          </p:nvSpPr>
          <p:spPr bwMode="auto">
            <a:xfrm>
              <a:off x="2482" y="197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Oval 51"/>
            <p:cNvSpPr>
              <a:spLocks noChangeArrowheads="1"/>
            </p:cNvSpPr>
            <p:nvPr/>
          </p:nvSpPr>
          <p:spPr bwMode="auto">
            <a:xfrm>
              <a:off x="2531" y="196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Oval 52"/>
            <p:cNvSpPr>
              <a:spLocks noChangeArrowheads="1"/>
            </p:cNvSpPr>
            <p:nvPr/>
          </p:nvSpPr>
          <p:spPr bwMode="auto">
            <a:xfrm>
              <a:off x="2580" y="192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Oval 53"/>
            <p:cNvSpPr>
              <a:spLocks noChangeArrowheads="1"/>
            </p:cNvSpPr>
            <p:nvPr/>
          </p:nvSpPr>
          <p:spPr bwMode="auto">
            <a:xfrm>
              <a:off x="2629" y="1909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Oval 54"/>
            <p:cNvSpPr>
              <a:spLocks noChangeArrowheads="1"/>
            </p:cNvSpPr>
            <p:nvPr/>
          </p:nvSpPr>
          <p:spPr bwMode="auto">
            <a:xfrm>
              <a:off x="2678" y="1919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Oval 55"/>
            <p:cNvSpPr>
              <a:spLocks noChangeArrowheads="1"/>
            </p:cNvSpPr>
            <p:nvPr/>
          </p:nvSpPr>
          <p:spPr bwMode="auto">
            <a:xfrm>
              <a:off x="2726" y="188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56"/>
            <p:cNvSpPr>
              <a:spLocks noChangeArrowheads="1"/>
            </p:cNvSpPr>
            <p:nvPr/>
          </p:nvSpPr>
          <p:spPr bwMode="auto">
            <a:xfrm>
              <a:off x="2775" y="187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Oval 57"/>
            <p:cNvSpPr>
              <a:spLocks noChangeArrowheads="1"/>
            </p:cNvSpPr>
            <p:nvPr/>
          </p:nvSpPr>
          <p:spPr bwMode="auto">
            <a:xfrm>
              <a:off x="2824" y="187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Oval 58"/>
            <p:cNvSpPr>
              <a:spLocks noChangeArrowheads="1"/>
            </p:cNvSpPr>
            <p:nvPr/>
          </p:nvSpPr>
          <p:spPr bwMode="auto">
            <a:xfrm>
              <a:off x="2873" y="183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Oval 59"/>
            <p:cNvSpPr>
              <a:spLocks noChangeArrowheads="1"/>
            </p:cNvSpPr>
            <p:nvPr/>
          </p:nvSpPr>
          <p:spPr bwMode="auto">
            <a:xfrm>
              <a:off x="2922" y="184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Oval 60"/>
            <p:cNvSpPr>
              <a:spLocks noChangeArrowheads="1"/>
            </p:cNvSpPr>
            <p:nvPr/>
          </p:nvSpPr>
          <p:spPr bwMode="auto">
            <a:xfrm>
              <a:off x="2971" y="181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Oval 61"/>
            <p:cNvSpPr>
              <a:spLocks noChangeArrowheads="1"/>
            </p:cNvSpPr>
            <p:nvPr/>
          </p:nvSpPr>
          <p:spPr bwMode="auto">
            <a:xfrm>
              <a:off x="3020" y="180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Oval 62"/>
            <p:cNvSpPr>
              <a:spLocks noChangeArrowheads="1"/>
            </p:cNvSpPr>
            <p:nvPr/>
          </p:nvSpPr>
          <p:spPr bwMode="auto">
            <a:xfrm>
              <a:off x="3069" y="1779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Oval 63"/>
            <p:cNvSpPr>
              <a:spLocks noChangeArrowheads="1"/>
            </p:cNvSpPr>
            <p:nvPr/>
          </p:nvSpPr>
          <p:spPr bwMode="auto">
            <a:xfrm>
              <a:off x="3117" y="177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Oval 64"/>
            <p:cNvSpPr>
              <a:spLocks noChangeArrowheads="1"/>
            </p:cNvSpPr>
            <p:nvPr/>
          </p:nvSpPr>
          <p:spPr bwMode="auto">
            <a:xfrm>
              <a:off x="3166" y="175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Oval 65"/>
            <p:cNvSpPr>
              <a:spLocks noChangeArrowheads="1"/>
            </p:cNvSpPr>
            <p:nvPr/>
          </p:nvSpPr>
          <p:spPr bwMode="auto">
            <a:xfrm>
              <a:off x="3215" y="175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Oval 66"/>
            <p:cNvSpPr>
              <a:spLocks noChangeArrowheads="1"/>
            </p:cNvSpPr>
            <p:nvPr/>
          </p:nvSpPr>
          <p:spPr bwMode="auto">
            <a:xfrm>
              <a:off x="3264" y="175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67"/>
            <p:cNvSpPr>
              <a:spLocks noChangeArrowheads="1"/>
            </p:cNvSpPr>
            <p:nvPr/>
          </p:nvSpPr>
          <p:spPr bwMode="auto">
            <a:xfrm>
              <a:off x="3313" y="1731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Oval 68"/>
            <p:cNvSpPr>
              <a:spLocks noChangeArrowheads="1"/>
            </p:cNvSpPr>
            <p:nvPr/>
          </p:nvSpPr>
          <p:spPr bwMode="auto">
            <a:xfrm>
              <a:off x="3362" y="1703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Oval 69"/>
            <p:cNvSpPr>
              <a:spLocks noChangeArrowheads="1"/>
            </p:cNvSpPr>
            <p:nvPr/>
          </p:nvSpPr>
          <p:spPr bwMode="auto">
            <a:xfrm>
              <a:off x="3411" y="1689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Oval 70"/>
            <p:cNvSpPr>
              <a:spLocks noChangeArrowheads="1"/>
            </p:cNvSpPr>
            <p:nvPr/>
          </p:nvSpPr>
          <p:spPr bwMode="auto">
            <a:xfrm>
              <a:off x="3459" y="169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Oval 71"/>
            <p:cNvSpPr>
              <a:spLocks noChangeArrowheads="1"/>
            </p:cNvSpPr>
            <p:nvPr/>
          </p:nvSpPr>
          <p:spPr bwMode="auto">
            <a:xfrm>
              <a:off x="3508" y="165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Oval 72"/>
            <p:cNvSpPr>
              <a:spLocks noChangeArrowheads="1"/>
            </p:cNvSpPr>
            <p:nvPr/>
          </p:nvSpPr>
          <p:spPr bwMode="auto">
            <a:xfrm>
              <a:off x="3557" y="164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Oval 73"/>
            <p:cNvSpPr>
              <a:spLocks noChangeArrowheads="1"/>
            </p:cNvSpPr>
            <p:nvPr/>
          </p:nvSpPr>
          <p:spPr bwMode="auto">
            <a:xfrm>
              <a:off x="3606" y="166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Oval 74"/>
            <p:cNvSpPr>
              <a:spLocks noChangeArrowheads="1"/>
            </p:cNvSpPr>
            <p:nvPr/>
          </p:nvSpPr>
          <p:spPr bwMode="auto">
            <a:xfrm>
              <a:off x="3655" y="162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Oval 75"/>
            <p:cNvSpPr>
              <a:spLocks noChangeArrowheads="1"/>
            </p:cNvSpPr>
            <p:nvPr/>
          </p:nvSpPr>
          <p:spPr bwMode="auto">
            <a:xfrm>
              <a:off x="3704" y="160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Oval 76"/>
            <p:cNvSpPr>
              <a:spLocks noChangeArrowheads="1"/>
            </p:cNvSpPr>
            <p:nvPr/>
          </p:nvSpPr>
          <p:spPr bwMode="auto">
            <a:xfrm>
              <a:off x="3753" y="160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" name="Oval 77"/>
            <p:cNvSpPr>
              <a:spLocks noChangeArrowheads="1"/>
            </p:cNvSpPr>
            <p:nvPr/>
          </p:nvSpPr>
          <p:spPr bwMode="auto">
            <a:xfrm>
              <a:off x="3805" y="159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" name="Oval 78"/>
            <p:cNvSpPr>
              <a:spLocks noChangeArrowheads="1"/>
            </p:cNvSpPr>
            <p:nvPr/>
          </p:nvSpPr>
          <p:spPr bwMode="auto">
            <a:xfrm>
              <a:off x="3854" y="159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" name="Oval 79"/>
            <p:cNvSpPr>
              <a:spLocks noChangeArrowheads="1"/>
            </p:cNvSpPr>
            <p:nvPr/>
          </p:nvSpPr>
          <p:spPr bwMode="auto">
            <a:xfrm>
              <a:off x="3903" y="157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4" name="Oval 80"/>
            <p:cNvSpPr>
              <a:spLocks noChangeArrowheads="1"/>
            </p:cNvSpPr>
            <p:nvPr/>
          </p:nvSpPr>
          <p:spPr bwMode="auto">
            <a:xfrm>
              <a:off x="3952" y="1532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" name="Oval 81"/>
            <p:cNvSpPr>
              <a:spLocks noChangeArrowheads="1"/>
            </p:cNvSpPr>
            <p:nvPr/>
          </p:nvSpPr>
          <p:spPr bwMode="auto">
            <a:xfrm>
              <a:off x="4001" y="1538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6" name="Oval 82"/>
            <p:cNvSpPr>
              <a:spLocks noChangeArrowheads="1"/>
            </p:cNvSpPr>
            <p:nvPr/>
          </p:nvSpPr>
          <p:spPr bwMode="auto">
            <a:xfrm>
              <a:off x="4049" y="1525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7" name="Oval 83"/>
            <p:cNvSpPr>
              <a:spLocks noChangeArrowheads="1"/>
            </p:cNvSpPr>
            <p:nvPr/>
          </p:nvSpPr>
          <p:spPr bwMode="auto">
            <a:xfrm>
              <a:off x="4098" y="149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8" name="Oval 84"/>
            <p:cNvSpPr>
              <a:spLocks noChangeArrowheads="1"/>
            </p:cNvSpPr>
            <p:nvPr/>
          </p:nvSpPr>
          <p:spPr bwMode="auto">
            <a:xfrm>
              <a:off x="4147" y="148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9" name="Oval 85"/>
            <p:cNvSpPr>
              <a:spLocks noChangeArrowheads="1"/>
            </p:cNvSpPr>
            <p:nvPr/>
          </p:nvSpPr>
          <p:spPr bwMode="auto">
            <a:xfrm>
              <a:off x="4196" y="1465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0" name="Oval 86"/>
            <p:cNvSpPr>
              <a:spLocks noChangeArrowheads="1"/>
            </p:cNvSpPr>
            <p:nvPr/>
          </p:nvSpPr>
          <p:spPr bwMode="auto">
            <a:xfrm>
              <a:off x="4245" y="148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1" name="Oval 87"/>
            <p:cNvSpPr>
              <a:spLocks noChangeArrowheads="1"/>
            </p:cNvSpPr>
            <p:nvPr/>
          </p:nvSpPr>
          <p:spPr bwMode="auto">
            <a:xfrm>
              <a:off x="4294" y="146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2" name="Oval 88"/>
            <p:cNvSpPr>
              <a:spLocks noChangeArrowheads="1"/>
            </p:cNvSpPr>
            <p:nvPr/>
          </p:nvSpPr>
          <p:spPr bwMode="auto">
            <a:xfrm>
              <a:off x="4343" y="1423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3" name="Oval 89"/>
            <p:cNvSpPr>
              <a:spLocks noChangeArrowheads="1"/>
            </p:cNvSpPr>
            <p:nvPr/>
          </p:nvSpPr>
          <p:spPr bwMode="auto">
            <a:xfrm>
              <a:off x="4392" y="1430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4" name="Oval 90"/>
            <p:cNvSpPr>
              <a:spLocks noChangeArrowheads="1"/>
            </p:cNvSpPr>
            <p:nvPr/>
          </p:nvSpPr>
          <p:spPr bwMode="auto">
            <a:xfrm>
              <a:off x="4440" y="142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" name="Oval 91"/>
            <p:cNvSpPr>
              <a:spLocks noChangeArrowheads="1"/>
            </p:cNvSpPr>
            <p:nvPr/>
          </p:nvSpPr>
          <p:spPr bwMode="auto">
            <a:xfrm>
              <a:off x="4489" y="140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" name="Oval 92"/>
            <p:cNvSpPr>
              <a:spLocks noChangeArrowheads="1"/>
            </p:cNvSpPr>
            <p:nvPr/>
          </p:nvSpPr>
          <p:spPr bwMode="auto">
            <a:xfrm>
              <a:off x="4538" y="140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7" name="Oval 93"/>
            <p:cNvSpPr>
              <a:spLocks noChangeArrowheads="1"/>
            </p:cNvSpPr>
            <p:nvPr/>
          </p:nvSpPr>
          <p:spPr bwMode="auto">
            <a:xfrm>
              <a:off x="4587" y="138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8" name="Oval 94"/>
            <p:cNvSpPr>
              <a:spLocks noChangeArrowheads="1"/>
            </p:cNvSpPr>
            <p:nvPr/>
          </p:nvSpPr>
          <p:spPr bwMode="auto">
            <a:xfrm>
              <a:off x="4636" y="137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9" name="Oval 95"/>
            <p:cNvSpPr>
              <a:spLocks noChangeArrowheads="1"/>
            </p:cNvSpPr>
            <p:nvPr/>
          </p:nvSpPr>
          <p:spPr bwMode="auto">
            <a:xfrm>
              <a:off x="4685" y="135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0" name="Oval 96"/>
            <p:cNvSpPr>
              <a:spLocks noChangeArrowheads="1"/>
            </p:cNvSpPr>
            <p:nvPr/>
          </p:nvSpPr>
          <p:spPr bwMode="auto">
            <a:xfrm>
              <a:off x="4734" y="133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1" name="Oval 97"/>
            <p:cNvSpPr>
              <a:spLocks noChangeArrowheads="1"/>
            </p:cNvSpPr>
            <p:nvPr/>
          </p:nvSpPr>
          <p:spPr bwMode="auto">
            <a:xfrm>
              <a:off x="4783" y="1332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2" name="Oval 98"/>
            <p:cNvSpPr>
              <a:spLocks noChangeArrowheads="1"/>
            </p:cNvSpPr>
            <p:nvPr/>
          </p:nvSpPr>
          <p:spPr bwMode="auto">
            <a:xfrm>
              <a:off x="4831" y="126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3" name="Oval 99"/>
            <p:cNvSpPr>
              <a:spLocks noChangeArrowheads="1"/>
            </p:cNvSpPr>
            <p:nvPr/>
          </p:nvSpPr>
          <p:spPr bwMode="auto">
            <a:xfrm>
              <a:off x="4880" y="128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4" name="Oval 100"/>
            <p:cNvSpPr>
              <a:spLocks noChangeArrowheads="1"/>
            </p:cNvSpPr>
            <p:nvPr/>
          </p:nvSpPr>
          <p:spPr bwMode="auto">
            <a:xfrm>
              <a:off x="4929" y="1270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5" name="Oval 101"/>
            <p:cNvSpPr>
              <a:spLocks noChangeArrowheads="1"/>
            </p:cNvSpPr>
            <p:nvPr/>
          </p:nvSpPr>
          <p:spPr bwMode="auto">
            <a:xfrm>
              <a:off x="4978" y="124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" name="Oval 102"/>
            <p:cNvSpPr>
              <a:spLocks noChangeArrowheads="1"/>
            </p:cNvSpPr>
            <p:nvPr/>
          </p:nvSpPr>
          <p:spPr bwMode="auto">
            <a:xfrm>
              <a:off x="5027" y="121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" name="Oval 103"/>
            <p:cNvSpPr>
              <a:spLocks noChangeArrowheads="1"/>
            </p:cNvSpPr>
            <p:nvPr/>
          </p:nvSpPr>
          <p:spPr bwMode="auto">
            <a:xfrm>
              <a:off x="5076" y="118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8" name="Oval 104"/>
            <p:cNvSpPr>
              <a:spLocks noChangeArrowheads="1"/>
            </p:cNvSpPr>
            <p:nvPr/>
          </p:nvSpPr>
          <p:spPr bwMode="auto">
            <a:xfrm>
              <a:off x="5125" y="1151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9" name="Oval 105"/>
            <p:cNvSpPr>
              <a:spLocks noChangeArrowheads="1"/>
            </p:cNvSpPr>
            <p:nvPr/>
          </p:nvSpPr>
          <p:spPr bwMode="auto">
            <a:xfrm>
              <a:off x="5174" y="1137"/>
              <a:ext cx="41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0" name="Oval 106"/>
            <p:cNvSpPr>
              <a:spLocks noChangeArrowheads="1"/>
            </p:cNvSpPr>
            <p:nvPr/>
          </p:nvSpPr>
          <p:spPr bwMode="auto">
            <a:xfrm>
              <a:off x="5222" y="1099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7" name="Oval 107"/>
            <p:cNvSpPr>
              <a:spLocks noChangeArrowheads="1"/>
            </p:cNvSpPr>
            <p:nvPr/>
          </p:nvSpPr>
          <p:spPr bwMode="auto">
            <a:xfrm>
              <a:off x="5271" y="1102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8" name="Oval 108"/>
            <p:cNvSpPr>
              <a:spLocks noChangeArrowheads="1"/>
            </p:cNvSpPr>
            <p:nvPr/>
          </p:nvSpPr>
          <p:spPr bwMode="auto">
            <a:xfrm>
              <a:off x="5320" y="1078"/>
              <a:ext cx="42" cy="41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9" name="Oval 109"/>
            <p:cNvSpPr>
              <a:spLocks noChangeArrowheads="1"/>
            </p:cNvSpPr>
            <p:nvPr/>
          </p:nvSpPr>
          <p:spPr bwMode="auto">
            <a:xfrm>
              <a:off x="5369" y="1046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0" name="Oval 110"/>
            <p:cNvSpPr>
              <a:spLocks noChangeArrowheads="1"/>
            </p:cNvSpPr>
            <p:nvPr/>
          </p:nvSpPr>
          <p:spPr bwMode="auto">
            <a:xfrm>
              <a:off x="5421" y="1008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1" name="Oval 111"/>
            <p:cNvSpPr>
              <a:spLocks noChangeArrowheads="1"/>
            </p:cNvSpPr>
            <p:nvPr/>
          </p:nvSpPr>
          <p:spPr bwMode="auto">
            <a:xfrm>
              <a:off x="5470" y="987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2" name="Oval 112"/>
            <p:cNvSpPr>
              <a:spLocks noChangeArrowheads="1"/>
            </p:cNvSpPr>
            <p:nvPr/>
          </p:nvSpPr>
          <p:spPr bwMode="auto">
            <a:xfrm>
              <a:off x="5519" y="924"/>
              <a:ext cx="42" cy="4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3" name="Line 113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4" name="Line 114"/>
            <p:cNvSpPr>
              <a:spLocks noChangeShapeType="1"/>
            </p:cNvSpPr>
            <p:nvPr/>
          </p:nvSpPr>
          <p:spPr bwMode="auto">
            <a:xfrm flipH="1">
              <a:off x="492" y="357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5" name="Rectangle 115"/>
            <p:cNvSpPr>
              <a:spLocks noChangeArrowheads="1"/>
            </p:cNvSpPr>
            <p:nvPr/>
          </p:nvSpPr>
          <p:spPr bwMode="auto">
            <a:xfrm rot="16200000">
              <a:off x="314" y="3447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70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26" name="Line 116"/>
            <p:cNvSpPr>
              <a:spLocks noChangeShapeType="1"/>
            </p:cNvSpPr>
            <p:nvPr/>
          </p:nvSpPr>
          <p:spPr bwMode="auto">
            <a:xfrm flipH="1">
              <a:off x="492" y="2813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7" name="Rectangle 117"/>
            <p:cNvSpPr>
              <a:spLocks noChangeArrowheads="1"/>
            </p:cNvSpPr>
            <p:nvPr/>
          </p:nvSpPr>
          <p:spPr bwMode="auto">
            <a:xfrm rot="16200000">
              <a:off x="314" y="2689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75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28" name="Line 118"/>
            <p:cNvSpPr>
              <a:spLocks noChangeShapeType="1"/>
            </p:cNvSpPr>
            <p:nvPr/>
          </p:nvSpPr>
          <p:spPr bwMode="auto">
            <a:xfrm flipH="1">
              <a:off x="492" y="2055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9" name="Rectangle 119"/>
            <p:cNvSpPr>
              <a:spLocks noChangeArrowheads="1"/>
            </p:cNvSpPr>
            <p:nvPr/>
          </p:nvSpPr>
          <p:spPr bwMode="auto">
            <a:xfrm rot="16200000">
              <a:off x="314" y="193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80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30" name="Line 120"/>
            <p:cNvSpPr>
              <a:spLocks noChangeShapeType="1"/>
            </p:cNvSpPr>
            <p:nvPr/>
          </p:nvSpPr>
          <p:spPr bwMode="auto">
            <a:xfrm flipH="1">
              <a:off x="492" y="1298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" name="Rectangle 121"/>
            <p:cNvSpPr>
              <a:spLocks noChangeArrowheads="1"/>
            </p:cNvSpPr>
            <p:nvPr/>
          </p:nvSpPr>
          <p:spPr bwMode="auto">
            <a:xfrm rot="16200000">
              <a:off x="314" y="1174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85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32" name="Line 122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3" name="Rectangle 123"/>
            <p:cNvSpPr>
              <a:spLocks noChangeArrowheads="1"/>
            </p:cNvSpPr>
            <p:nvPr/>
          </p:nvSpPr>
          <p:spPr bwMode="auto">
            <a:xfrm rot="16200000">
              <a:off x="314" y="415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90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34" name="Rectangle 124"/>
            <p:cNvSpPr>
              <a:spLocks noChangeArrowheads="1"/>
            </p:cNvSpPr>
            <p:nvPr/>
          </p:nvSpPr>
          <p:spPr bwMode="auto">
            <a:xfrm rot="16200000">
              <a:off x="-1372" y="1872"/>
              <a:ext cx="31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Expected Age at Death for 40 Year Olds in Years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35" name="Line 125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6" name="Line 126"/>
            <p:cNvSpPr>
              <a:spLocks noChangeShapeType="1"/>
            </p:cNvSpPr>
            <p:nvPr/>
          </p:nvSpPr>
          <p:spPr bwMode="auto">
            <a:xfrm>
              <a:off x="6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7" name="Rectangle 127"/>
            <p:cNvSpPr>
              <a:spLocks noChangeArrowheads="1"/>
            </p:cNvSpPr>
            <p:nvPr/>
          </p:nvSpPr>
          <p:spPr bwMode="auto">
            <a:xfrm>
              <a:off x="604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38" name="Line 128"/>
            <p:cNvSpPr>
              <a:spLocks noChangeShapeType="1"/>
            </p:cNvSpPr>
            <p:nvPr/>
          </p:nvSpPr>
          <p:spPr bwMode="auto">
            <a:xfrm>
              <a:off x="162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9" name="Rectangle 129"/>
            <p:cNvSpPr>
              <a:spLocks noChangeArrowheads="1"/>
            </p:cNvSpPr>
            <p:nvPr/>
          </p:nvSpPr>
          <p:spPr bwMode="auto">
            <a:xfrm>
              <a:off x="1479" y="3752"/>
              <a:ext cx="28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dirty="0">
                  <a:solidFill>
                    <a:srgbClr val="000000"/>
                  </a:solidFill>
                </a:rPr>
                <a:t>20</a:t>
              </a:r>
            </a:p>
            <a:p>
              <a:pPr algn="ctr"/>
              <a:r>
                <a:rPr lang="en-US" altLang="en-US" sz="1600" dirty="0">
                  <a:solidFill>
                    <a:srgbClr val="000000"/>
                  </a:solidFill>
                </a:rPr>
                <a:t>$25k</a:t>
              </a:r>
              <a:endParaRPr lang="en-US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440" name="Line 130"/>
            <p:cNvSpPr>
              <a:spLocks noChangeShapeType="1"/>
            </p:cNvSpPr>
            <p:nvPr/>
          </p:nvSpPr>
          <p:spPr bwMode="auto">
            <a:xfrm>
              <a:off x="260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1" name="Rectangle 131"/>
            <p:cNvSpPr>
              <a:spLocks noChangeArrowheads="1"/>
            </p:cNvSpPr>
            <p:nvPr/>
          </p:nvSpPr>
          <p:spPr bwMode="auto">
            <a:xfrm>
              <a:off x="2473" y="3752"/>
              <a:ext cx="28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dirty="0">
                  <a:solidFill>
                    <a:srgbClr val="000000"/>
                  </a:solidFill>
                </a:rPr>
                <a:t>40</a:t>
              </a:r>
            </a:p>
            <a:p>
              <a:pPr algn="ctr"/>
              <a:r>
                <a:rPr lang="en-US" altLang="en-US" sz="1600" dirty="0">
                  <a:solidFill>
                    <a:srgbClr val="000000"/>
                  </a:solidFill>
                </a:rPr>
                <a:t>$47k</a:t>
              </a:r>
              <a:endParaRPr lang="en-US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442" name="Line 132"/>
            <p:cNvSpPr>
              <a:spLocks noChangeShapeType="1"/>
            </p:cNvSpPr>
            <p:nvPr/>
          </p:nvSpPr>
          <p:spPr bwMode="auto">
            <a:xfrm>
              <a:off x="3578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3" name="Rectangle 133"/>
            <p:cNvSpPr>
              <a:spLocks noChangeArrowheads="1"/>
            </p:cNvSpPr>
            <p:nvPr/>
          </p:nvSpPr>
          <p:spPr bwMode="auto">
            <a:xfrm>
              <a:off x="3451" y="3752"/>
              <a:ext cx="28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dirty="0">
                  <a:solidFill>
                    <a:srgbClr val="000000"/>
                  </a:solidFill>
                </a:rPr>
                <a:t>60</a:t>
              </a:r>
            </a:p>
            <a:p>
              <a:pPr algn="ctr"/>
              <a:r>
                <a:rPr lang="en-US" altLang="en-US" sz="1600" dirty="0">
                  <a:solidFill>
                    <a:srgbClr val="000000"/>
                  </a:solidFill>
                </a:rPr>
                <a:t>$74k</a:t>
              </a:r>
              <a:endParaRPr lang="en-US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444" name="Line 134"/>
            <p:cNvSpPr>
              <a:spLocks noChangeShapeType="1"/>
            </p:cNvSpPr>
            <p:nvPr/>
          </p:nvSpPr>
          <p:spPr bwMode="auto">
            <a:xfrm>
              <a:off x="455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5" name="Rectangle 135"/>
            <p:cNvSpPr>
              <a:spLocks noChangeArrowheads="1"/>
            </p:cNvSpPr>
            <p:nvPr/>
          </p:nvSpPr>
          <p:spPr bwMode="auto">
            <a:xfrm>
              <a:off x="4390" y="3752"/>
              <a:ext cx="34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dirty="0">
                  <a:solidFill>
                    <a:srgbClr val="000000"/>
                  </a:solidFill>
                </a:rPr>
                <a:t>80</a:t>
              </a:r>
            </a:p>
            <a:p>
              <a:pPr algn="ctr"/>
              <a:r>
                <a:rPr lang="en-US" altLang="en-US" sz="1600" dirty="0">
                  <a:solidFill>
                    <a:srgbClr val="000000"/>
                  </a:solidFill>
                </a:rPr>
                <a:t>$115k</a:t>
              </a:r>
              <a:endParaRPr lang="en-US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446" name="Line 136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7" name="Rectangle 137"/>
            <p:cNvSpPr>
              <a:spLocks noChangeArrowheads="1"/>
            </p:cNvSpPr>
            <p:nvPr/>
          </p:nvSpPr>
          <p:spPr bwMode="auto">
            <a:xfrm>
              <a:off x="5350" y="3752"/>
              <a:ext cx="35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dirty="0">
                  <a:solidFill>
                    <a:srgbClr val="000000"/>
                  </a:solidFill>
                </a:rPr>
                <a:t>100</a:t>
              </a:r>
            </a:p>
            <a:p>
              <a:pPr algn="ctr"/>
              <a:r>
                <a:rPr lang="en-US" altLang="en-US" sz="1600" dirty="0">
                  <a:solidFill>
                    <a:srgbClr val="000000"/>
                  </a:solidFill>
                </a:rPr>
                <a:t>$2.0M</a:t>
              </a:r>
              <a:endParaRPr lang="en-US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448" name="Rectangle 138"/>
            <p:cNvSpPr>
              <a:spLocks noChangeArrowheads="1"/>
            </p:cNvSpPr>
            <p:nvPr/>
          </p:nvSpPr>
          <p:spPr bwMode="auto">
            <a:xfrm>
              <a:off x="2136" y="4080"/>
              <a:ext cx="189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</a:rPr>
                <a:t>Household Income Percentile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49" name="Rectangle 139"/>
            <p:cNvSpPr>
              <a:spLocks noChangeArrowheads="1"/>
            </p:cNvSpPr>
            <p:nvPr/>
          </p:nvSpPr>
          <p:spPr bwMode="auto">
            <a:xfrm>
              <a:off x="3062" y="191"/>
              <a:ext cx="5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500">
                  <a:solidFill>
                    <a:srgbClr val="1E2D53"/>
                  </a:solidFill>
                </a:rPr>
                <a:t> 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38" name="Rectangle 137"/>
          <p:cNvSpPr>
            <a:spLocks noChangeArrowheads="1"/>
          </p:cNvSpPr>
          <p:nvPr/>
        </p:nvSpPr>
        <p:spPr bwMode="auto">
          <a:xfrm>
            <a:off x="4551683" y="4780002"/>
            <a:ext cx="125675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Bottom 1%: </a:t>
            </a:r>
          </a:p>
          <a:p>
            <a:r>
              <a:rPr lang="en-US" altLang="en-US" b="1" dirty="0">
                <a:solidFill>
                  <a:srgbClr val="000000"/>
                </a:solidFill>
              </a:rPr>
              <a:t>72.7 Years</a:t>
            </a:r>
            <a:endParaRPr lang="en-US" altLang="en-US" b="1" dirty="0">
              <a:solidFill>
                <a:prstClr val="black"/>
              </a:solidFill>
            </a:endParaRPr>
          </a:p>
        </p:txBody>
      </p:sp>
      <p:cxnSp>
        <p:nvCxnSpPr>
          <p:cNvPr id="139" name="Straight Connector 138"/>
          <p:cNvCxnSpPr/>
          <p:nvPr/>
        </p:nvCxnSpPr>
        <p:spPr>
          <a:xfrm>
            <a:off x="2743203" y="5091113"/>
            <a:ext cx="1724025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0" name="Rectangle 139"/>
          <p:cNvSpPr>
            <a:spLocks noChangeArrowheads="1"/>
          </p:cNvSpPr>
          <p:nvPr/>
        </p:nvSpPr>
        <p:spPr bwMode="auto">
          <a:xfrm>
            <a:off x="7333793" y="1295400"/>
            <a:ext cx="11254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Top 1%: </a:t>
            </a:r>
          </a:p>
          <a:p>
            <a:r>
              <a:rPr lang="en-US" altLang="en-US" b="1" dirty="0">
                <a:solidFill>
                  <a:srgbClr val="000000"/>
                </a:solidFill>
              </a:rPr>
              <a:t>87.3 Years</a:t>
            </a:r>
            <a:endParaRPr lang="en-US" altLang="en-US" b="1" dirty="0">
              <a:solidFill>
                <a:prstClr val="black"/>
              </a:solidFill>
            </a:endParaRPr>
          </a:p>
        </p:txBody>
      </p:sp>
      <p:cxnSp>
        <p:nvCxnSpPr>
          <p:cNvPr id="141" name="Straight Connector 140"/>
          <p:cNvCxnSpPr/>
          <p:nvPr/>
        </p:nvCxnSpPr>
        <p:spPr>
          <a:xfrm>
            <a:off x="8458203" y="1524000"/>
            <a:ext cx="1724025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2" name="Title 1"/>
          <p:cNvSpPr txBox="1">
            <a:spLocks/>
          </p:cNvSpPr>
          <p:nvPr/>
        </p:nvSpPr>
        <p:spPr>
          <a:xfrm>
            <a:off x="1447800" y="0"/>
            <a:ext cx="9372600" cy="736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Age at Death vs. Household Income Percentile</a:t>
            </a:r>
          </a:p>
          <a:p>
            <a:pPr>
              <a:defRPr/>
            </a:pPr>
            <a:r>
              <a:rPr lang="en-US" sz="20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Men at Age 40</a:t>
            </a:r>
          </a:p>
        </p:txBody>
      </p:sp>
    </p:spTree>
    <p:extLst>
      <p:ext uri="{BB962C8B-B14F-4D97-AF65-F5344CB8AC3E}">
        <p14:creationId xmlns:p14="http://schemas.microsoft.com/office/powerpoint/2010/main" val="318657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47800" y="-30162"/>
            <a:ext cx="9372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Life Expectancies by Percentile in Comparison to</a:t>
            </a: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Life Expectancies Across Countries</a:t>
            </a:r>
          </a:p>
        </p:txBody>
      </p:sp>
      <p:grpSp>
        <p:nvGrpSpPr>
          <p:cNvPr id="138" name="Group 4"/>
          <p:cNvGrpSpPr>
            <a:grpSpLocks noChangeAspect="1"/>
          </p:cNvGrpSpPr>
          <p:nvPr/>
        </p:nvGrpSpPr>
        <p:grpSpPr bwMode="auto">
          <a:xfrm>
            <a:off x="2587628" y="672272"/>
            <a:ext cx="7470775" cy="6338128"/>
            <a:chOff x="334" y="0"/>
            <a:chExt cx="5092" cy="4320"/>
          </a:xfrm>
        </p:grpSpPr>
        <p:sp>
          <p:nvSpPr>
            <p:cNvPr id="139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4" y="0"/>
              <a:ext cx="509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40" name="Group 205"/>
            <p:cNvGrpSpPr>
              <a:grpSpLocks/>
            </p:cNvGrpSpPr>
            <p:nvPr/>
          </p:nvGrpSpPr>
          <p:grpSpPr bwMode="auto">
            <a:xfrm>
              <a:off x="1507" y="132"/>
              <a:ext cx="2790" cy="3579"/>
              <a:chOff x="1507" y="132"/>
              <a:chExt cx="2790" cy="3579"/>
            </a:xfrm>
          </p:grpSpPr>
          <p:sp>
            <p:nvSpPr>
              <p:cNvPr id="276" name="Rectangle 7"/>
              <p:cNvSpPr>
                <a:spLocks noChangeArrowheads="1"/>
              </p:cNvSpPr>
              <p:nvPr/>
            </p:nvSpPr>
            <p:spPr bwMode="auto">
              <a:xfrm>
                <a:off x="1507" y="132"/>
                <a:ext cx="2790" cy="357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Line 8"/>
              <p:cNvSpPr>
                <a:spLocks noChangeShapeType="1"/>
              </p:cNvSpPr>
              <p:nvPr/>
            </p:nvSpPr>
            <p:spPr bwMode="auto">
              <a:xfrm>
                <a:off x="1603" y="3598"/>
                <a:ext cx="504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Line 9"/>
              <p:cNvSpPr>
                <a:spLocks noChangeShapeType="1"/>
              </p:cNvSpPr>
              <p:nvPr/>
            </p:nvSpPr>
            <p:spPr bwMode="auto">
              <a:xfrm>
                <a:off x="1603" y="3581"/>
                <a:ext cx="511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Line 10"/>
              <p:cNvSpPr>
                <a:spLocks noChangeShapeType="1"/>
              </p:cNvSpPr>
              <p:nvPr/>
            </p:nvSpPr>
            <p:spPr bwMode="auto">
              <a:xfrm>
                <a:off x="1603" y="3565"/>
                <a:ext cx="51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Line 11"/>
              <p:cNvSpPr>
                <a:spLocks noChangeShapeType="1"/>
              </p:cNvSpPr>
              <p:nvPr/>
            </p:nvSpPr>
            <p:spPr bwMode="auto">
              <a:xfrm>
                <a:off x="1603" y="3547"/>
                <a:ext cx="558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Line 12"/>
              <p:cNvSpPr>
                <a:spLocks noChangeShapeType="1"/>
              </p:cNvSpPr>
              <p:nvPr/>
            </p:nvSpPr>
            <p:spPr bwMode="auto">
              <a:xfrm>
                <a:off x="1603" y="3530"/>
                <a:ext cx="605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Line 13"/>
              <p:cNvSpPr>
                <a:spLocks noChangeShapeType="1"/>
              </p:cNvSpPr>
              <p:nvPr/>
            </p:nvSpPr>
            <p:spPr bwMode="auto">
              <a:xfrm>
                <a:off x="1603" y="3512"/>
                <a:ext cx="646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Line 14"/>
              <p:cNvSpPr>
                <a:spLocks noChangeShapeType="1"/>
              </p:cNvSpPr>
              <p:nvPr/>
            </p:nvSpPr>
            <p:spPr bwMode="auto">
              <a:xfrm>
                <a:off x="1603" y="3495"/>
                <a:ext cx="657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Line 15"/>
              <p:cNvSpPr>
                <a:spLocks noChangeShapeType="1"/>
              </p:cNvSpPr>
              <p:nvPr/>
            </p:nvSpPr>
            <p:spPr bwMode="auto">
              <a:xfrm>
                <a:off x="1603" y="3479"/>
                <a:ext cx="657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Line 16"/>
              <p:cNvSpPr>
                <a:spLocks noChangeShapeType="1"/>
              </p:cNvSpPr>
              <p:nvPr/>
            </p:nvSpPr>
            <p:spPr bwMode="auto">
              <a:xfrm>
                <a:off x="1603" y="3460"/>
                <a:ext cx="667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Line 17"/>
              <p:cNvSpPr>
                <a:spLocks noChangeShapeType="1"/>
              </p:cNvSpPr>
              <p:nvPr/>
            </p:nvSpPr>
            <p:spPr bwMode="auto">
              <a:xfrm>
                <a:off x="1603" y="3444"/>
                <a:ext cx="67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Line 18"/>
              <p:cNvSpPr>
                <a:spLocks noChangeShapeType="1"/>
              </p:cNvSpPr>
              <p:nvPr/>
            </p:nvSpPr>
            <p:spPr bwMode="auto">
              <a:xfrm>
                <a:off x="1603" y="3427"/>
                <a:ext cx="681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Line 19"/>
              <p:cNvSpPr>
                <a:spLocks noChangeShapeType="1"/>
              </p:cNvSpPr>
              <p:nvPr/>
            </p:nvSpPr>
            <p:spPr bwMode="auto">
              <a:xfrm>
                <a:off x="1603" y="3409"/>
                <a:ext cx="686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Line 20"/>
              <p:cNvSpPr>
                <a:spLocks noChangeShapeType="1"/>
              </p:cNvSpPr>
              <p:nvPr/>
            </p:nvSpPr>
            <p:spPr bwMode="auto">
              <a:xfrm>
                <a:off x="1603" y="3392"/>
                <a:ext cx="690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Line 21"/>
              <p:cNvSpPr>
                <a:spLocks noChangeShapeType="1"/>
              </p:cNvSpPr>
              <p:nvPr/>
            </p:nvSpPr>
            <p:spPr bwMode="auto">
              <a:xfrm>
                <a:off x="1603" y="3376"/>
                <a:ext cx="714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Line 22"/>
              <p:cNvSpPr>
                <a:spLocks noChangeShapeType="1"/>
              </p:cNvSpPr>
              <p:nvPr/>
            </p:nvSpPr>
            <p:spPr bwMode="auto">
              <a:xfrm>
                <a:off x="1603" y="3357"/>
                <a:ext cx="74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2" name="Line 23"/>
              <p:cNvSpPr>
                <a:spLocks noChangeShapeType="1"/>
              </p:cNvSpPr>
              <p:nvPr/>
            </p:nvSpPr>
            <p:spPr bwMode="auto">
              <a:xfrm>
                <a:off x="1603" y="3341"/>
                <a:ext cx="745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3" name="Line 24"/>
              <p:cNvSpPr>
                <a:spLocks noChangeShapeType="1"/>
              </p:cNvSpPr>
              <p:nvPr/>
            </p:nvSpPr>
            <p:spPr bwMode="auto">
              <a:xfrm>
                <a:off x="1603" y="3322"/>
                <a:ext cx="747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4" name="Line 25"/>
              <p:cNvSpPr>
                <a:spLocks noChangeShapeType="1"/>
              </p:cNvSpPr>
              <p:nvPr/>
            </p:nvSpPr>
            <p:spPr bwMode="auto">
              <a:xfrm>
                <a:off x="1603" y="3306"/>
                <a:ext cx="772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5" name="Line 26"/>
              <p:cNvSpPr>
                <a:spLocks noChangeShapeType="1"/>
              </p:cNvSpPr>
              <p:nvPr/>
            </p:nvSpPr>
            <p:spPr bwMode="auto">
              <a:xfrm>
                <a:off x="1603" y="3289"/>
                <a:ext cx="772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6" name="Line 27"/>
              <p:cNvSpPr>
                <a:spLocks noChangeShapeType="1"/>
              </p:cNvSpPr>
              <p:nvPr/>
            </p:nvSpPr>
            <p:spPr bwMode="auto">
              <a:xfrm>
                <a:off x="1603" y="3271"/>
                <a:ext cx="797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Line 28"/>
              <p:cNvSpPr>
                <a:spLocks noChangeShapeType="1"/>
              </p:cNvSpPr>
              <p:nvPr/>
            </p:nvSpPr>
            <p:spPr bwMode="auto">
              <a:xfrm>
                <a:off x="1603" y="3254"/>
                <a:ext cx="80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Line 29"/>
              <p:cNvSpPr>
                <a:spLocks noChangeShapeType="1"/>
              </p:cNvSpPr>
              <p:nvPr/>
            </p:nvSpPr>
            <p:spPr bwMode="auto">
              <a:xfrm>
                <a:off x="1603" y="3238"/>
                <a:ext cx="807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9" name="Line 30"/>
              <p:cNvSpPr>
                <a:spLocks noChangeShapeType="1"/>
              </p:cNvSpPr>
              <p:nvPr/>
            </p:nvSpPr>
            <p:spPr bwMode="auto">
              <a:xfrm>
                <a:off x="1603" y="3219"/>
                <a:ext cx="809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0" name="Line 31"/>
              <p:cNvSpPr>
                <a:spLocks noChangeShapeType="1"/>
              </p:cNvSpPr>
              <p:nvPr/>
            </p:nvSpPr>
            <p:spPr bwMode="auto">
              <a:xfrm>
                <a:off x="1603" y="3203"/>
                <a:ext cx="81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1" name="Line 32"/>
              <p:cNvSpPr>
                <a:spLocks noChangeShapeType="1"/>
              </p:cNvSpPr>
              <p:nvPr/>
            </p:nvSpPr>
            <p:spPr bwMode="auto">
              <a:xfrm>
                <a:off x="1603" y="3187"/>
                <a:ext cx="815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" name="Line 33"/>
              <p:cNvSpPr>
                <a:spLocks noChangeShapeType="1"/>
              </p:cNvSpPr>
              <p:nvPr/>
            </p:nvSpPr>
            <p:spPr bwMode="auto">
              <a:xfrm>
                <a:off x="1603" y="3168"/>
                <a:ext cx="827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3" name="Line 34"/>
              <p:cNvSpPr>
                <a:spLocks noChangeShapeType="1"/>
              </p:cNvSpPr>
              <p:nvPr/>
            </p:nvSpPr>
            <p:spPr bwMode="auto">
              <a:xfrm>
                <a:off x="1603" y="3152"/>
                <a:ext cx="834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Line 35"/>
              <p:cNvSpPr>
                <a:spLocks noChangeShapeType="1"/>
              </p:cNvSpPr>
              <p:nvPr/>
            </p:nvSpPr>
            <p:spPr bwMode="auto">
              <a:xfrm>
                <a:off x="1603" y="3135"/>
                <a:ext cx="842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Line 36"/>
              <p:cNvSpPr>
                <a:spLocks noChangeShapeType="1"/>
              </p:cNvSpPr>
              <p:nvPr/>
            </p:nvSpPr>
            <p:spPr bwMode="auto">
              <a:xfrm>
                <a:off x="1603" y="3117"/>
                <a:ext cx="844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Line 37"/>
              <p:cNvSpPr>
                <a:spLocks noChangeShapeType="1"/>
              </p:cNvSpPr>
              <p:nvPr/>
            </p:nvSpPr>
            <p:spPr bwMode="auto">
              <a:xfrm>
                <a:off x="1603" y="3100"/>
                <a:ext cx="848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Line 38"/>
              <p:cNvSpPr>
                <a:spLocks noChangeShapeType="1"/>
              </p:cNvSpPr>
              <p:nvPr/>
            </p:nvSpPr>
            <p:spPr bwMode="auto">
              <a:xfrm>
                <a:off x="1603" y="3065"/>
                <a:ext cx="875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Line 39"/>
              <p:cNvSpPr>
                <a:spLocks noChangeShapeType="1"/>
              </p:cNvSpPr>
              <p:nvPr/>
            </p:nvSpPr>
            <p:spPr bwMode="auto">
              <a:xfrm>
                <a:off x="1603" y="3049"/>
                <a:ext cx="879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9" name="Line 40"/>
              <p:cNvSpPr>
                <a:spLocks noChangeShapeType="1"/>
              </p:cNvSpPr>
              <p:nvPr/>
            </p:nvSpPr>
            <p:spPr bwMode="auto">
              <a:xfrm>
                <a:off x="1603" y="3030"/>
                <a:ext cx="885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0" name="Line 41"/>
              <p:cNvSpPr>
                <a:spLocks noChangeShapeType="1"/>
              </p:cNvSpPr>
              <p:nvPr/>
            </p:nvSpPr>
            <p:spPr bwMode="auto">
              <a:xfrm>
                <a:off x="1603" y="3014"/>
                <a:ext cx="889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Line 42"/>
              <p:cNvSpPr>
                <a:spLocks noChangeShapeType="1"/>
              </p:cNvSpPr>
              <p:nvPr/>
            </p:nvSpPr>
            <p:spPr bwMode="auto">
              <a:xfrm>
                <a:off x="1603" y="2997"/>
                <a:ext cx="891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Line 43"/>
              <p:cNvSpPr>
                <a:spLocks noChangeShapeType="1"/>
              </p:cNvSpPr>
              <p:nvPr/>
            </p:nvSpPr>
            <p:spPr bwMode="auto">
              <a:xfrm>
                <a:off x="1603" y="2979"/>
                <a:ext cx="89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Line 44"/>
              <p:cNvSpPr>
                <a:spLocks noChangeShapeType="1"/>
              </p:cNvSpPr>
              <p:nvPr/>
            </p:nvSpPr>
            <p:spPr bwMode="auto">
              <a:xfrm>
                <a:off x="1603" y="2962"/>
                <a:ext cx="89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Line 45"/>
              <p:cNvSpPr>
                <a:spLocks noChangeShapeType="1"/>
              </p:cNvSpPr>
              <p:nvPr/>
            </p:nvSpPr>
            <p:spPr bwMode="auto">
              <a:xfrm>
                <a:off x="1603" y="2946"/>
                <a:ext cx="897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Line 46"/>
              <p:cNvSpPr>
                <a:spLocks noChangeShapeType="1"/>
              </p:cNvSpPr>
              <p:nvPr/>
            </p:nvSpPr>
            <p:spPr bwMode="auto">
              <a:xfrm>
                <a:off x="1603" y="2927"/>
                <a:ext cx="899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Line 47"/>
              <p:cNvSpPr>
                <a:spLocks noChangeShapeType="1"/>
              </p:cNvSpPr>
              <p:nvPr/>
            </p:nvSpPr>
            <p:spPr bwMode="auto">
              <a:xfrm>
                <a:off x="1603" y="2911"/>
                <a:ext cx="906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Line 48"/>
              <p:cNvSpPr>
                <a:spLocks noChangeShapeType="1"/>
              </p:cNvSpPr>
              <p:nvPr/>
            </p:nvSpPr>
            <p:spPr bwMode="auto">
              <a:xfrm>
                <a:off x="1603" y="2892"/>
                <a:ext cx="912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Line 49"/>
              <p:cNvSpPr>
                <a:spLocks noChangeShapeType="1"/>
              </p:cNvSpPr>
              <p:nvPr/>
            </p:nvSpPr>
            <p:spPr bwMode="auto">
              <a:xfrm>
                <a:off x="1603" y="2876"/>
                <a:ext cx="930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Line 50"/>
              <p:cNvSpPr>
                <a:spLocks noChangeShapeType="1"/>
              </p:cNvSpPr>
              <p:nvPr/>
            </p:nvSpPr>
            <p:spPr bwMode="auto">
              <a:xfrm>
                <a:off x="1603" y="2859"/>
                <a:ext cx="934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Line 51"/>
              <p:cNvSpPr>
                <a:spLocks noChangeShapeType="1"/>
              </p:cNvSpPr>
              <p:nvPr/>
            </p:nvSpPr>
            <p:spPr bwMode="auto">
              <a:xfrm>
                <a:off x="1603" y="2841"/>
                <a:ext cx="934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Line 52"/>
              <p:cNvSpPr>
                <a:spLocks noChangeShapeType="1"/>
              </p:cNvSpPr>
              <p:nvPr/>
            </p:nvSpPr>
            <p:spPr bwMode="auto">
              <a:xfrm>
                <a:off x="1603" y="2824"/>
                <a:ext cx="937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Line 53"/>
              <p:cNvSpPr>
                <a:spLocks noChangeShapeType="1"/>
              </p:cNvSpPr>
              <p:nvPr/>
            </p:nvSpPr>
            <p:spPr bwMode="auto">
              <a:xfrm>
                <a:off x="1603" y="2808"/>
                <a:ext cx="939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Line 54"/>
              <p:cNvSpPr>
                <a:spLocks noChangeShapeType="1"/>
              </p:cNvSpPr>
              <p:nvPr/>
            </p:nvSpPr>
            <p:spPr bwMode="auto">
              <a:xfrm>
                <a:off x="1603" y="2789"/>
                <a:ext cx="945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Line 55"/>
              <p:cNvSpPr>
                <a:spLocks noChangeShapeType="1"/>
              </p:cNvSpPr>
              <p:nvPr/>
            </p:nvSpPr>
            <p:spPr bwMode="auto">
              <a:xfrm>
                <a:off x="1603" y="2773"/>
                <a:ext cx="965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Line 56"/>
              <p:cNvSpPr>
                <a:spLocks noChangeShapeType="1"/>
              </p:cNvSpPr>
              <p:nvPr/>
            </p:nvSpPr>
            <p:spPr bwMode="auto">
              <a:xfrm>
                <a:off x="1603" y="2757"/>
                <a:ext cx="967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Line 57"/>
              <p:cNvSpPr>
                <a:spLocks noChangeShapeType="1"/>
              </p:cNvSpPr>
              <p:nvPr/>
            </p:nvSpPr>
            <p:spPr bwMode="auto">
              <a:xfrm>
                <a:off x="1603" y="2738"/>
                <a:ext cx="969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Line 58"/>
              <p:cNvSpPr>
                <a:spLocks noChangeShapeType="1"/>
              </p:cNvSpPr>
              <p:nvPr/>
            </p:nvSpPr>
            <p:spPr bwMode="auto">
              <a:xfrm>
                <a:off x="1603" y="2722"/>
                <a:ext cx="974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Line 59"/>
              <p:cNvSpPr>
                <a:spLocks noChangeShapeType="1"/>
              </p:cNvSpPr>
              <p:nvPr/>
            </p:nvSpPr>
            <p:spPr bwMode="auto">
              <a:xfrm>
                <a:off x="1603" y="2703"/>
                <a:ext cx="988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Line 60"/>
              <p:cNvSpPr>
                <a:spLocks noChangeShapeType="1"/>
              </p:cNvSpPr>
              <p:nvPr/>
            </p:nvSpPr>
            <p:spPr bwMode="auto">
              <a:xfrm>
                <a:off x="1603" y="2670"/>
                <a:ext cx="994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Line 61"/>
              <p:cNvSpPr>
                <a:spLocks noChangeShapeType="1"/>
              </p:cNvSpPr>
              <p:nvPr/>
            </p:nvSpPr>
            <p:spPr bwMode="auto">
              <a:xfrm>
                <a:off x="1603" y="2652"/>
                <a:ext cx="994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Line 62"/>
              <p:cNvSpPr>
                <a:spLocks noChangeShapeType="1"/>
              </p:cNvSpPr>
              <p:nvPr/>
            </p:nvSpPr>
            <p:spPr bwMode="auto">
              <a:xfrm>
                <a:off x="1603" y="2635"/>
                <a:ext cx="994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Line 63"/>
              <p:cNvSpPr>
                <a:spLocks noChangeShapeType="1"/>
              </p:cNvSpPr>
              <p:nvPr/>
            </p:nvSpPr>
            <p:spPr bwMode="auto">
              <a:xfrm>
                <a:off x="1603" y="2619"/>
                <a:ext cx="996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Line 64"/>
              <p:cNvSpPr>
                <a:spLocks noChangeShapeType="1"/>
              </p:cNvSpPr>
              <p:nvPr/>
            </p:nvSpPr>
            <p:spPr bwMode="auto">
              <a:xfrm>
                <a:off x="1603" y="2600"/>
                <a:ext cx="996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Line 65"/>
              <p:cNvSpPr>
                <a:spLocks noChangeShapeType="1"/>
              </p:cNvSpPr>
              <p:nvPr/>
            </p:nvSpPr>
            <p:spPr bwMode="auto">
              <a:xfrm>
                <a:off x="1603" y="2584"/>
                <a:ext cx="1011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Line 66"/>
              <p:cNvSpPr>
                <a:spLocks noChangeShapeType="1"/>
              </p:cNvSpPr>
              <p:nvPr/>
            </p:nvSpPr>
            <p:spPr bwMode="auto">
              <a:xfrm>
                <a:off x="1603" y="2567"/>
                <a:ext cx="101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Line 67"/>
              <p:cNvSpPr>
                <a:spLocks noChangeShapeType="1"/>
              </p:cNvSpPr>
              <p:nvPr/>
            </p:nvSpPr>
            <p:spPr bwMode="auto">
              <a:xfrm>
                <a:off x="1603" y="2549"/>
                <a:ext cx="1017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Line 68"/>
              <p:cNvSpPr>
                <a:spLocks noChangeShapeType="1"/>
              </p:cNvSpPr>
              <p:nvPr/>
            </p:nvSpPr>
            <p:spPr bwMode="auto">
              <a:xfrm>
                <a:off x="1603" y="2497"/>
                <a:ext cx="103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Line 69"/>
              <p:cNvSpPr>
                <a:spLocks noChangeShapeType="1"/>
              </p:cNvSpPr>
              <p:nvPr/>
            </p:nvSpPr>
            <p:spPr bwMode="auto">
              <a:xfrm>
                <a:off x="1603" y="2481"/>
                <a:ext cx="1054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Line 70"/>
              <p:cNvSpPr>
                <a:spLocks noChangeShapeType="1"/>
              </p:cNvSpPr>
              <p:nvPr/>
            </p:nvSpPr>
            <p:spPr bwMode="auto">
              <a:xfrm>
                <a:off x="1603" y="2462"/>
                <a:ext cx="1056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Line 71"/>
              <p:cNvSpPr>
                <a:spLocks noChangeShapeType="1"/>
              </p:cNvSpPr>
              <p:nvPr/>
            </p:nvSpPr>
            <p:spPr bwMode="auto">
              <a:xfrm>
                <a:off x="1603" y="2446"/>
                <a:ext cx="1058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Line 72"/>
              <p:cNvSpPr>
                <a:spLocks noChangeShapeType="1"/>
              </p:cNvSpPr>
              <p:nvPr/>
            </p:nvSpPr>
            <p:spPr bwMode="auto">
              <a:xfrm>
                <a:off x="1603" y="2429"/>
                <a:ext cx="1060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Line 73"/>
              <p:cNvSpPr>
                <a:spLocks noChangeShapeType="1"/>
              </p:cNvSpPr>
              <p:nvPr/>
            </p:nvSpPr>
            <p:spPr bwMode="auto">
              <a:xfrm>
                <a:off x="1603" y="2411"/>
                <a:ext cx="1068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Line 74"/>
              <p:cNvSpPr>
                <a:spLocks noChangeShapeType="1"/>
              </p:cNvSpPr>
              <p:nvPr/>
            </p:nvSpPr>
            <p:spPr bwMode="auto">
              <a:xfrm>
                <a:off x="1603" y="2395"/>
                <a:ext cx="1081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Line 75"/>
              <p:cNvSpPr>
                <a:spLocks noChangeShapeType="1"/>
              </p:cNvSpPr>
              <p:nvPr/>
            </p:nvSpPr>
            <p:spPr bwMode="auto">
              <a:xfrm>
                <a:off x="1603" y="2378"/>
                <a:ext cx="1085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Line 76"/>
              <p:cNvSpPr>
                <a:spLocks noChangeShapeType="1"/>
              </p:cNvSpPr>
              <p:nvPr/>
            </p:nvSpPr>
            <p:spPr bwMode="auto">
              <a:xfrm>
                <a:off x="1603" y="2360"/>
                <a:ext cx="1087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Line 77"/>
              <p:cNvSpPr>
                <a:spLocks noChangeShapeType="1"/>
              </p:cNvSpPr>
              <p:nvPr/>
            </p:nvSpPr>
            <p:spPr bwMode="auto">
              <a:xfrm>
                <a:off x="1603" y="2343"/>
                <a:ext cx="1097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Line 78"/>
              <p:cNvSpPr>
                <a:spLocks noChangeShapeType="1"/>
              </p:cNvSpPr>
              <p:nvPr/>
            </p:nvSpPr>
            <p:spPr bwMode="auto">
              <a:xfrm>
                <a:off x="1603" y="2308"/>
                <a:ext cx="111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Line 79"/>
              <p:cNvSpPr>
                <a:spLocks noChangeShapeType="1"/>
              </p:cNvSpPr>
              <p:nvPr/>
            </p:nvSpPr>
            <p:spPr bwMode="auto">
              <a:xfrm>
                <a:off x="1603" y="2292"/>
                <a:ext cx="1124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Line 80"/>
              <p:cNvSpPr>
                <a:spLocks noChangeShapeType="1"/>
              </p:cNvSpPr>
              <p:nvPr/>
            </p:nvSpPr>
            <p:spPr bwMode="auto">
              <a:xfrm>
                <a:off x="1603" y="2273"/>
                <a:ext cx="1128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Line 81"/>
              <p:cNvSpPr>
                <a:spLocks noChangeShapeType="1"/>
              </p:cNvSpPr>
              <p:nvPr/>
            </p:nvSpPr>
            <p:spPr bwMode="auto">
              <a:xfrm>
                <a:off x="1603" y="2257"/>
                <a:ext cx="1128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Line 82"/>
              <p:cNvSpPr>
                <a:spLocks noChangeShapeType="1"/>
              </p:cNvSpPr>
              <p:nvPr/>
            </p:nvSpPr>
            <p:spPr bwMode="auto">
              <a:xfrm>
                <a:off x="1603" y="2240"/>
                <a:ext cx="1130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Line 83"/>
              <p:cNvSpPr>
                <a:spLocks noChangeShapeType="1"/>
              </p:cNvSpPr>
              <p:nvPr/>
            </p:nvSpPr>
            <p:spPr bwMode="auto">
              <a:xfrm>
                <a:off x="1603" y="2222"/>
                <a:ext cx="1132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Line 84"/>
              <p:cNvSpPr>
                <a:spLocks noChangeShapeType="1"/>
              </p:cNvSpPr>
              <p:nvPr/>
            </p:nvSpPr>
            <p:spPr bwMode="auto">
              <a:xfrm>
                <a:off x="1603" y="2205"/>
                <a:ext cx="1134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Line 85"/>
              <p:cNvSpPr>
                <a:spLocks noChangeShapeType="1"/>
              </p:cNvSpPr>
              <p:nvPr/>
            </p:nvSpPr>
            <p:spPr bwMode="auto">
              <a:xfrm>
                <a:off x="1603" y="2189"/>
                <a:ext cx="1144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Line 86"/>
              <p:cNvSpPr>
                <a:spLocks noChangeShapeType="1"/>
              </p:cNvSpPr>
              <p:nvPr/>
            </p:nvSpPr>
            <p:spPr bwMode="auto">
              <a:xfrm>
                <a:off x="1603" y="2170"/>
                <a:ext cx="115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Line 87"/>
              <p:cNvSpPr>
                <a:spLocks noChangeShapeType="1"/>
              </p:cNvSpPr>
              <p:nvPr/>
            </p:nvSpPr>
            <p:spPr bwMode="auto">
              <a:xfrm>
                <a:off x="1603" y="2135"/>
                <a:ext cx="116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Line 88"/>
              <p:cNvSpPr>
                <a:spLocks noChangeShapeType="1"/>
              </p:cNvSpPr>
              <p:nvPr/>
            </p:nvSpPr>
            <p:spPr bwMode="auto">
              <a:xfrm>
                <a:off x="1603" y="2119"/>
                <a:ext cx="1167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Line 89"/>
              <p:cNvSpPr>
                <a:spLocks noChangeShapeType="1"/>
              </p:cNvSpPr>
              <p:nvPr/>
            </p:nvSpPr>
            <p:spPr bwMode="auto">
              <a:xfrm>
                <a:off x="1603" y="2102"/>
                <a:ext cx="117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Line 90"/>
              <p:cNvSpPr>
                <a:spLocks noChangeShapeType="1"/>
              </p:cNvSpPr>
              <p:nvPr/>
            </p:nvSpPr>
            <p:spPr bwMode="auto">
              <a:xfrm>
                <a:off x="1603" y="2084"/>
                <a:ext cx="1179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Line 91"/>
              <p:cNvSpPr>
                <a:spLocks noChangeShapeType="1"/>
              </p:cNvSpPr>
              <p:nvPr/>
            </p:nvSpPr>
            <p:spPr bwMode="auto">
              <a:xfrm>
                <a:off x="1603" y="2067"/>
                <a:ext cx="1185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Line 92"/>
              <p:cNvSpPr>
                <a:spLocks noChangeShapeType="1"/>
              </p:cNvSpPr>
              <p:nvPr/>
            </p:nvSpPr>
            <p:spPr bwMode="auto">
              <a:xfrm>
                <a:off x="1603" y="2051"/>
                <a:ext cx="1185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Line 93"/>
              <p:cNvSpPr>
                <a:spLocks noChangeShapeType="1"/>
              </p:cNvSpPr>
              <p:nvPr/>
            </p:nvSpPr>
            <p:spPr bwMode="auto">
              <a:xfrm>
                <a:off x="1603" y="2032"/>
                <a:ext cx="1188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Line 94"/>
              <p:cNvSpPr>
                <a:spLocks noChangeShapeType="1"/>
              </p:cNvSpPr>
              <p:nvPr/>
            </p:nvSpPr>
            <p:spPr bwMode="auto">
              <a:xfrm>
                <a:off x="1603" y="2016"/>
                <a:ext cx="1188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Line 95"/>
              <p:cNvSpPr>
                <a:spLocks noChangeShapeType="1"/>
              </p:cNvSpPr>
              <p:nvPr/>
            </p:nvSpPr>
            <p:spPr bwMode="auto">
              <a:xfrm>
                <a:off x="1603" y="2000"/>
                <a:ext cx="1190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Line 96"/>
              <p:cNvSpPr>
                <a:spLocks noChangeShapeType="1"/>
              </p:cNvSpPr>
              <p:nvPr/>
            </p:nvSpPr>
            <p:spPr bwMode="auto">
              <a:xfrm>
                <a:off x="1603" y="1981"/>
                <a:ext cx="1198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Line 97"/>
              <p:cNvSpPr>
                <a:spLocks noChangeShapeType="1"/>
              </p:cNvSpPr>
              <p:nvPr/>
            </p:nvSpPr>
            <p:spPr bwMode="auto">
              <a:xfrm>
                <a:off x="1603" y="1965"/>
                <a:ext cx="1198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Line 98"/>
              <p:cNvSpPr>
                <a:spLocks noChangeShapeType="1"/>
              </p:cNvSpPr>
              <p:nvPr/>
            </p:nvSpPr>
            <p:spPr bwMode="auto">
              <a:xfrm>
                <a:off x="1603" y="1946"/>
                <a:ext cx="1202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Line 99"/>
              <p:cNvSpPr>
                <a:spLocks noChangeShapeType="1"/>
              </p:cNvSpPr>
              <p:nvPr/>
            </p:nvSpPr>
            <p:spPr bwMode="auto">
              <a:xfrm>
                <a:off x="1603" y="1930"/>
                <a:ext cx="1204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Line 100"/>
              <p:cNvSpPr>
                <a:spLocks noChangeShapeType="1"/>
              </p:cNvSpPr>
              <p:nvPr/>
            </p:nvSpPr>
            <p:spPr bwMode="auto">
              <a:xfrm>
                <a:off x="1603" y="1913"/>
                <a:ext cx="1216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Line 101"/>
              <p:cNvSpPr>
                <a:spLocks noChangeShapeType="1"/>
              </p:cNvSpPr>
              <p:nvPr/>
            </p:nvSpPr>
            <p:spPr bwMode="auto">
              <a:xfrm>
                <a:off x="1603" y="1895"/>
                <a:ext cx="1225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Line 102"/>
              <p:cNvSpPr>
                <a:spLocks noChangeShapeType="1"/>
              </p:cNvSpPr>
              <p:nvPr/>
            </p:nvSpPr>
            <p:spPr bwMode="auto">
              <a:xfrm>
                <a:off x="1603" y="1878"/>
                <a:ext cx="1239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Line 103"/>
              <p:cNvSpPr>
                <a:spLocks noChangeShapeType="1"/>
              </p:cNvSpPr>
              <p:nvPr/>
            </p:nvSpPr>
            <p:spPr bwMode="auto">
              <a:xfrm>
                <a:off x="1603" y="1862"/>
                <a:ext cx="1247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Line 104"/>
              <p:cNvSpPr>
                <a:spLocks noChangeShapeType="1"/>
              </p:cNvSpPr>
              <p:nvPr/>
            </p:nvSpPr>
            <p:spPr bwMode="auto">
              <a:xfrm>
                <a:off x="1603" y="1843"/>
                <a:ext cx="1251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Line 105"/>
              <p:cNvSpPr>
                <a:spLocks noChangeShapeType="1"/>
              </p:cNvSpPr>
              <p:nvPr/>
            </p:nvSpPr>
            <p:spPr bwMode="auto">
              <a:xfrm>
                <a:off x="1603" y="1827"/>
                <a:ext cx="1251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Line 106"/>
              <p:cNvSpPr>
                <a:spLocks noChangeShapeType="1"/>
              </p:cNvSpPr>
              <p:nvPr/>
            </p:nvSpPr>
            <p:spPr bwMode="auto">
              <a:xfrm>
                <a:off x="1603" y="1810"/>
                <a:ext cx="1266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Line 107"/>
              <p:cNvSpPr>
                <a:spLocks noChangeShapeType="1"/>
              </p:cNvSpPr>
              <p:nvPr/>
            </p:nvSpPr>
            <p:spPr bwMode="auto">
              <a:xfrm>
                <a:off x="1603" y="1792"/>
                <a:ext cx="1266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Line 108"/>
              <p:cNvSpPr>
                <a:spLocks noChangeShapeType="1"/>
              </p:cNvSpPr>
              <p:nvPr/>
            </p:nvSpPr>
            <p:spPr bwMode="auto">
              <a:xfrm>
                <a:off x="1603" y="1775"/>
                <a:ext cx="1278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Line 109"/>
              <p:cNvSpPr>
                <a:spLocks noChangeShapeType="1"/>
              </p:cNvSpPr>
              <p:nvPr/>
            </p:nvSpPr>
            <p:spPr bwMode="auto">
              <a:xfrm>
                <a:off x="1603" y="1757"/>
                <a:ext cx="1282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Line 110"/>
              <p:cNvSpPr>
                <a:spLocks noChangeShapeType="1"/>
              </p:cNvSpPr>
              <p:nvPr/>
            </p:nvSpPr>
            <p:spPr bwMode="auto">
              <a:xfrm>
                <a:off x="1603" y="1740"/>
                <a:ext cx="1307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Line 111"/>
              <p:cNvSpPr>
                <a:spLocks noChangeShapeType="1"/>
              </p:cNvSpPr>
              <p:nvPr/>
            </p:nvSpPr>
            <p:spPr bwMode="auto">
              <a:xfrm>
                <a:off x="1603" y="1724"/>
                <a:ext cx="1311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Line 112"/>
              <p:cNvSpPr>
                <a:spLocks noChangeShapeType="1"/>
              </p:cNvSpPr>
              <p:nvPr/>
            </p:nvSpPr>
            <p:spPr bwMode="auto">
              <a:xfrm>
                <a:off x="1603" y="1705"/>
                <a:ext cx="1311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Line 113"/>
              <p:cNvSpPr>
                <a:spLocks noChangeShapeType="1"/>
              </p:cNvSpPr>
              <p:nvPr/>
            </p:nvSpPr>
            <p:spPr bwMode="auto">
              <a:xfrm>
                <a:off x="1603" y="1689"/>
                <a:ext cx="1317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Line 114"/>
              <p:cNvSpPr>
                <a:spLocks noChangeShapeType="1"/>
              </p:cNvSpPr>
              <p:nvPr/>
            </p:nvSpPr>
            <p:spPr bwMode="auto">
              <a:xfrm>
                <a:off x="1603" y="1672"/>
                <a:ext cx="1327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Line 115"/>
              <p:cNvSpPr>
                <a:spLocks noChangeShapeType="1"/>
              </p:cNvSpPr>
              <p:nvPr/>
            </p:nvSpPr>
            <p:spPr bwMode="auto">
              <a:xfrm>
                <a:off x="1603" y="1654"/>
                <a:ext cx="1332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Line 116"/>
              <p:cNvSpPr>
                <a:spLocks noChangeShapeType="1"/>
              </p:cNvSpPr>
              <p:nvPr/>
            </p:nvSpPr>
            <p:spPr bwMode="auto">
              <a:xfrm>
                <a:off x="1603" y="1637"/>
                <a:ext cx="1346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Line 117"/>
              <p:cNvSpPr>
                <a:spLocks noChangeShapeType="1"/>
              </p:cNvSpPr>
              <p:nvPr/>
            </p:nvSpPr>
            <p:spPr bwMode="auto">
              <a:xfrm>
                <a:off x="1603" y="1621"/>
                <a:ext cx="1346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Line 118"/>
              <p:cNvSpPr>
                <a:spLocks noChangeShapeType="1"/>
              </p:cNvSpPr>
              <p:nvPr/>
            </p:nvSpPr>
            <p:spPr bwMode="auto">
              <a:xfrm>
                <a:off x="1603" y="1603"/>
                <a:ext cx="1348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Line 119"/>
              <p:cNvSpPr>
                <a:spLocks noChangeShapeType="1"/>
              </p:cNvSpPr>
              <p:nvPr/>
            </p:nvSpPr>
            <p:spPr bwMode="auto">
              <a:xfrm>
                <a:off x="1603" y="1586"/>
                <a:ext cx="1362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Line 120"/>
              <p:cNvSpPr>
                <a:spLocks noChangeShapeType="1"/>
              </p:cNvSpPr>
              <p:nvPr/>
            </p:nvSpPr>
            <p:spPr bwMode="auto">
              <a:xfrm>
                <a:off x="1603" y="1568"/>
                <a:ext cx="1362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Line 121"/>
              <p:cNvSpPr>
                <a:spLocks noChangeShapeType="1"/>
              </p:cNvSpPr>
              <p:nvPr/>
            </p:nvSpPr>
            <p:spPr bwMode="auto">
              <a:xfrm>
                <a:off x="1603" y="1551"/>
                <a:ext cx="1366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Line 122"/>
              <p:cNvSpPr>
                <a:spLocks noChangeShapeType="1"/>
              </p:cNvSpPr>
              <p:nvPr/>
            </p:nvSpPr>
            <p:spPr bwMode="auto">
              <a:xfrm>
                <a:off x="1603" y="1535"/>
                <a:ext cx="137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Line 123"/>
              <p:cNvSpPr>
                <a:spLocks noChangeShapeType="1"/>
              </p:cNvSpPr>
              <p:nvPr/>
            </p:nvSpPr>
            <p:spPr bwMode="auto">
              <a:xfrm>
                <a:off x="1603" y="1500"/>
                <a:ext cx="137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Line 124"/>
              <p:cNvSpPr>
                <a:spLocks noChangeShapeType="1"/>
              </p:cNvSpPr>
              <p:nvPr/>
            </p:nvSpPr>
            <p:spPr bwMode="auto">
              <a:xfrm>
                <a:off x="1603" y="1483"/>
                <a:ext cx="137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Line 125"/>
              <p:cNvSpPr>
                <a:spLocks noChangeShapeType="1"/>
              </p:cNvSpPr>
              <p:nvPr/>
            </p:nvSpPr>
            <p:spPr bwMode="auto">
              <a:xfrm>
                <a:off x="1603" y="1465"/>
                <a:ext cx="1375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Line 126"/>
              <p:cNvSpPr>
                <a:spLocks noChangeShapeType="1"/>
              </p:cNvSpPr>
              <p:nvPr/>
            </p:nvSpPr>
            <p:spPr bwMode="auto">
              <a:xfrm>
                <a:off x="1603" y="1448"/>
                <a:ext cx="1387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Line 127"/>
              <p:cNvSpPr>
                <a:spLocks noChangeShapeType="1"/>
              </p:cNvSpPr>
              <p:nvPr/>
            </p:nvSpPr>
            <p:spPr bwMode="auto">
              <a:xfrm>
                <a:off x="1603" y="1432"/>
                <a:ext cx="1391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Line 128"/>
              <p:cNvSpPr>
                <a:spLocks noChangeShapeType="1"/>
              </p:cNvSpPr>
              <p:nvPr/>
            </p:nvSpPr>
            <p:spPr bwMode="auto">
              <a:xfrm>
                <a:off x="1603" y="1413"/>
                <a:ext cx="1399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Line 129"/>
              <p:cNvSpPr>
                <a:spLocks noChangeShapeType="1"/>
              </p:cNvSpPr>
              <p:nvPr/>
            </p:nvSpPr>
            <p:spPr bwMode="auto">
              <a:xfrm>
                <a:off x="1603" y="1397"/>
                <a:ext cx="1399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Line 130"/>
              <p:cNvSpPr>
                <a:spLocks noChangeShapeType="1"/>
              </p:cNvSpPr>
              <p:nvPr/>
            </p:nvSpPr>
            <p:spPr bwMode="auto">
              <a:xfrm>
                <a:off x="1603" y="1378"/>
                <a:ext cx="1399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Line 131"/>
              <p:cNvSpPr>
                <a:spLocks noChangeShapeType="1"/>
              </p:cNvSpPr>
              <p:nvPr/>
            </p:nvSpPr>
            <p:spPr bwMode="auto">
              <a:xfrm>
                <a:off x="1603" y="1362"/>
                <a:ext cx="1401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Line 132"/>
              <p:cNvSpPr>
                <a:spLocks noChangeShapeType="1"/>
              </p:cNvSpPr>
              <p:nvPr/>
            </p:nvSpPr>
            <p:spPr bwMode="auto">
              <a:xfrm>
                <a:off x="1603" y="1327"/>
                <a:ext cx="1406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Line 133"/>
              <p:cNvSpPr>
                <a:spLocks noChangeShapeType="1"/>
              </p:cNvSpPr>
              <p:nvPr/>
            </p:nvSpPr>
            <p:spPr bwMode="auto">
              <a:xfrm>
                <a:off x="1603" y="1310"/>
                <a:ext cx="1416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Line 134"/>
              <p:cNvSpPr>
                <a:spLocks noChangeShapeType="1"/>
              </p:cNvSpPr>
              <p:nvPr/>
            </p:nvSpPr>
            <p:spPr bwMode="auto">
              <a:xfrm>
                <a:off x="1603" y="1294"/>
                <a:ext cx="1416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Line 135"/>
              <p:cNvSpPr>
                <a:spLocks noChangeShapeType="1"/>
              </p:cNvSpPr>
              <p:nvPr/>
            </p:nvSpPr>
            <p:spPr bwMode="auto">
              <a:xfrm>
                <a:off x="1603" y="1275"/>
                <a:ext cx="1432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Line 136"/>
              <p:cNvSpPr>
                <a:spLocks noChangeShapeType="1"/>
              </p:cNvSpPr>
              <p:nvPr/>
            </p:nvSpPr>
            <p:spPr bwMode="auto">
              <a:xfrm>
                <a:off x="1603" y="1259"/>
                <a:ext cx="1432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Line 137"/>
              <p:cNvSpPr>
                <a:spLocks noChangeShapeType="1"/>
              </p:cNvSpPr>
              <p:nvPr/>
            </p:nvSpPr>
            <p:spPr bwMode="auto">
              <a:xfrm>
                <a:off x="1603" y="1243"/>
                <a:ext cx="1432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Line 138"/>
              <p:cNvSpPr>
                <a:spLocks noChangeShapeType="1"/>
              </p:cNvSpPr>
              <p:nvPr/>
            </p:nvSpPr>
            <p:spPr bwMode="auto">
              <a:xfrm>
                <a:off x="1603" y="1224"/>
                <a:ext cx="1445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Line 139"/>
              <p:cNvSpPr>
                <a:spLocks noChangeShapeType="1"/>
              </p:cNvSpPr>
              <p:nvPr/>
            </p:nvSpPr>
            <p:spPr bwMode="auto">
              <a:xfrm>
                <a:off x="1603" y="1208"/>
                <a:ext cx="146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Line 140"/>
              <p:cNvSpPr>
                <a:spLocks noChangeShapeType="1"/>
              </p:cNvSpPr>
              <p:nvPr/>
            </p:nvSpPr>
            <p:spPr bwMode="auto">
              <a:xfrm>
                <a:off x="1603" y="1189"/>
                <a:ext cx="1469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Line 141"/>
              <p:cNvSpPr>
                <a:spLocks noChangeShapeType="1"/>
              </p:cNvSpPr>
              <p:nvPr/>
            </p:nvSpPr>
            <p:spPr bwMode="auto">
              <a:xfrm>
                <a:off x="1603" y="1173"/>
                <a:ext cx="1484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Line 142"/>
              <p:cNvSpPr>
                <a:spLocks noChangeShapeType="1"/>
              </p:cNvSpPr>
              <p:nvPr/>
            </p:nvSpPr>
            <p:spPr bwMode="auto">
              <a:xfrm>
                <a:off x="1603" y="1156"/>
                <a:ext cx="1525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Line 143"/>
              <p:cNvSpPr>
                <a:spLocks noChangeShapeType="1"/>
              </p:cNvSpPr>
              <p:nvPr/>
            </p:nvSpPr>
            <p:spPr bwMode="auto">
              <a:xfrm>
                <a:off x="1603" y="1138"/>
                <a:ext cx="1529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Line 144"/>
              <p:cNvSpPr>
                <a:spLocks noChangeShapeType="1"/>
              </p:cNvSpPr>
              <p:nvPr/>
            </p:nvSpPr>
            <p:spPr bwMode="auto">
              <a:xfrm>
                <a:off x="1603" y="1121"/>
                <a:ext cx="153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Line 145"/>
              <p:cNvSpPr>
                <a:spLocks noChangeShapeType="1"/>
              </p:cNvSpPr>
              <p:nvPr/>
            </p:nvSpPr>
            <p:spPr bwMode="auto">
              <a:xfrm>
                <a:off x="1603" y="1105"/>
                <a:ext cx="1537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Line 146"/>
              <p:cNvSpPr>
                <a:spLocks noChangeShapeType="1"/>
              </p:cNvSpPr>
              <p:nvPr/>
            </p:nvSpPr>
            <p:spPr bwMode="auto">
              <a:xfrm>
                <a:off x="1603" y="1086"/>
                <a:ext cx="154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Line 147"/>
              <p:cNvSpPr>
                <a:spLocks noChangeShapeType="1"/>
              </p:cNvSpPr>
              <p:nvPr/>
            </p:nvSpPr>
            <p:spPr bwMode="auto">
              <a:xfrm>
                <a:off x="1603" y="1070"/>
                <a:ext cx="154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Line 148"/>
              <p:cNvSpPr>
                <a:spLocks noChangeShapeType="1"/>
              </p:cNvSpPr>
              <p:nvPr/>
            </p:nvSpPr>
            <p:spPr bwMode="auto">
              <a:xfrm>
                <a:off x="1603" y="1053"/>
                <a:ext cx="1554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Line 149"/>
              <p:cNvSpPr>
                <a:spLocks noChangeShapeType="1"/>
              </p:cNvSpPr>
              <p:nvPr/>
            </p:nvSpPr>
            <p:spPr bwMode="auto">
              <a:xfrm>
                <a:off x="1603" y="1035"/>
                <a:ext cx="1568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Line 150"/>
              <p:cNvSpPr>
                <a:spLocks noChangeShapeType="1"/>
              </p:cNvSpPr>
              <p:nvPr/>
            </p:nvSpPr>
            <p:spPr bwMode="auto">
              <a:xfrm>
                <a:off x="1603" y="1018"/>
                <a:ext cx="1570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Line 151"/>
              <p:cNvSpPr>
                <a:spLocks noChangeShapeType="1"/>
              </p:cNvSpPr>
              <p:nvPr/>
            </p:nvSpPr>
            <p:spPr bwMode="auto">
              <a:xfrm>
                <a:off x="1603" y="1000"/>
                <a:ext cx="1578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Line 152"/>
              <p:cNvSpPr>
                <a:spLocks noChangeShapeType="1"/>
              </p:cNvSpPr>
              <p:nvPr/>
            </p:nvSpPr>
            <p:spPr bwMode="auto">
              <a:xfrm>
                <a:off x="1603" y="983"/>
                <a:ext cx="1589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Line 153"/>
              <p:cNvSpPr>
                <a:spLocks noChangeShapeType="1"/>
              </p:cNvSpPr>
              <p:nvPr/>
            </p:nvSpPr>
            <p:spPr bwMode="auto">
              <a:xfrm>
                <a:off x="1603" y="967"/>
                <a:ext cx="1591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Line 154"/>
              <p:cNvSpPr>
                <a:spLocks noChangeShapeType="1"/>
              </p:cNvSpPr>
              <p:nvPr/>
            </p:nvSpPr>
            <p:spPr bwMode="auto">
              <a:xfrm>
                <a:off x="1603" y="932"/>
                <a:ext cx="160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Line 155"/>
              <p:cNvSpPr>
                <a:spLocks noChangeShapeType="1"/>
              </p:cNvSpPr>
              <p:nvPr/>
            </p:nvSpPr>
            <p:spPr bwMode="auto">
              <a:xfrm>
                <a:off x="1603" y="915"/>
                <a:ext cx="161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Line 156"/>
              <p:cNvSpPr>
                <a:spLocks noChangeShapeType="1"/>
              </p:cNvSpPr>
              <p:nvPr/>
            </p:nvSpPr>
            <p:spPr bwMode="auto">
              <a:xfrm>
                <a:off x="1603" y="897"/>
                <a:ext cx="1638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Line 157"/>
              <p:cNvSpPr>
                <a:spLocks noChangeShapeType="1"/>
              </p:cNvSpPr>
              <p:nvPr/>
            </p:nvSpPr>
            <p:spPr bwMode="auto">
              <a:xfrm>
                <a:off x="1603" y="880"/>
                <a:ext cx="1646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Line 158"/>
              <p:cNvSpPr>
                <a:spLocks noChangeShapeType="1"/>
              </p:cNvSpPr>
              <p:nvPr/>
            </p:nvSpPr>
            <p:spPr bwMode="auto">
              <a:xfrm>
                <a:off x="1603" y="864"/>
                <a:ext cx="1648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Line 159"/>
              <p:cNvSpPr>
                <a:spLocks noChangeShapeType="1"/>
              </p:cNvSpPr>
              <p:nvPr/>
            </p:nvSpPr>
            <p:spPr bwMode="auto">
              <a:xfrm>
                <a:off x="1603" y="845"/>
                <a:ext cx="1655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Line 160"/>
              <p:cNvSpPr>
                <a:spLocks noChangeShapeType="1"/>
              </p:cNvSpPr>
              <p:nvPr/>
            </p:nvSpPr>
            <p:spPr bwMode="auto">
              <a:xfrm>
                <a:off x="1603" y="829"/>
                <a:ext cx="1661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Line 161"/>
              <p:cNvSpPr>
                <a:spLocks noChangeShapeType="1"/>
              </p:cNvSpPr>
              <p:nvPr/>
            </p:nvSpPr>
            <p:spPr bwMode="auto">
              <a:xfrm>
                <a:off x="1603" y="811"/>
                <a:ext cx="167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Line 162"/>
              <p:cNvSpPr>
                <a:spLocks noChangeShapeType="1"/>
              </p:cNvSpPr>
              <p:nvPr/>
            </p:nvSpPr>
            <p:spPr bwMode="auto">
              <a:xfrm>
                <a:off x="1603" y="794"/>
                <a:ext cx="1675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Line 163"/>
              <p:cNvSpPr>
                <a:spLocks noChangeShapeType="1"/>
              </p:cNvSpPr>
              <p:nvPr/>
            </p:nvSpPr>
            <p:spPr bwMode="auto">
              <a:xfrm>
                <a:off x="1603" y="778"/>
                <a:ext cx="1679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Line 164"/>
              <p:cNvSpPr>
                <a:spLocks noChangeShapeType="1"/>
              </p:cNvSpPr>
              <p:nvPr/>
            </p:nvSpPr>
            <p:spPr bwMode="auto">
              <a:xfrm>
                <a:off x="1603" y="759"/>
                <a:ext cx="1692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Line 165"/>
              <p:cNvSpPr>
                <a:spLocks noChangeShapeType="1"/>
              </p:cNvSpPr>
              <p:nvPr/>
            </p:nvSpPr>
            <p:spPr bwMode="auto">
              <a:xfrm>
                <a:off x="1603" y="743"/>
                <a:ext cx="1706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Line 166"/>
              <p:cNvSpPr>
                <a:spLocks noChangeShapeType="1"/>
              </p:cNvSpPr>
              <p:nvPr/>
            </p:nvSpPr>
            <p:spPr bwMode="auto">
              <a:xfrm>
                <a:off x="1603" y="726"/>
                <a:ext cx="1714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Line 167"/>
              <p:cNvSpPr>
                <a:spLocks noChangeShapeType="1"/>
              </p:cNvSpPr>
              <p:nvPr/>
            </p:nvSpPr>
            <p:spPr bwMode="auto">
              <a:xfrm>
                <a:off x="1603" y="708"/>
                <a:ext cx="1724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Line 168"/>
              <p:cNvSpPr>
                <a:spLocks noChangeShapeType="1"/>
              </p:cNvSpPr>
              <p:nvPr/>
            </p:nvSpPr>
            <p:spPr bwMode="auto">
              <a:xfrm>
                <a:off x="1603" y="691"/>
                <a:ext cx="1727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Line 169"/>
              <p:cNvSpPr>
                <a:spLocks noChangeShapeType="1"/>
              </p:cNvSpPr>
              <p:nvPr/>
            </p:nvSpPr>
            <p:spPr bwMode="auto">
              <a:xfrm>
                <a:off x="1603" y="675"/>
                <a:ext cx="174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Line 170"/>
              <p:cNvSpPr>
                <a:spLocks noChangeShapeType="1"/>
              </p:cNvSpPr>
              <p:nvPr/>
            </p:nvSpPr>
            <p:spPr bwMode="auto">
              <a:xfrm>
                <a:off x="1603" y="656"/>
                <a:ext cx="174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Line 171"/>
              <p:cNvSpPr>
                <a:spLocks noChangeShapeType="1"/>
              </p:cNvSpPr>
              <p:nvPr/>
            </p:nvSpPr>
            <p:spPr bwMode="auto">
              <a:xfrm>
                <a:off x="1603" y="640"/>
                <a:ext cx="1751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Line 172"/>
              <p:cNvSpPr>
                <a:spLocks noChangeShapeType="1"/>
              </p:cNvSpPr>
              <p:nvPr/>
            </p:nvSpPr>
            <p:spPr bwMode="auto">
              <a:xfrm>
                <a:off x="1603" y="623"/>
                <a:ext cx="1755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Line 173"/>
              <p:cNvSpPr>
                <a:spLocks noChangeShapeType="1"/>
              </p:cNvSpPr>
              <p:nvPr/>
            </p:nvSpPr>
            <p:spPr bwMode="auto">
              <a:xfrm>
                <a:off x="1603" y="588"/>
                <a:ext cx="1768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Line 174"/>
              <p:cNvSpPr>
                <a:spLocks noChangeShapeType="1"/>
              </p:cNvSpPr>
              <p:nvPr/>
            </p:nvSpPr>
            <p:spPr bwMode="auto">
              <a:xfrm>
                <a:off x="1603" y="570"/>
                <a:ext cx="1768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Line 175"/>
              <p:cNvSpPr>
                <a:spLocks noChangeShapeType="1"/>
              </p:cNvSpPr>
              <p:nvPr/>
            </p:nvSpPr>
            <p:spPr bwMode="auto">
              <a:xfrm>
                <a:off x="1603" y="553"/>
                <a:ext cx="1776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Line 176"/>
              <p:cNvSpPr>
                <a:spLocks noChangeShapeType="1"/>
              </p:cNvSpPr>
              <p:nvPr/>
            </p:nvSpPr>
            <p:spPr bwMode="auto">
              <a:xfrm>
                <a:off x="1603" y="537"/>
                <a:ext cx="1782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Line 177"/>
              <p:cNvSpPr>
                <a:spLocks noChangeShapeType="1"/>
              </p:cNvSpPr>
              <p:nvPr/>
            </p:nvSpPr>
            <p:spPr bwMode="auto">
              <a:xfrm>
                <a:off x="1603" y="518"/>
                <a:ext cx="1796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Line 178"/>
              <p:cNvSpPr>
                <a:spLocks noChangeShapeType="1"/>
              </p:cNvSpPr>
              <p:nvPr/>
            </p:nvSpPr>
            <p:spPr bwMode="auto">
              <a:xfrm>
                <a:off x="1603" y="502"/>
                <a:ext cx="1799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Line 179"/>
              <p:cNvSpPr>
                <a:spLocks noChangeShapeType="1"/>
              </p:cNvSpPr>
              <p:nvPr/>
            </p:nvSpPr>
            <p:spPr bwMode="auto">
              <a:xfrm>
                <a:off x="1603" y="485"/>
                <a:ext cx="1807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Line 180"/>
              <p:cNvSpPr>
                <a:spLocks noChangeShapeType="1"/>
              </p:cNvSpPr>
              <p:nvPr/>
            </p:nvSpPr>
            <p:spPr bwMode="auto">
              <a:xfrm>
                <a:off x="1603" y="467"/>
                <a:ext cx="1809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Line 181"/>
              <p:cNvSpPr>
                <a:spLocks noChangeShapeType="1"/>
              </p:cNvSpPr>
              <p:nvPr/>
            </p:nvSpPr>
            <p:spPr bwMode="auto">
              <a:xfrm>
                <a:off x="1603" y="451"/>
                <a:ext cx="1815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Line 182"/>
              <p:cNvSpPr>
                <a:spLocks noChangeShapeType="1"/>
              </p:cNvSpPr>
              <p:nvPr/>
            </p:nvSpPr>
            <p:spPr bwMode="auto">
              <a:xfrm>
                <a:off x="1603" y="416"/>
                <a:ext cx="1846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Line 183"/>
              <p:cNvSpPr>
                <a:spLocks noChangeShapeType="1"/>
              </p:cNvSpPr>
              <p:nvPr/>
            </p:nvSpPr>
            <p:spPr bwMode="auto">
              <a:xfrm>
                <a:off x="1603" y="399"/>
                <a:ext cx="1852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Line 184"/>
              <p:cNvSpPr>
                <a:spLocks noChangeShapeType="1"/>
              </p:cNvSpPr>
              <p:nvPr/>
            </p:nvSpPr>
            <p:spPr bwMode="auto">
              <a:xfrm>
                <a:off x="1603" y="381"/>
                <a:ext cx="1854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Line 185"/>
              <p:cNvSpPr>
                <a:spLocks noChangeShapeType="1"/>
              </p:cNvSpPr>
              <p:nvPr/>
            </p:nvSpPr>
            <p:spPr bwMode="auto">
              <a:xfrm>
                <a:off x="1603" y="364"/>
                <a:ext cx="1860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Line 186"/>
              <p:cNvSpPr>
                <a:spLocks noChangeShapeType="1"/>
              </p:cNvSpPr>
              <p:nvPr/>
            </p:nvSpPr>
            <p:spPr bwMode="auto">
              <a:xfrm>
                <a:off x="1603" y="348"/>
                <a:ext cx="1875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Line 187"/>
              <p:cNvSpPr>
                <a:spLocks noChangeShapeType="1"/>
              </p:cNvSpPr>
              <p:nvPr/>
            </p:nvSpPr>
            <p:spPr bwMode="auto">
              <a:xfrm>
                <a:off x="1603" y="313"/>
                <a:ext cx="1879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0" name="Line 188"/>
              <p:cNvSpPr>
                <a:spLocks noChangeShapeType="1"/>
              </p:cNvSpPr>
              <p:nvPr/>
            </p:nvSpPr>
            <p:spPr bwMode="auto">
              <a:xfrm>
                <a:off x="1603" y="296"/>
                <a:ext cx="1893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1" name="Line 189"/>
              <p:cNvSpPr>
                <a:spLocks noChangeShapeType="1"/>
              </p:cNvSpPr>
              <p:nvPr/>
            </p:nvSpPr>
            <p:spPr bwMode="auto">
              <a:xfrm>
                <a:off x="1603" y="278"/>
                <a:ext cx="1899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2" name="Line 190"/>
              <p:cNvSpPr>
                <a:spLocks noChangeShapeType="1"/>
              </p:cNvSpPr>
              <p:nvPr/>
            </p:nvSpPr>
            <p:spPr bwMode="auto">
              <a:xfrm>
                <a:off x="1603" y="261"/>
                <a:ext cx="1908" cy="0"/>
              </a:xfrm>
              <a:prstGeom prst="line">
                <a:avLst/>
              </a:prstGeom>
              <a:noFill/>
              <a:ln w="19050">
                <a:solidFill>
                  <a:srgbClr val="A0A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3" name="Line 191"/>
              <p:cNvSpPr>
                <a:spLocks noChangeShapeType="1"/>
              </p:cNvSpPr>
              <p:nvPr/>
            </p:nvSpPr>
            <p:spPr bwMode="auto">
              <a:xfrm>
                <a:off x="1603" y="3616"/>
                <a:ext cx="323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4" name="Line 192"/>
              <p:cNvSpPr>
                <a:spLocks noChangeShapeType="1"/>
              </p:cNvSpPr>
              <p:nvPr/>
            </p:nvSpPr>
            <p:spPr bwMode="auto">
              <a:xfrm>
                <a:off x="1603" y="3082"/>
                <a:ext cx="858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5" name="Line 193"/>
              <p:cNvSpPr>
                <a:spLocks noChangeShapeType="1"/>
              </p:cNvSpPr>
              <p:nvPr/>
            </p:nvSpPr>
            <p:spPr bwMode="auto">
              <a:xfrm>
                <a:off x="1603" y="2687"/>
                <a:ext cx="99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6" name="Line 194"/>
              <p:cNvSpPr>
                <a:spLocks noChangeShapeType="1"/>
              </p:cNvSpPr>
              <p:nvPr/>
            </p:nvSpPr>
            <p:spPr bwMode="auto">
              <a:xfrm>
                <a:off x="1603" y="2532"/>
                <a:ext cx="1021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7" name="Line 195"/>
              <p:cNvSpPr>
                <a:spLocks noChangeShapeType="1"/>
              </p:cNvSpPr>
              <p:nvPr/>
            </p:nvSpPr>
            <p:spPr bwMode="auto">
              <a:xfrm>
                <a:off x="1603" y="2514"/>
                <a:ext cx="1027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8" name="Line 196"/>
              <p:cNvSpPr>
                <a:spLocks noChangeShapeType="1"/>
              </p:cNvSpPr>
              <p:nvPr/>
            </p:nvSpPr>
            <p:spPr bwMode="auto">
              <a:xfrm>
                <a:off x="1603" y="2154"/>
                <a:ext cx="1161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9" name="Line 197"/>
              <p:cNvSpPr>
                <a:spLocks noChangeShapeType="1"/>
              </p:cNvSpPr>
              <p:nvPr/>
            </p:nvSpPr>
            <p:spPr bwMode="auto">
              <a:xfrm>
                <a:off x="1603" y="1516"/>
                <a:ext cx="1373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0" name="Line 198"/>
              <p:cNvSpPr>
                <a:spLocks noChangeShapeType="1"/>
              </p:cNvSpPr>
              <p:nvPr/>
            </p:nvSpPr>
            <p:spPr bwMode="auto">
              <a:xfrm>
                <a:off x="1603" y="1345"/>
                <a:ext cx="1401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1" name="Line 199"/>
              <p:cNvSpPr>
                <a:spLocks noChangeShapeType="1"/>
              </p:cNvSpPr>
              <p:nvPr/>
            </p:nvSpPr>
            <p:spPr bwMode="auto">
              <a:xfrm>
                <a:off x="1603" y="605"/>
                <a:ext cx="1766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2" name="Line 200"/>
              <p:cNvSpPr>
                <a:spLocks noChangeShapeType="1"/>
              </p:cNvSpPr>
              <p:nvPr/>
            </p:nvSpPr>
            <p:spPr bwMode="auto">
              <a:xfrm>
                <a:off x="1603" y="434"/>
                <a:ext cx="1846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3" name="Line 201"/>
              <p:cNvSpPr>
                <a:spLocks noChangeShapeType="1"/>
              </p:cNvSpPr>
              <p:nvPr/>
            </p:nvSpPr>
            <p:spPr bwMode="auto">
              <a:xfrm>
                <a:off x="1603" y="245"/>
                <a:ext cx="201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4" name="Line 202"/>
              <p:cNvSpPr>
                <a:spLocks noChangeShapeType="1"/>
              </p:cNvSpPr>
              <p:nvPr/>
            </p:nvSpPr>
            <p:spPr bwMode="auto">
              <a:xfrm>
                <a:off x="1603" y="2325"/>
                <a:ext cx="1103" cy="0"/>
              </a:xfrm>
              <a:prstGeom prst="line">
                <a:avLst/>
              </a:prstGeom>
              <a:noFill/>
              <a:ln w="19050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5" name="Line 203"/>
              <p:cNvSpPr>
                <a:spLocks noChangeShapeType="1"/>
              </p:cNvSpPr>
              <p:nvPr/>
            </p:nvSpPr>
            <p:spPr bwMode="auto">
              <a:xfrm>
                <a:off x="1603" y="948"/>
                <a:ext cx="1601" cy="0"/>
              </a:xfrm>
              <a:prstGeom prst="line">
                <a:avLst/>
              </a:prstGeom>
              <a:noFill/>
              <a:ln w="19050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6" name="Line 204"/>
              <p:cNvSpPr>
                <a:spLocks noChangeShapeType="1"/>
              </p:cNvSpPr>
              <p:nvPr/>
            </p:nvSpPr>
            <p:spPr bwMode="auto">
              <a:xfrm>
                <a:off x="1603" y="329"/>
                <a:ext cx="1879" cy="0"/>
              </a:xfrm>
              <a:prstGeom prst="line">
                <a:avLst/>
              </a:prstGeom>
              <a:noFill/>
              <a:ln w="19050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1" name="Line 206"/>
            <p:cNvSpPr>
              <a:spLocks noChangeShapeType="1"/>
            </p:cNvSpPr>
            <p:nvPr/>
          </p:nvSpPr>
          <p:spPr bwMode="auto">
            <a:xfrm>
              <a:off x="1603" y="226"/>
              <a:ext cx="2368" cy="0"/>
            </a:xfrm>
            <a:prstGeom prst="line">
              <a:avLst/>
            </a:prstGeom>
            <a:noFill/>
            <a:ln w="19050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Rectangle 207"/>
            <p:cNvSpPr>
              <a:spLocks noChangeArrowheads="1"/>
            </p:cNvSpPr>
            <p:nvPr/>
          </p:nvSpPr>
          <p:spPr bwMode="auto">
            <a:xfrm>
              <a:off x="1990" y="3553"/>
              <a:ext cx="47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</a:rPr>
                <a:t>Lesotho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Rectangle 208"/>
            <p:cNvSpPr>
              <a:spLocks noChangeArrowheads="1"/>
            </p:cNvSpPr>
            <p:nvPr/>
          </p:nvSpPr>
          <p:spPr bwMode="auto">
            <a:xfrm>
              <a:off x="2523" y="3020"/>
              <a:ext cx="45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</a:rPr>
                <a:t>Zambia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Rectangle 209"/>
            <p:cNvSpPr>
              <a:spLocks noChangeArrowheads="1"/>
            </p:cNvSpPr>
            <p:nvPr/>
          </p:nvSpPr>
          <p:spPr bwMode="auto">
            <a:xfrm>
              <a:off x="2657" y="2625"/>
              <a:ext cx="285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</a:rPr>
                <a:t>India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Rectangle 210"/>
            <p:cNvSpPr>
              <a:spLocks noChangeArrowheads="1"/>
            </p:cNvSpPr>
            <p:nvPr/>
          </p:nvSpPr>
          <p:spPr bwMode="auto">
            <a:xfrm>
              <a:off x="2686" y="2496"/>
              <a:ext cx="226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 dirty="0">
                  <a:solidFill>
                    <a:srgbClr val="000000"/>
                  </a:solidFill>
                </a:rPr>
                <a:t>Iraq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46" name="Rectangle 211"/>
            <p:cNvSpPr>
              <a:spLocks noChangeArrowheads="1"/>
            </p:cNvSpPr>
            <p:nvPr/>
          </p:nvSpPr>
          <p:spPr bwMode="auto">
            <a:xfrm>
              <a:off x="2694" y="2400"/>
              <a:ext cx="380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 dirty="0">
                  <a:solidFill>
                    <a:srgbClr val="000000"/>
                  </a:solidFill>
                </a:rPr>
                <a:t>Sudan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47" name="Rectangle 212"/>
            <p:cNvSpPr>
              <a:spLocks noChangeArrowheads="1"/>
            </p:cNvSpPr>
            <p:nvPr/>
          </p:nvSpPr>
          <p:spPr bwMode="auto">
            <a:xfrm>
              <a:off x="2825" y="2090"/>
              <a:ext cx="51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</a:rPr>
                <a:t>Pakistan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Rectangle 213"/>
            <p:cNvSpPr>
              <a:spLocks noChangeArrowheads="1"/>
            </p:cNvSpPr>
            <p:nvPr/>
          </p:nvSpPr>
          <p:spPr bwMode="auto">
            <a:xfrm>
              <a:off x="3039" y="1454"/>
              <a:ext cx="315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</a:rPr>
                <a:t>Libya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Rectangle 214"/>
            <p:cNvSpPr>
              <a:spLocks noChangeArrowheads="1"/>
            </p:cNvSpPr>
            <p:nvPr/>
          </p:nvSpPr>
          <p:spPr bwMode="auto">
            <a:xfrm>
              <a:off x="3068" y="1282"/>
              <a:ext cx="344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 dirty="0">
                  <a:solidFill>
                    <a:srgbClr val="000000"/>
                  </a:solidFill>
                </a:rPr>
                <a:t>China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50" name="Rectangle 215"/>
            <p:cNvSpPr>
              <a:spLocks noChangeArrowheads="1"/>
            </p:cNvSpPr>
            <p:nvPr/>
          </p:nvSpPr>
          <p:spPr bwMode="auto">
            <a:xfrm>
              <a:off x="3432" y="557"/>
              <a:ext cx="935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 dirty="0">
                  <a:solidFill>
                    <a:srgbClr val="000000"/>
                  </a:solidFill>
                </a:rPr>
                <a:t>United Kingdom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51" name="Rectangle 216"/>
            <p:cNvSpPr>
              <a:spLocks noChangeArrowheads="1"/>
            </p:cNvSpPr>
            <p:nvPr/>
          </p:nvSpPr>
          <p:spPr bwMode="auto">
            <a:xfrm>
              <a:off x="3467" y="432"/>
              <a:ext cx="46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 dirty="0">
                  <a:solidFill>
                    <a:srgbClr val="000000"/>
                  </a:solidFill>
                </a:rPr>
                <a:t>Canada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52" name="Rectangle 217"/>
            <p:cNvSpPr>
              <a:spLocks noChangeArrowheads="1"/>
            </p:cNvSpPr>
            <p:nvPr/>
          </p:nvSpPr>
          <p:spPr bwMode="auto">
            <a:xfrm>
              <a:off x="3677" y="221"/>
              <a:ext cx="672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 dirty="0">
                  <a:solidFill>
                    <a:srgbClr val="000000"/>
                  </a:solidFill>
                </a:rPr>
                <a:t>San Marino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53" name="Rectangle 218"/>
            <p:cNvSpPr>
              <a:spLocks noChangeArrowheads="1"/>
            </p:cNvSpPr>
            <p:nvPr/>
          </p:nvSpPr>
          <p:spPr bwMode="auto">
            <a:xfrm>
              <a:off x="2770" y="2263"/>
              <a:ext cx="1064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90353B"/>
                  </a:solidFill>
                </a:rPr>
                <a:t>United States - P1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Rectangle 219"/>
            <p:cNvSpPr>
              <a:spLocks noChangeArrowheads="1"/>
            </p:cNvSpPr>
            <p:nvPr/>
          </p:nvSpPr>
          <p:spPr bwMode="auto">
            <a:xfrm>
              <a:off x="3268" y="887"/>
              <a:ext cx="1137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90353B"/>
                  </a:solidFill>
                </a:rPr>
                <a:t>United States - P25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Rectangle 220"/>
            <p:cNvSpPr>
              <a:spLocks noChangeArrowheads="1"/>
            </p:cNvSpPr>
            <p:nvPr/>
          </p:nvSpPr>
          <p:spPr bwMode="auto">
            <a:xfrm>
              <a:off x="3546" y="336"/>
              <a:ext cx="1137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 dirty="0">
                  <a:solidFill>
                    <a:srgbClr val="90353B"/>
                  </a:solidFill>
                </a:rPr>
                <a:t>United States - P50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56" name="Rectangle 221"/>
            <p:cNvSpPr>
              <a:spLocks noChangeArrowheads="1"/>
            </p:cNvSpPr>
            <p:nvPr/>
          </p:nvSpPr>
          <p:spPr bwMode="auto">
            <a:xfrm>
              <a:off x="4033" y="125"/>
              <a:ext cx="1211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 dirty="0">
                  <a:solidFill>
                    <a:srgbClr val="90353B"/>
                  </a:solidFill>
                </a:rPr>
                <a:t>United States - P100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57" name="Line 222"/>
            <p:cNvSpPr>
              <a:spLocks noChangeShapeType="1"/>
            </p:cNvSpPr>
            <p:nvPr/>
          </p:nvSpPr>
          <p:spPr bwMode="auto">
            <a:xfrm flipV="1">
              <a:off x="1507" y="132"/>
              <a:ext cx="0" cy="35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Line 223"/>
            <p:cNvSpPr>
              <a:spLocks noChangeShapeType="1"/>
            </p:cNvSpPr>
            <p:nvPr/>
          </p:nvSpPr>
          <p:spPr bwMode="auto">
            <a:xfrm>
              <a:off x="1507" y="3711"/>
              <a:ext cx="279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1" name="Line 224"/>
            <p:cNvSpPr>
              <a:spLocks noChangeShapeType="1"/>
            </p:cNvSpPr>
            <p:nvPr/>
          </p:nvSpPr>
          <p:spPr bwMode="auto">
            <a:xfrm>
              <a:off x="1603" y="3711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2" name="Rectangle 225"/>
            <p:cNvSpPr>
              <a:spLocks noChangeArrowheads="1"/>
            </p:cNvSpPr>
            <p:nvPr/>
          </p:nvSpPr>
          <p:spPr bwMode="auto">
            <a:xfrm>
              <a:off x="1519" y="3802"/>
              <a:ext cx="18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</a:rPr>
                <a:t>60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Line 226"/>
            <p:cNvSpPr>
              <a:spLocks noChangeShapeType="1"/>
            </p:cNvSpPr>
            <p:nvPr/>
          </p:nvSpPr>
          <p:spPr bwMode="auto">
            <a:xfrm>
              <a:off x="2035" y="3711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4" name="Rectangle 227"/>
            <p:cNvSpPr>
              <a:spLocks noChangeArrowheads="1"/>
            </p:cNvSpPr>
            <p:nvPr/>
          </p:nvSpPr>
          <p:spPr bwMode="auto">
            <a:xfrm>
              <a:off x="1951" y="3802"/>
              <a:ext cx="18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</a:rPr>
                <a:t>65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5" name="Line 228"/>
            <p:cNvSpPr>
              <a:spLocks noChangeShapeType="1"/>
            </p:cNvSpPr>
            <p:nvPr/>
          </p:nvSpPr>
          <p:spPr bwMode="auto">
            <a:xfrm>
              <a:off x="2470" y="3711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" name="Rectangle 229"/>
            <p:cNvSpPr>
              <a:spLocks noChangeArrowheads="1"/>
            </p:cNvSpPr>
            <p:nvPr/>
          </p:nvSpPr>
          <p:spPr bwMode="auto">
            <a:xfrm>
              <a:off x="2385" y="3802"/>
              <a:ext cx="18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</a:rPr>
                <a:t>70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Line 230"/>
            <p:cNvSpPr>
              <a:spLocks noChangeShapeType="1"/>
            </p:cNvSpPr>
            <p:nvPr/>
          </p:nvSpPr>
          <p:spPr bwMode="auto">
            <a:xfrm>
              <a:off x="2902" y="3711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8" name="Rectangle 231"/>
            <p:cNvSpPr>
              <a:spLocks noChangeArrowheads="1"/>
            </p:cNvSpPr>
            <p:nvPr/>
          </p:nvSpPr>
          <p:spPr bwMode="auto">
            <a:xfrm>
              <a:off x="2817" y="3802"/>
              <a:ext cx="18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</a:rPr>
                <a:t>75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9" name="Line 232"/>
            <p:cNvSpPr>
              <a:spLocks noChangeShapeType="1"/>
            </p:cNvSpPr>
            <p:nvPr/>
          </p:nvSpPr>
          <p:spPr bwMode="auto">
            <a:xfrm>
              <a:off x="3336" y="3711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0" name="Rectangle 233"/>
            <p:cNvSpPr>
              <a:spLocks noChangeArrowheads="1"/>
            </p:cNvSpPr>
            <p:nvPr/>
          </p:nvSpPr>
          <p:spPr bwMode="auto">
            <a:xfrm>
              <a:off x="3251" y="3802"/>
              <a:ext cx="18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</a:rPr>
                <a:t>80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Line 234"/>
            <p:cNvSpPr>
              <a:spLocks noChangeShapeType="1"/>
            </p:cNvSpPr>
            <p:nvPr/>
          </p:nvSpPr>
          <p:spPr bwMode="auto">
            <a:xfrm>
              <a:off x="3768" y="3711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2" name="Rectangle 235"/>
            <p:cNvSpPr>
              <a:spLocks noChangeArrowheads="1"/>
            </p:cNvSpPr>
            <p:nvPr/>
          </p:nvSpPr>
          <p:spPr bwMode="auto">
            <a:xfrm>
              <a:off x="3683" y="3802"/>
              <a:ext cx="18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</a:rPr>
                <a:t>85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3" name="Line 236"/>
            <p:cNvSpPr>
              <a:spLocks noChangeShapeType="1"/>
            </p:cNvSpPr>
            <p:nvPr/>
          </p:nvSpPr>
          <p:spPr bwMode="auto">
            <a:xfrm>
              <a:off x="4202" y="3711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4" name="Rectangle 237"/>
            <p:cNvSpPr>
              <a:spLocks noChangeArrowheads="1"/>
            </p:cNvSpPr>
            <p:nvPr/>
          </p:nvSpPr>
          <p:spPr bwMode="auto">
            <a:xfrm>
              <a:off x="4118" y="3802"/>
              <a:ext cx="18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</a:rPr>
                <a:t>90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Rectangle 238"/>
            <p:cNvSpPr>
              <a:spLocks noChangeArrowheads="1"/>
            </p:cNvSpPr>
            <p:nvPr/>
          </p:nvSpPr>
          <p:spPr bwMode="auto">
            <a:xfrm>
              <a:off x="1431" y="3991"/>
              <a:ext cx="3228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dirty="0">
                  <a:solidFill>
                    <a:srgbClr val="000000"/>
                  </a:solidFill>
                </a:rPr>
                <a:t>Expected Age at Death for 40 Year Old Men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57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4"/>
          <p:cNvGrpSpPr>
            <a:grpSpLocks noChangeAspect="1"/>
          </p:cNvGrpSpPr>
          <p:nvPr/>
        </p:nvGrpSpPr>
        <p:grpSpPr bwMode="auto">
          <a:xfrm>
            <a:off x="1524003" y="152400"/>
            <a:ext cx="9144001" cy="6651625"/>
            <a:chOff x="0" y="65"/>
            <a:chExt cx="5760" cy="4190"/>
          </a:xfrm>
        </p:grpSpPr>
        <p:sp>
          <p:nvSpPr>
            <p:cNvPr id="139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40" name="Group 205"/>
            <p:cNvGrpSpPr>
              <a:grpSpLocks/>
            </p:cNvGrpSpPr>
            <p:nvPr/>
          </p:nvGrpSpPr>
          <p:grpSpPr bwMode="auto">
            <a:xfrm>
              <a:off x="548" y="449"/>
              <a:ext cx="5083" cy="3216"/>
              <a:chOff x="548" y="449"/>
              <a:chExt cx="5083" cy="3216"/>
            </a:xfrm>
          </p:grpSpPr>
          <p:sp>
            <p:nvSpPr>
              <p:cNvPr id="286" name="Rectangle 7"/>
              <p:cNvSpPr>
                <a:spLocks noChangeArrowheads="1"/>
              </p:cNvSpPr>
              <p:nvPr/>
            </p:nvSpPr>
            <p:spPr bwMode="auto">
              <a:xfrm>
                <a:off x="548" y="449"/>
                <a:ext cx="5083" cy="3216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Line 8"/>
              <p:cNvSpPr>
                <a:spLocks noChangeShapeType="1"/>
              </p:cNvSpPr>
              <p:nvPr/>
            </p:nvSpPr>
            <p:spPr bwMode="auto">
              <a:xfrm>
                <a:off x="548" y="3571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Line 9"/>
              <p:cNvSpPr>
                <a:spLocks noChangeShapeType="1"/>
              </p:cNvSpPr>
              <p:nvPr/>
            </p:nvSpPr>
            <p:spPr bwMode="auto">
              <a:xfrm>
                <a:off x="548" y="2813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Line 10"/>
              <p:cNvSpPr>
                <a:spLocks noChangeShapeType="1"/>
              </p:cNvSpPr>
              <p:nvPr/>
            </p:nvSpPr>
            <p:spPr bwMode="auto">
              <a:xfrm>
                <a:off x="548" y="2055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Line 11"/>
              <p:cNvSpPr>
                <a:spLocks noChangeShapeType="1"/>
              </p:cNvSpPr>
              <p:nvPr/>
            </p:nvSpPr>
            <p:spPr bwMode="auto">
              <a:xfrm>
                <a:off x="548" y="1298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Line 12"/>
              <p:cNvSpPr>
                <a:spLocks noChangeShapeType="1"/>
              </p:cNvSpPr>
              <p:nvPr/>
            </p:nvSpPr>
            <p:spPr bwMode="auto">
              <a:xfrm>
                <a:off x="548" y="540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2" name="Oval 13"/>
              <p:cNvSpPr>
                <a:spLocks noChangeArrowheads="1"/>
              </p:cNvSpPr>
              <p:nvPr/>
            </p:nvSpPr>
            <p:spPr bwMode="auto">
              <a:xfrm>
                <a:off x="670" y="313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3" name="Oval 14"/>
              <p:cNvSpPr>
                <a:spLocks noChangeArrowheads="1"/>
              </p:cNvSpPr>
              <p:nvPr/>
            </p:nvSpPr>
            <p:spPr bwMode="auto">
              <a:xfrm>
                <a:off x="719" y="2869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4" name="Oval 15"/>
              <p:cNvSpPr>
                <a:spLocks noChangeArrowheads="1"/>
              </p:cNvSpPr>
              <p:nvPr/>
            </p:nvSpPr>
            <p:spPr bwMode="auto">
              <a:xfrm>
                <a:off x="768" y="272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5" name="Oval 16"/>
              <p:cNvSpPr>
                <a:spLocks noChangeArrowheads="1"/>
              </p:cNvSpPr>
              <p:nvPr/>
            </p:nvSpPr>
            <p:spPr bwMode="auto">
              <a:xfrm>
                <a:off x="817" y="266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6" name="Oval 17"/>
              <p:cNvSpPr>
                <a:spLocks noChangeArrowheads="1"/>
              </p:cNvSpPr>
              <p:nvPr/>
            </p:nvSpPr>
            <p:spPr bwMode="auto">
              <a:xfrm>
                <a:off x="866" y="263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Oval 18"/>
              <p:cNvSpPr>
                <a:spLocks noChangeArrowheads="1"/>
              </p:cNvSpPr>
              <p:nvPr/>
            </p:nvSpPr>
            <p:spPr bwMode="auto">
              <a:xfrm>
                <a:off x="915" y="261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Oval 19"/>
              <p:cNvSpPr>
                <a:spLocks noChangeArrowheads="1"/>
              </p:cNvSpPr>
              <p:nvPr/>
            </p:nvSpPr>
            <p:spPr bwMode="auto">
              <a:xfrm>
                <a:off x="963" y="260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9" name="Oval 20"/>
              <p:cNvSpPr>
                <a:spLocks noChangeArrowheads="1"/>
              </p:cNvSpPr>
              <p:nvPr/>
            </p:nvSpPr>
            <p:spPr bwMode="auto">
              <a:xfrm>
                <a:off x="1012" y="261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0" name="Oval 21"/>
              <p:cNvSpPr>
                <a:spLocks noChangeArrowheads="1"/>
              </p:cNvSpPr>
              <p:nvPr/>
            </p:nvSpPr>
            <p:spPr bwMode="auto">
              <a:xfrm>
                <a:off x="1061" y="2589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1" name="Oval 22"/>
              <p:cNvSpPr>
                <a:spLocks noChangeArrowheads="1"/>
              </p:cNvSpPr>
              <p:nvPr/>
            </p:nvSpPr>
            <p:spPr bwMode="auto">
              <a:xfrm>
                <a:off x="1110" y="258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" name="Oval 23"/>
              <p:cNvSpPr>
                <a:spLocks noChangeArrowheads="1"/>
              </p:cNvSpPr>
              <p:nvPr/>
            </p:nvSpPr>
            <p:spPr bwMode="auto">
              <a:xfrm>
                <a:off x="1159" y="257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3" name="Oval 24"/>
              <p:cNvSpPr>
                <a:spLocks noChangeArrowheads="1"/>
              </p:cNvSpPr>
              <p:nvPr/>
            </p:nvSpPr>
            <p:spPr bwMode="auto">
              <a:xfrm>
                <a:off x="1208" y="255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Oval 25"/>
              <p:cNvSpPr>
                <a:spLocks noChangeArrowheads="1"/>
              </p:cNvSpPr>
              <p:nvPr/>
            </p:nvSpPr>
            <p:spPr bwMode="auto">
              <a:xfrm>
                <a:off x="1257" y="253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Oval 26"/>
              <p:cNvSpPr>
                <a:spLocks noChangeArrowheads="1"/>
              </p:cNvSpPr>
              <p:nvPr/>
            </p:nvSpPr>
            <p:spPr bwMode="auto">
              <a:xfrm>
                <a:off x="1306" y="2516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Oval 27"/>
              <p:cNvSpPr>
                <a:spLocks noChangeArrowheads="1"/>
              </p:cNvSpPr>
              <p:nvPr/>
            </p:nvSpPr>
            <p:spPr bwMode="auto">
              <a:xfrm>
                <a:off x="1354" y="249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Oval 28"/>
              <p:cNvSpPr>
                <a:spLocks noChangeArrowheads="1"/>
              </p:cNvSpPr>
              <p:nvPr/>
            </p:nvSpPr>
            <p:spPr bwMode="auto">
              <a:xfrm>
                <a:off x="1403" y="247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Oval 29"/>
              <p:cNvSpPr>
                <a:spLocks noChangeArrowheads="1"/>
              </p:cNvSpPr>
              <p:nvPr/>
            </p:nvSpPr>
            <p:spPr bwMode="auto">
              <a:xfrm>
                <a:off x="1452" y="243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9" name="Oval 30"/>
              <p:cNvSpPr>
                <a:spLocks noChangeArrowheads="1"/>
              </p:cNvSpPr>
              <p:nvPr/>
            </p:nvSpPr>
            <p:spPr bwMode="auto">
              <a:xfrm>
                <a:off x="1501" y="242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0" name="Oval 31"/>
              <p:cNvSpPr>
                <a:spLocks noChangeArrowheads="1"/>
              </p:cNvSpPr>
              <p:nvPr/>
            </p:nvSpPr>
            <p:spPr bwMode="auto">
              <a:xfrm>
                <a:off x="1550" y="239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Oval 32"/>
              <p:cNvSpPr>
                <a:spLocks noChangeArrowheads="1"/>
              </p:cNvSpPr>
              <p:nvPr/>
            </p:nvSpPr>
            <p:spPr bwMode="auto">
              <a:xfrm>
                <a:off x="1599" y="238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Oval 33"/>
              <p:cNvSpPr>
                <a:spLocks noChangeArrowheads="1"/>
              </p:cNvSpPr>
              <p:nvPr/>
            </p:nvSpPr>
            <p:spPr bwMode="auto">
              <a:xfrm>
                <a:off x="1648" y="2349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Oval 34"/>
              <p:cNvSpPr>
                <a:spLocks noChangeArrowheads="1"/>
              </p:cNvSpPr>
              <p:nvPr/>
            </p:nvSpPr>
            <p:spPr bwMode="auto">
              <a:xfrm>
                <a:off x="1697" y="2317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Oval 35"/>
              <p:cNvSpPr>
                <a:spLocks noChangeArrowheads="1"/>
              </p:cNvSpPr>
              <p:nvPr/>
            </p:nvSpPr>
            <p:spPr bwMode="auto">
              <a:xfrm>
                <a:off x="1745" y="230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Oval 36"/>
              <p:cNvSpPr>
                <a:spLocks noChangeArrowheads="1"/>
              </p:cNvSpPr>
              <p:nvPr/>
            </p:nvSpPr>
            <p:spPr bwMode="auto">
              <a:xfrm>
                <a:off x="1794" y="227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Oval 37"/>
              <p:cNvSpPr>
                <a:spLocks noChangeArrowheads="1"/>
              </p:cNvSpPr>
              <p:nvPr/>
            </p:nvSpPr>
            <p:spPr bwMode="auto">
              <a:xfrm>
                <a:off x="1843" y="226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Oval 38"/>
              <p:cNvSpPr>
                <a:spLocks noChangeArrowheads="1"/>
              </p:cNvSpPr>
              <p:nvPr/>
            </p:nvSpPr>
            <p:spPr bwMode="auto">
              <a:xfrm>
                <a:off x="1892" y="224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Oval 39"/>
              <p:cNvSpPr>
                <a:spLocks noChangeArrowheads="1"/>
              </p:cNvSpPr>
              <p:nvPr/>
            </p:nvSpPr>
            <p:spPr bwMode="auto">
              <a:xfrm>
                <a:off x="1941" y="222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Oval 40"/>
              <p:cNvSpPr>
                <a:spLocks noChangeArrowheads="1"/>
              </p:cNvSpPr>
              <p:nvPr/>
            </p:nvSpPr>
            <p:spPr bwMode="auto">
              <a:xfrm>
                <a:off x="1990" y="219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Oval 41"/>
              <p:cNvSpPr>
                <a:spLocks noChangeArrowheads="1"/>
              </p:cNvSpPr>
              <p:nvPr/>
            </p:nvSpPr>
            <p:spPr bwMode="auto">
              <a:xfrm>
                <a:off x="2039" y="217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Oval 42"/>
              <p:cNvSpPr>
                <a:spLocks noChangeArrowheads="1"/>
              </p:cNvSpPr>
              <p:nvPr/>
            </p:nvSpPr>
            <p:spPr bwMode="auto">
              <a:xfrm>
                <a:off x="2088" y="2160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Oval 43"/>
              <p:cNvSpPr>
                <a:spLocks noChangeArrowheads="1"/>
              </p:cNvSpPr>
              <p:nvPr/>
            </p:nvSpPr>
            <p:spPr bwMode="auto">
              <a:xfrm>
                <a:off x="2140" y="2139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Oval 44"/>
              <p:cNvSpPr>
                <a:spLocks noChangeArrowheads="1"/>
              </p:cNvSpPr>
              <p:nvPr/>
            </p:nvSpPr>
            <p:spPr bwMode="auto">
              <a:xfrm>
                <a:off x="2189" y="210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Oval 45"/>
              <p:cNvSpPr>
                <a:spLocks noChangeArrowheads="1"/>
              </p:cNvSpPr>
              <p:nvPr/>
            </p:nvSpPr>
            <p:spPr bwMode="auto">
              <a:xfrm>
                <a:off x="2238" y="209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Oval 46"/>
              <p:cNvSpPr>
                <a:spLocks noChangeArrowheads="1"/>
              </p:cNvSpPr>
              <p:nvPr/>
            </p:nvSpPr>
            <p:spPr bwMode="auto">
              <a:xfrm>
                <a:off x="2287" y="2066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Oval 47"/>
              <p:cNvSpPr>
                <a:spLocks noChangeArrowheads="1"/>
              </p:cNvSpPr>
              <p:nvPr/>
            </p:nvSpPr>
            <p:spPr bwMode="auto">
              <a:xfrm>
                <a:off x="2335" y="202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Oval 48"/>
              <p:cNvSpPr>
                <a:spLocks noChangeArrowheads="1"/>
              </p:cNvSpPr>
              <p:nvPr/>
            </p:nvSpPr>
            <p:spPr bwMode="auto">
              <a:xfrm>
                <a:off x="2384" y="201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Oval 49"/>
              <p:cNvSpPr>
                <a:spLocks noChangeArrowheads="1"/>
              </p:cNvSpPr>
              <p:nvPr/>
            </p:nvSpPr>
            <p:spPr bwMode="auto">
              <a:xfrm>
                <a:off x="2433" y="199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Oval 50"/>
              <p:cNvSpPr>
                <a:spLocks noChangeArrowheads="1"/>
              </p:cNvSpPr>
              <p:nvPr/>
            </p:nvSpPr>
            <p:spPr bwMode="auto">
              <a:xfrm>
                <a:off x="2482" y="197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Oval 51"/>
              <p:cNvSpPr>
                <a:spLocks noChangeArrowheads="1"/>
              </p:cNvSpPr>
              <p:nvPr/>
            </p:nvSpPr>
            <p:spPr bwMode="auto">
              <a:xfrm>
                <a:off x="2531" y="196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Oval 52"/>
              <p:cNvSpPr>
                <a:spLocks noChangeArrowheads="1"/>
              </p:cNvSpPr>
              <p:nvPr/>
            </p:nvSpPr>
            <p:spPr bwMode="auto">
              <a:xfrm>
                <a:off x="2580" y="192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Oval 53"/>
              <p:cNvSpPr>
                <a:spLocks noChangeArrowheads="1"/>
              </p:cNvSpPr>
              <p:nvPr/>
            </p:nvSpPr>
            <p:spPr bwMode="auto">
              <a:xfrm>
                <a:off x="2629" y="1909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Oval 54"/>
              <p:cNvSpPr>
                <a:spLocks noChangeArrowheads="1"/>
              </p:cNvSpPr>
              <p:nvPr/>
            </p:nvSpPr>
            <p:spPr bwMode="auto">
              <a:xfrm>
                <a:off x="2678" y="1919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Oval 55"/>
              <p:cNvSpPr>
                <a:spLocks noChangeArrowheads="1"/>
              </p:cNvSpPr>
              <p:nvPr/>
            </p:nvSpPr>
            <p:spPr bwMode="auto">
              <a:xfrm>
                <a:off x="2726" y="188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Oval 56"/>
              <p:cNvSpPr>
                <a:spLocks noChangeArrowheads="1"/>
              </p:cNvSpPr>
              <p:nvPr/>
            </p:nvSpPr>
            <p:spPr bwMode="auto">
              <a:xfrm>
                <a:off x="2775" y="187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Oval 57"/>
              <p:cNvSpPr>
                <a:spLocks noChangeArrowheads="1"/>
              </p:cNvSpPr>
              <p:nvPr/>
            </p:nvSpPr>
            <p:spPr bwMode="auto">
              <a:xfrm>
                <a:off x="2824" y="187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Oval 58"/>
              <p:cNvSpPr>
                <a:spLocks noChangeArrowheads="1"/>
              </p:cNvSpPr>
              <p:nvPr/>
            </p:nvSpPr>
            <p:spPr bwMode="auto">
              <a:xfrm>
                <a:off x="2873" y="183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Oval 59"/>
              <p:cNvSpPr>
                <a:spLocks noChangeArrowheads="1"/>
              </p:cNvSpPr>
              <p:nvPr/>
            </p:nvSpPr>
            <p:spPr bwMode="auto">
              <a:xfrm>
                <a:off x="2922" y="184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Oval 60"/>
              <p:cNvSpPr>
                <a:spLocks noChangeArrowheads="1"/>
              </p:cNvSpPr>
              <p:nvPr/>
            </p:nvSpPr>
            <p:spPr bwMode="auto">
              <a:xfrm>
                <a:off x="2971" y="181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Oval 61"/>
              <p:cNvSpPr>
                <a:spLocks noChangeArrowheads="1"/>
              </p:cNvSpPr>
              <p:nvPr/>
            </p:nvSpPr>
            <p:spPr bwMode="auto">
              <a:xfrm>
                <a:off x="3020" y="180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Oval 62"/>
              <p:cNvSpPr>
                <a:spLocks noChangeArrowheads="1"/>
              </p:cNvSpPr>
              <p:nvPr/>
            </p:nvSpPr>
            <p:spPr bwMode="auto">
              <a:xfrm>
                <a:off x="3069" y="1779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Oval 63"/>
              <p:cNvSpPr>
                <a:spLocks noChangeArrowheads="1"/>
              </p:cNvSpPr>
              <p:nvPr/>
            </p:nvSpPr>
            <p:spPr bwMode="auto">
              <a:xfrm>
                <a:off x="3117" y="177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Oval 64"/>
              <p:cNvSpPr>
                <a:spLocks noChangeArrowheads="1"/>
              </p:cNvSpPr>
              <p:nvPr/>
            </p:nvSpPr>
            <p:spPr bwMode="auto">
              <a:xfrm>
                <a:off x="3166" y="175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Oval 65"/>
              <p:cNvSpPr>
                <a:spLocks noChangeArrowheads="1"/>
              </p:cNvSpPr>
              <p:nvPr/>
            </p:nvSpPr>
            <p:spPr bwMode="auto">
              <a:xfrm>
                <a:off x="3215" y="175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Oval 66"/>
              <p:cNvSpPr>
                <a:spLocks noChangeArrowheads="1"/>
              </p:cNvSpPr>
              <p:nvPr/>
            </p:nvSpPr>
            <p:spPr bwMode="auto">
              <a:xfrm>
                <a:off x="3264" y="175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Oval 67"/>
              <p:cNvSpPr>
                <a:spLocks noChangeArrowheads="1"/>
              </p:cNvSpPr>
              <p:nvPr/>
            </p:nvSpPr>
            <p:spPr bwMode="auto">
              <a:xfrm>
                <a:off x="3313" y="1731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Oval 68"/>
              <p:cNvSpPr>
                <a:spLocks noChangeArrowheads="1"/>
              </p:cNvSpPr>
              <p:nvPr/>
            </p:nvSpPr>
            <p:spPr bwMode="auto">
              <a:xfrm>
                <a:off x="3362" y="1703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Oval 69"/>
              <p:cNvSpPr>
                <a:spLocks noChangeArrowheads="1"/>
              </p:cNvSpPr>
              <p:nvPr/>
            </p:nvSpPr>
            <p:spPr bwMode="auto">
              <a:xfrm>
                <a:off x="3411" y="1689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Oval 70"/>
              <p:cNvSpPr>
                <a:spLocks noChangeArrowheads="1"/>
              </p:cNvSpPr>
              <p:nvPr/>
            </p:nvSpPr>
            <p:spPr bwMode="auto">
              <a:xfrm>
                <a:off x="3459" y="169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Oval 71"/>
              <p:cNvSpPr>
                <a:spLocks noChangeArrowheads="1"/>
              </p:cNvSpPr>
              <p:nvPr/>
            </p:nvSpPr>
            <p:spPr bwMode="auto">
              <a:xfrm>
                <a:off x="3508" y="165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Oval 72"/>
              <p:cNvSpPr>
                <a:spLocks noChangeArrowheads="1"/>
              </p:cNvSpPr>
              <p:nvPr/>
            </p:nvSpPr>
            <p:spPr bwMode="auto">
              <a:xfrm>
                <a:off x="3557" y="164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Oval 73"/>
              <p:cNvSpPr>
                <a:spLocks noChangeArrowheads="1"/>
              </p:cNvSpPr>
              <p:nvPr/>
            </p:nvSpPr>
            <p:spPr bwMode="auto">
              <a:xfrm>
                <a:off x="3606" y="166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Oval 74"/>
              <p:cNvSpPr>
                <a:spLocks noChangeArrowheads="1"/>
              </p:cNvSpPr>
              <p:nvPr/>
            </p:nvSpPr>
            <p:spPr bwMode="auto">
              <a:xfrm>
                <a:off x="3655" y="162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Oval 75"/>
              <p:cNvSpPr>
                <a:spLocks noChangeArrowheads="1"/>
              </p:cNvSpPr>
              <p:nvPr/>
            </p:nvSpPr>
            <p:spPr bwMode="auto">
              <a:xfrm>
                <a:off x="3704" y="160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Oval 76"/>
              <p:cNvSpPr>
                <a:spLocks noChangeArrowheads="1"/>
              </p:cNvSpPr>
              <p:nvPr/>
            </p:nvSpPr>
            <p:spPr bwMode="auto">
              <a:xfrm>
                <a:off x="3753" y="160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Oval 77"/>
              <p:cNvSpPr>
                <a:spLocks noChangeArrowheads="1"/>
              </p:cNvSpPr>
              <p:nvPr/>
            </p:nvSpPr>
            <p:spPr bwMode="auto">
              <a:xfrm>
                <a:off x="3805" y="159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Oval 78"/>
              <p:cNvSpPr>
                <a:spLocks noChangeArrowheads="1"/>
              </p:cNvSpPr>
              <p:nvPr/>
            </p:nvSpPr>
            <p:spPr bwMode="auto">
              <a:xfrm>
                <a:off x="3854" y="159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Oval 79"/>
              <p:cNvSpPr>
                <a:spLocks noChangeArrowheads="1"/>
              </p:cNvSpPr>
              <p:nvPr/>
            </p:nvSpPr>
            <p:spPr bwMode="auto">
              <a:xfrm>
                <a:off x="3903" y="157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Oval 80"/>
              <p:cNvSpPr>
                <a:spLocks noChangeArrowheads="1"/>
              </p:cNvSpPr>
              <p:nvPr/>
            </p:nvSpPr>
            <p:spPr bwMode="auto">
              <a:xfrm>
                <a:off x="3952" y="1532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Oval 81"/>
              <p:cNvSpPr>
                <a:spLocks noChangeArrowheads="1"/>
              </p:cNvSpPr>
              <p:nvPr/>
            </p:nvSpPr>
            <p:spPr bwMode="auto">
              <a:xfrm>
                <a:off x="4001" y="1538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Oval 82"/>
              <p:cNvSpPr>
                <a:spLocks noChangeArrowheads="1"/>
              </p:cNvSpPr>
              <p:nvPr/>
            </p:nvSpPr>
            <p:spPr bwMode="auto">
              <a:xfrm>
                <a:off x="4049" y="1525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Oval 83"/>
              <p:cNvSpPr>
                <a:spLocks noChangeArrowheads="1"/>
              </p:cNvSpPr>
              <p:nvPr/>
            </p:nvSpPr>
            <p:spPr bwMode="auto">
              <a:xfrm>
                <a:off x="4098" y="149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Oval 84"/>
              <p:cNvSpPr>
                <a:spLocks noChangeArrowheads="1"/>
              </p:cNvSpPr>
              <p:nvPr/>
            </p:nvSpPr>
            <p:spPr bwMode="auto">
              <a:xfrm>
                <a:off x="4147" y="148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Oval 85"/>
              <p:cNvSpPr>
                <a:spLocks noChangeArrowheads="1"/>
              </p:cNvSpPr>
              <p:nvPr/>
            </p:nvSpPr>
            <p:spPr bwMode="auto">
              <a:xfrm>
                <a:off x="4196" y="146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Oval 86"/>
              <p:cNvSpPr>
                <a:spLocks noChangeArrowheads="1"/>
              </p:cNvSpPr>
              <p:nvPr/>
            </p:nvSpPr>
            <p:spPr bwMode="auto">
              <a:xfrm>
                <a:off x="4245" y="148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Oval 87"/>
              <p:cNvSpPr>
                <a:spLocks noChangeArrowheads="1"/>
              </p:cNvSpPr>
              <p:nvPr/>
            </p:nvSpPr>
            <p:spPr bwMode="auto">
              <a:xfrm>
                <a:off x="4294" y="146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Oval 88"/>
              <p:cNvSpPr>
                <a:spLocks noChangeArrowheads="1"/>
              </p:cNvSpPr>
              <p:nvPr/>
            </p:nvSpPr>
            <p:spPr bwMode="auto">
              <a:xfrm>
                <a:off x="4343" y="142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Oval 89"/>
              <p:cNvSpPr>
                <a:spLocks noChangeArrowheads="1"/>
              </p:cNvSpPr>
              <p:nvPr/>
            </p:nvSpPr>
            <p:spPr bwMode="auto">
              <a:xfrm>
                <a:off x="4392" y="1430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Oval 90"/>
              <p:cNvSpPr>
                <a:spLocks noChangeArrowheads="1"/>
              </p:cNvSpPr>
              <p:nvPr/>
            </p:nvSpPr>
            <p:spPr bwMode="auto">
              <a:xfrm>
                <a:off x="4440" y="142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Oval 91"/>
              <p:cNvSpPr>
                <a:spLocks noChangeArrowheads="1"/>
              </p:cNvSpPr>
              <p:nvPr/>
            </p:nvSpPr>
            <p:spPr bwMode="auto">
              <a:xfrm>
                <a:off x="4489" y="140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Oval 92"/>
              <p:cNvSpPr>
                <a:spLocks noChangeArrowheads="1"/>
              </p:cNvSpPr>
              <p:nvPr/>
            </p:nvSpPr>
            <p:spPr bwMode="auto">
              <a:xfrm>
                <a:off x="4538" y="140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Oval 93"/>
              <p:cNvSpPr>
                <a:spLocks noChangeArrowheads="1"/>
              </p:cNvSpPr>
              <p:nvPr/>
            </p:nvSpPr>
            <p:spPr bwMode="auto">
              <a:xfrm>
                <a:off x="4587" y="138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Oval 94"/>
              <p:cNvSpPr>
                <a:spLocks noChangeArrowheads="1"/>
              </p:cNvSpPr>
              <p:nvPr/>
            </p:nvSpPr>
            <p:spPr bwMode="auto">
              <a:xfrm>
                <a:off x="4636" y="137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Oval 95"/>
              <p:cNvSpPr>
                <a:spLocks noChangeArrowheads="1"/>
              </p:cNvSpPr>
              <p:nvPr/>
            </p:nvSpPr>
            <p:spPr bwMode="auto">
              <a:xfrm>
                <a:off x="4685" y="135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Oval 96"/>
              <p:cNvSpPr>
                <a:spLocks noChangeArrowheads="1"/>
              </p:cNvSpPr>
              <p:nvPr/>
            </p:nvSpPr>
            <p:spPr bwMode="auto">
              <a:xfrm>
                <a:off x="4734" y="133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Oval 97"/>
              <p:cNvSpPr>
                <a:spLocks noChangeArrowheads="1"/>
              </p:cNvSpPr>
              <p:nvPr/>
            </p:nvSpPr>
            <p:spPr bwMode="auto">
              <a:xfrm>
                <a:off x="4783" y="1332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Oval 98"/>
              <p:cNvSpPr>
                <a:spLocks noChangeArrowheads="1"/>
              </p:cNvSpPr>
              <p:nvPr/>
            </p:nvSpPr>
            <p:spPr bwMode="auto">
              <a:xfrm>
                <a:off x="4831" y="126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Oval 99"/>
              <p:cNvSpPr>
                <a:spLocks noChangeArrowheads="1"/>
              </p:cNvSpPr>
              <p:nvPr/>
            </p:nvSpPr>
            <p:spPr bwMode="auto">
              <a:xfrm>
                <a:off x="4880" y="128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Oval 100"/>
              <p:cNvSpPr>
                <a:spLocks noChangeArrowheads="1"/>
              </p:cNvSpPr>
              <p:nvPr/>
            </p:nvSpPr>
            <p:spPr bwMode="auto">
              <a:xfrm>
                <a:off x="4929" y="127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Oval 101"/>
              <p:cNvSpPr>
                <a:spLocks noChangeArrowheads="1"/>
              </p:cNvSpPr>
              <p:nvPr/>
            </p:nvSpPr>
            <p:spPr bwMode="auto">
              <a:xfrm>
                <a:off x="4978" y="124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Oval 102"/>
              <p:cNvSpPr>
                <a:spLocks noChangeArrowheads="1"/>
              </p:cNvSpPr>
              <p:nvPr/>
            </p:nvSpPr>
            <p:spPr bwMode="auto">
              <a:xfrm>
                <a:off x="5027" y="121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Oval 103"/>
              <p:cNvSpPr>
                <a:spLocks noChangeArrowheads="1"/>
              </p:cNvSpPr>
              <p:nvPr/>
            </p:nvSpPr>
            <p:spPr bwMode="auto">
              <a:xfrm>
                <a:off x="5076" y="118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Oval 104"/>
              <p:cNvSpPr>
                <a:spLocks noChangeArrowheads="1"/>
              </p:cNvSpPr>
              <p:nvPr/>
            </p:nvSpPr>
            <p:spPr bwMode="auto">
              <a:xfrm>
                <a:off x="5125" y="115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Oval 105"/>
              <p:cNvSpPr>
                <a:spLocks noChangeArrowheads="1"/>
              </p:cNvSpPr>
              <p:nvPr/>
            </p:nvSpPr>
            <p:spPr bwMode="auto">
              <a:xfrm>
                <a:off x="5174" y="1137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Oval 106"/>
              <p:cNvSpPr>
                <a:spLocks noChangeArrowheads="1"/>
              </p:cNvSpPr>
              <p:nvPr/>
            </p:nvSpPr>
            <p:spPr bwMode="auto">
              <a:xfrm>
                <a:off x="5222" y="1099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Oval 107"/>
              <p:cNvSpPr>
                <a:spLocks noChangeArrowheads="1"/>
              </p:cNvSpPr>
              <p:nvPr/>
            </p:nvSpPr>
            <p:spPr bwMode="auto">
              <a:xfrm>
                <a:off x="5271" y="110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Oval 108"/>
              <p:cNvSpPr>
                <a:spLocks noChangeArrowheads="1"/>
              </p:cNvSpPr>
              <p:nvPr/>
            </p:nvSpPr>
            <p:spPr bwMode="auto">
              <a:xfrm>
                <a:off x="5320" y="1078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Oval 109"/>
              <p:cNvSpPr>
                <a:spLocks noChangeArrowheads="1"/>
              </p:cNvSpPr>
              <p:nvPr/>
            </p:nvSpPr>
            <p:spPr bwMode="auto">
              <a:xfrm>
                <a:off x="5369" y="104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Oval 110"/>
              <p:cNvSpPr>
                <a:spLocks noChangeArrowheads="1"/>
              </p:cNvSpPr>
              <p:nvPr/>
            </p:nvSpPr>
            <p:spPr bwMode="auto">
              <a:xfrm>
                <a:off x="5421" y="100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Oval 111"/>
              <p:cNvSpPr>
                <a:spLocks noChangeArrowheads="1"/>
              </p:cNvSpPr>
              <p:nvPr/>
            </p:nvSpPr>
            <p:spPr bwMode="auto">
              <a:xfrm>
                <a:off x="5470" y="98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Oval 112"/>
              <p:cNvSpPr>
                <a:spLocks noChangeArrowheads="1"/>
              </p:cNvSpPr>
              <p:nvPr/>
            </p:nvSpPr>
            <p:spPr bwMode="auto">
              <a:xfrm>
                <a:off x="5519" y="92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Oval 113"/>
              <p:cNvSpPr>
                <a:spLocks noChangeArrowheads="1"/>
              </p:cNvSpPr>
              <p:nvPr/>
            </p:nvSpPr>
            <p:spPr bwMode="auto">
              <a:xfrm>
                <a:off x="670" y="221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Oval 114"/>
              <p:cNvSpPr>
                <a:spLocks noChangeArrowheads="1"/>
              </p:cNvSpPr>
              <p:nvPr/>
            </p:nvSpPr>
            <p:spPr bwMode="auto">
              <a:xfrm>
                <a:off x="719" y="1964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Oval 115"/>
              <p:cNvSpPr>
                <a:spLocks noChangeArrowheads="1"/>
              </p:cNvSpPr>
              <p:nvPr/>
            </p:nvSpPr>
            <p:spPr bwMode="auto">
              <a:xfrm>
                <a:off x="768" y="186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Oval 116"/>
              <p:cNvSpPr>
                <a:spLocks noChangeArrowheads="1"/>
              </p:cNvSpPr>
              <p:nvPr/>
            </p:nvSpPr>
            <p:spPr bwMode="auto">
              <a:xfrm>
                <a:off x="817" y="1804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Oval 117"/>
              <p:cNvSpPr>
                <a:spLocks noChangeArrowheads="1"/>
              </p:cNvSpPr>
              <p:nvPr/>
            </p:nvSpPr>
            <p:spPr bwMode="auto">
              <a:xfrm>
                <a:off x="866" y="179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Oval 118"/>
              <p:cNvSpPr>
                <a:spLocks noChangeArrowheads="1"/>
              </p:cNvSpPr>
              <p:nvPr/>
            </p:nvSpPr>
            <p:spPr bwMode="auto">
              <a:xfrm>
                <a:off x="915" y="1783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Oval 119"/>
              <p:cNvSpPr>
                <a:spLocks noChangeArrowheads="1"/>
              </p:cNvSpPr>
              <p:nvPr/>
            </p:nvSpPr>
            <p:spPr bwMode="auto">
              <a:xfrm>
                <a:off x="963" y="1776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Oval 120"/>
              <p:cNvSpPr>
                <a:spLocks noChangeArrowheads="1"/>
              </p:cNvSpPr>
              <p:nvPr/>
            </p:nvSpPr>
            <p:spPr bwMode="auto">
              <a:xfrm>
                <a:off x="1012" y="176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Oval 121"/>
              <p:cNvSpPr>
                <a:spLocks noChangeArrowheads="1"/>
              </p:cNvSpPr>
              <p:nvPr/>
            </p:nvSpPr>
            <p:spPr bwMode="auto">
              <a:xfrm>
                <a:off x="1061" y="176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Oval 122"/>
              <p:cNvSpPr>
                <a:spLocks noChangeArrowheads="1"/>
              </p:cNvSpPr>
              <p:nvPr/>
            </p:nvSpPr>
            <p:spPr bwMode="auto">
              <a:xfrm>
                <a:off x="1110" y="176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Oval 123"/>
              <p:cNvSpPr>
                <a:spLocks noChangeArrowheads="1"/>
              </p:cNvSpPr>
              <p:nvPr/>
            </p:nvSpPr>
            <p:spPr bwMode="auto">
              <a:xfrm>
                <a:off x="1159" y="1731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Oval 124"/>
              <p:cNvSpPr>
                <a:spLocks noChangeArrowheads="1"/>
              </p:cNvSpPr>
              <p:nvPr/>
            </p:nvSpPr>
            <p:spPr bwMode="auto">
              <a:xfrm>
                <a:off x="1208" y="1710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Oval 125"/>
              <p:cNvSpPr>
                <a:spLocks noChangeArrowheads="1"/>
              </p:cNvSpPr>
              <p:nvPr/>
            </p:nvSpPr>
            <p:spPr bwMode="auto">
              <a:xfrm>
                <a:off x="1257" y="1678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Oval 126"/>
              <p:cNvSpPr>
                <a:spLocks noChangeArrowheads="1"/>
              </p:cNvSpPr>
              <p:nvPr/>
            </p:nvSpPr>
            <p:spPr bwMode="auto">
              <a:xfrm>
                <a:off x="1306" y="1682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Oval 127"/>
              <p:cNvSpPr>
                <a:spLocks noChangeArrowheads="1"/>
              </p:cNvSpPr>
              <p:nvPr/>
            </p:nvSpPr>
            <p:spPr bwMode="auto">
              <a:xfrm>
                <a:off x="1354" y="166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Oval 128"/>
              <p:cNvSpPr>
                <a:spLocks noChangeArrowheads="1"/>
              </p:cNvSpPr>
              <p:nvPr/>
            </p:nvSpPr>
            <p:spPr bwMode="auto">
              <a:xfrm>
                <a:off x="1403" y="162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Oval 129"/>
              <p:cNvSpPr>
                <a:spLocks noChangeArrowheads="1"/>
              </p:cNvSpPr>
              <p:nvPr/>
            </p:nvSpPr>
            <p:spPr bwMode="auto">
              <a:xfrm>
                <a:off x="1452" y="1636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Oval 130"/>
              <p:cNvSpPr>
                <a:spLocks noChangeArrowheads="1"/>
              </p:cNvSpPr>
              <p:nvPr/>
            </p:nvSpPr>
            <p:spPr bwMode="auto">
              <a:xfrm>
                <a:off x="1501" y="1626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Oval 131"/>
              <p:cNvSpPr>
                <a:spLocks noChangeArrowheads="1"/>
              </p:cNvSpPr>
              <p:nvPr/>
            </p:nvSpPr>
            <p:spPr bwMode="auto">
              <a:xfrm>
                <a:off x="1550" y="1587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Oval 132"/>
              <p:cNvSpPr>
                <a:spLocks noChangeArrowheads="1"/>
              </p:cNvSpPr>
              <p:nvPr/>
            </p:nvSpPr>
            <p:spPr bwMode="auto">
              <a:xfrm>
                <a:off x="1599" y="159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Oval 133"/>
              <p:cNvSpPr>
                <a:spLocks noChangeArrowheads="1"/>
              </p:cNvSpPr>
              <p:nvPr/>
            </p:nvSpPr>
            <p:spPr bwMode="auto">
              <a:xfrm>
                <a:off x="1648" y="158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Oval 134"/>
              <p:cNvSpPr>
                <a:spLocks noChangeArrowheads="1"/>
              </p:cNvSpPr>
              <p:nvPr/>
            </p:nvSpPr>
            <p:spPr bwMode="auto">
              <a:xfrm>
                <a:off x="1697" y="1570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Oval 135"/>
              <p:cNvSpPr>
                <a:spLocks noChangeArrowheads="1"/>
              </p:cNvSpPr>
              <p:nvPr/>
            </p:nvSpPr>
            <p:spPr bwMode="auto">
              <a:xfrm>
                <a:off x="1745" y="1563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Oval 136"/>
              <p:cNvSpPr>
                <a:spLocks noChangeArrowheads="1"/>
              </p:cNvSpPr>
              <p:nvPr/>
            </p:nvSpPr>
            <p:spPr bwMode="auto">
              <a:xfrm>
                <a:off x="1794" y="1538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Oval 137"/>
              <p:cNvSpPr>
                <a:spLocks noChangeArrowheads="1"/>
              </p:cNvSpPr>
              <p:nvPr/>
            </p:nvSpPr>
            <p:spPr bwMode="auto">
              <a:xfrm>
                <a:off x="1843" y="1528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Oval 138"/>
              <p:cNvSpPr>
                <a:spLocks noChangeArrowheads="1"/>
              </p:cNvSpPr>
              <p:nvPr/>
            </p:nvSpPr>
            <p:spPr bwMode="auto">
              <a:xfrm>
                <a:off x="1892" y="1525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Oval 139"/>
              <p:cNvSpPr>
                <a:spLocks noChangeArrowheads="1"/>
              </p:cNvSpPr>
              <p:nvPr/>
            </p:nvSpPr>
            <p:spPr bwMode="auto">
              <a:xfrm>
                <a:off x="1941" y="1514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Oval 140"/>
              <p:cNvSpPr>
                <a:spLocks noChangeArrowheads="1"/>
              </p:cNvSpPr>
              <p:nvPr/>
            </p:nvSpPr>
            <p:spPr bwMode="auto">
              <a:xfrm>
                <a:off x="1990" y="1497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Oval 141"/>
              <p:cNvSpPr>
                <a:spLocks noChangeArrowheads="1"/>
              </p:cNvSpPr>
              <p:nvPr/>
            </p:nvSpPr>
            <p:spPr bwMode="auto">
              <a:xfrm>
                <a:off x="2039" y="1472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Oval 142"/>
              <p:cNvSpPr>
                <a:spLocks noChangeArrowheads="1"/>
              </p:cNvSpPr>
              <p:nvPr/>
            </p:nvSpPr>
            <p:spPr bwMode="auto">
              <a:xfrm>
                <a:off x="2088" y="1455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Oval 143"/>
              <p:cNvSpPr>
                <a:spLocks noChangeArrowheads="1"/>
              </p:cNvSpPr>
              <p:nvPr/>
            </p:nvSpPr>
            <p:spPr bwMode="auto">
              <a:xfrm>
                <a:off x="2140" y="1462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Oval 144"/>
              <p:cNvSpPr>
                <a:spLocks noChangeArrowheads="1"/>
              </p:cNvSpPr>
              <p:nvPr/>
            </p:nvSpPr>
            <p:spPr bwMode="auto">
              <a:xfrm>
                <a:off x="2189" y="145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Oval 145"/>
              <p:cNvSpPr>
                <a:spLocks noChangeArrowheads="1"/>
              </p:cNvSpPr>
              <p:nvPr/>
            </p:nvSpPr>
            <p:spPr bwMode="auto">
              <a:xfrm>
                <a:off x="2238" y="143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Oval 146"/>
              <p:cNvSpPr>
                <a:spLocks noChangeArrowheads="1"/>
              </p:cNvSpPr>
              <p:nvPr/>
            </p:nvSpPr>
            <p:spPr bwMode="auto">
              <a:xfrm>
                <a:off x="2287" y="1416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Oval 147"/>
              <p:cNvSpPr>
                <a:spLocks noChangeArrowheads="1"/>
              </p:cNvSpPr>
              <p:nvPr/>
            </p:nvSpPr>
            <p:spPr bwMode="auto">
              <a:xfrm>
                <a:off x="2335" y="1413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Oval 148"/>
              <p:cNvSpPr>
                <a:spLocks noChangeArrowheads="1"/>
              </p:cNvSpPr>
              <p:nvPr/>
            </p:nvSpPr>
            <p:spPr bwMode="auto">
              <a:xfrm>
                <a:off x="2384" y="1406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Oval 149"/>
              <p:cNvSpPr>
                <a:spLocks noChangeArrowheads="1"/>
              </p:cNvSpPr>
              <p:nvPr/>
            </p:nvSpPr>
            <p:spPr bwMode="auto">
              <a:xfrm>
                <a:off x="2433" y="138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Oval 150"/>
              <p:cNvSpPr>
                <a:spLocks noChangeArrowheads="1"/>
              </p:cNvSpPr>
              <p:nvPr/>
            </p:nvSpPr>
            <p:spPr bwMode="auto">
              <a:xfrm>
                <a:off x="2482" y="138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Oval 151"/>
              <p:cNvSpPr>
                <a:spLocks noChangeArrowheads="1"/>
              </p:cNvSpPr>
              <p:nvPr/>
            </p:nvSpPr>
            <p:spPr bwMode="auto">
              <a:xfrm>
                <a:off x="2531" y="138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Oval 152"/>
              <p:cNvSpPr>
                <a:spLocks noChangeArrowheads="1"/>
              </p:cNvSpPr>
              <p:nvPr/>
            </p:nvSpPr>
            <p:spPr bwMode="auto">
              <a:xfrm>
                <a:off x="2580" y="136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Oval 153"/>
              <p:cNvSpPr>
                <a:spLocks noChangeArrowheads="1"/>
              </p:cNvSpPr>
              <p:nvPr/>
            </p:nvSpPr>
            <p:spPr bwMode="auto">
              <a:xfrm>
                <a:off x="2629" y="135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Oval 154"/>
              <p:cNvSpPr>
                <a:spLocks noChangeArrowheads="1"/>
              </p:cNvSpPr>
              <p:nvPr/>
            </p:nvSpPr>
            <p:spPr bwMode="auto">
              <a:xfrm>
                <a:off x="2678" y="1357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Oval 155"/>
              <p:cNvSpPr>
                <a:spLocks noChangeArrowheads="1"/>
              </p:cNvSpPr>
              <p:nvPr/>
            </p:nvSpPr>
            <p:spPr bwMode="auto">
              <a:xfrm>
                <a:off x="2726" y="1336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Oval 156"/>
              <p:cNvSpPr>
                <a:spLocks noChangeArrowheads="1"/>
              </p:cNvSpPr>
              <p:nvPr/>
            </p:nvSpPr>
            <p:spPr bwMode="auto">
              <a:xfrm>
                <a:off x="2775" y="1305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Oval 157"/>
              <p:cNvSpPr>
                <a:spLocks noChangeArrowheads="1"/>
              </p:cNvSpPr>
              <p:nvPr/>
            </p:nvSpPr>
            <p:spPr bwMode="auto">
              <a:xfrm>
                <a:off x="2824" y="1319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Oval 158"/>
              <p:cNvSpPr>
                <a:spLocks noChangeArrowheads="1"/>
              </p:cNvSpPr>
              <p:nvPr/>
            </p:nvSpPr>
            <p:spPr bwMode="auto">
              <a:xfrm>
                <a:off x="2873" y="1312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Oval 159"/>
              <p:cNvSpPr>
                <a:spLocks noChangeArrowheads="1"/>
              </p:cNvSpPr>
              <p:nvPr/>
            </p:nvSpPr>
            <p:spPr bwMode="auto">
              <a:xfrm>
                <a:off x="2922" y="1277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Oval 160"/>
              <p:cNvSpPr>
                <a:spLocks noChangeArrowheads="1"/>
              </p:cNvSpPr>
              <p:nvPr/>
            </p:nvSpPr>
            <p:spPr bwMode="auto">
              <a:xfrm>
                <a:off x="2971" y="128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Oval 161"/>
              <p:cNvSpPr>
                <a:spLocks noChangeArrowheads="1"/>
              </p:cNvSpPr>
              <p:nvPr/>
            </p:nvSpPr>
            <p:spPr bwMode="auto">
              <a:xfrm>
                <a:off x="3020" y="128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Oval 162"/>
              <p:cNvSpPr>
                <a:spLocks noChangeArrowheads="1"/>
              </p:cNvSpPr>
              <p:nvPr/>
            </p:nvSpPr>
            <p:spPr bwMode="auto">
              <a:xfrm>
                <a:off x="3069" y="1273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Oval 163"/>
              <p:cNvSpPr>
                <a:spLocks noChangeArrowheads="1"/>
              </p:cNvSpPr>
              <p:nvPr/>
            </p:nvSpPr>
            <p:spPr bwMode="auto">
              <a:xfrm>
                <a:off x="3117" y="128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Oval 164"/>
              <p:cNvSpPr>
                <a:spLocks noChangeArrowheads="1"/>
              </p:cNvSpPr>
              <p:nvPr/>
            </p:nvSpPr>
            <p:spPr bwMode="auto">
              <a:xfrm>
                <a:off x="3166" y="124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Oval 165"/>
              <p:cNvSpPr>
                <a:spLocks noChangeArrowheads="1"/>
              </p:cNvSpPr>
              <p:nvPr/>
            </p:nvSpPr>
            <p:spPr bwMode="auto">
              <a:xfrm>
                <a:off x="3215" y="1256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Oval 166"/>
              <p:cNvSpPr>
                <a:spLocks noChangeArrowheads="1"/>
              </p:cNvSpPr>
              <p:nvPr/>
            </p:nvSpPr>
            <p:spPr bwMode="auto">
              <a:xfrm>
                <a:off x="3264" y="123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Oval 167"/>
              <p:cNvSpPr>
                <a:spLocks noChangeArrowheads="1"/>
              </p:cNvSpPr>
              <p:nvPr/>
            </p:nvSpPr>
            <p:spPr bwMode="auto">
              <a:xfrm>
                <a:off x="3313" y="1228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Oval 168"/>
              <p:cNvSpPr>
                <a:spLocks noChangeArrowheads="1"/>
              </p:cNvSpPr>
              <p:nvPr/>
            </p:nvSpPr>
            <p:spPr bwMode="auto">
              <a:xfrm>
                <a:off x="3362" y="123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Oval 169"/>
              <p:cNvSpPr>
                <a:spLocks noChangeArrowheads="1"/>
              </p:cNvSpPr>
              <p:nvPr/>
            </p:nvSpPr>
            <p:spPr bwMode="auto">
              <a:xfrm>
                <a:off x="3411" y="1196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Oval 170"/>
              <p:cNvSpPr>
                <a:spLocks noChangeArrowheads="1"/>
              </p:cNvSpPr>
              <p:nvPr/>
            </p:nvSpPr>
            <p:spPr bwMode="auto">
              <a:xfrm>
                <a:off x="3459" y="1203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Oval 171"/>
              <p:cNvSpPr>
                <a:spLocks noChangeArrowheads="1"/>
              </p:cNvSpPr>
              <p:nvPr/>
            </p:nvSpPr>
            <p:spPr bwMode="auto">
              <a:xfrm>
                <a:off x="3508" y="117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Oval 172"/>
              <p:cNvSpPr>
                <a:spLocks noChangeArrowheads="1"/>
              </p:cNvSpPr>
              <p:nvPr/>
            </p:nvSpPr>
            <p:spPr bwMode="auto">
              <a:xfrm>
                <a:off x="3557" y="1193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Oval 173"/>
              <p:cNvSpPr>
                <a:spLocks noChangeArrowheads="1"/>
              </p:cNvSpPr>
              <p:nvPr/>
            </p:nvSpPr>
            <p:spPr bwMode="auto">
              <a:xfrm>
                <a:off x="3606" y="120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Oval 174"/>
              <p:cNvSpPr>
                <a:spLocks noChangeArrowheads="1"/>
              </p:cNvSpPr>
              <p:nvPr/>
            </p:nvSpPr>
            <p:spPr bwMode="auto">
              <a:xfrm>
                <a:off x="3655" y="115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Oval 175"/>
              <p:cNvSpPr>
                <a:spLocks noChangeArrowheads="1"/>
              </p:cNvSpPr>
              <p:nvPr/>
            </p:nvSpPr>
            <p:spPr bwMode="auto">
              <a:xfrm>
                <a:off x="3704" y="1147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Oval 176"/>
              <p:cNvSpPr>
                <a:spLocks noChangeArrowheads="1"/>
              </p:cNvSpPr>
              <p:nvPr/>
            </p:nvSpPr>
            <p:spPr bwMode="auto">
              <a:xfrm>
                <a:off x="3753" y="115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Oval 177"/>
              <p:cNvSpPr>
                <a:spLocks noChangeArrowheads="1"/>
              </p:cNvSpPr>
              <p:nvPr/>
            </p:nvSpPr>
            <p:spPr bwMode="auto">
              <a:xfrm>
                <a:off x="3805" y="1123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0" name="Oval 178"/>
              <p:cNvSpPr>
                <a:spLocks noChangeArrowheads="1"/>
              </p:cNvSpPr>
              <p:nvPr/>
            </p:nvSpPr>
            <p:spPr bwMode="auto">
              <a:xfrm>
                <a:off x="3854" y="111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1" name="Oval 179"/>
              <p:cNvSpPr>
                <a:spLocks noChangeArrowheads="1"/>
              </p:cNvSpPr>
              <p:nvPr/>
            </p:nvSpPr>
            <p:spPr bwMode="auto">
              <a:xfrm>
                <a:off x="3903" y="114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2" name="Oval 180"/>
              <p:cNvSpPr>
                <a:spLocks noChangeArrowheads="1"/>
              </p:cNvSpPr>
              <p:nvPr/>
            </p:nvSpPr>
            <p:spPr bwMode="auto">
              <a:xfrm>
                <a:off x="3952" y="111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3" name="Oval 181"/>
              <p:cNvSpPr>
                <a:spLocks noChangeArrowheads="1"/>
              </p:cNvSpPr>
              <p:nvPr/>
            </p:nvSpPr>
            <p:spPr bwMode="auto">
              <a:xfrm>
                <a:off x="4001" y="1113"/>
                <a:ext cx="41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4" name="Oval 182"/>
              <p:cNvSpPr>
                <a:spLocks noChangeArrowheads="1"/>
              </p:cNvSpPr>
              <p:nvPr/>
            </p:nvSpPr>
            <p:spPr bwMode="auto">
              <a:xfrm>
                <a:off x="4049" y="1113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5" name="Oval 183"/>
              <p:cNvSpPr>
                <a:spLocks noChangeArrowheads="1"/>
              </p:cNvSpPr>
              <p:nvPr/>
            </p:nvSpPr>
            <p:spPr bwMode="auto">
              <a:xfrm>
                <a:off x="4098" y="1085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6" name="Oval 184"/>
              <p:cNvSpPr>
                <a:spLocks noChangeArrowheads="1"/>
              </p:cNvSpPr>
              <p:nvPr/>
            </p:nvSpPr>
            <p:spPr bwMode="auto">
              <a:xfrm>
                <a:off x="4147" y="1088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7" name="Oval 185"/>
              <p:cNvSpPr>
                <a:spLocks noChangeArrowheads="1"/>
              </p:cNvSpPr>
              <p:nvPr/>
            </p:nvSpPr>
            <p:spPr bwMode="auto">
              <a:xfrm>
                <a:off x="4196" y="1074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8" name="Oval 186"/>
              <p:cNvSpPr>
                <a:spLocks noChangeArrowheads="1"/>
              </p:cNvSpPr>
              <p:nvPr/>
            </p:nvSpPr>
            <p:spPr bwMode="auto">
              <a:xfrm>
                <a:off x="4245" y="106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9" name="Oval 187"/>
              <p:cNvSpPr>
                <a:spLocks noChangeArrowheads="1"/>
              </p:cNvSpPr>
              <p:nvPr/>
            </p:nvSpPr>
            <p:spPr bwMode="auto">
              <a:xfrm>
                <a:off x="4294" y="107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0" name="Oval 188"/>
              <p:cNvSpPr>
                <a:spLocks noChangeArrowheads="1"/>
              </p:cNvSpPr>
              <p:nvPr/>
            </p:nvSpPr>
            <p:spPr bwMode="auto">
              <a:xfrm>
                <a:off x="4343" y="106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1" name="Oval 189"/>
              <p:cNvSpPr>
                <a:spLocks noChangeArrowheads="1"/>
              </p:cNvSpPr>
              <p:nvPr/>
            </p:nvSpPr>
            <p:spPr bwMode="auto">
              <a:xfrm>
                <a:off x="4392" y="1032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2" name="Oval 190"/>
              <p:cNvSpPr>
                <a:spLocks noChangeArrowheads="1"/>
              </p:cNvSpPr>
              <p:nvPr/>
            </p:nvSpPr>
            <p:spPr bwMode="auto">
              <a:xfrm>
                <a:off x="4440" y="103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3" name="Oval 191"/>
              <p:cNvSpPr>
                <a:spLocks noChangeArrowheads="1"/>
              </p:cNvSpPr>
              <p:nvPr/>
            </p:nvSpPr>
            <p:spPr bwMode="auto">
              <a:xfrm>
                <a:off x="4489" y="102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4" name="Oval 192"/>
              <p:cNvSpPr>
                <a:spLocks noChangeArrowheads="1"/>
              </p:cNvSpPr>
              <p:nvPr/>
            </p:nvSpPr>
            <p:spPr bwMode="auto">
              <a:xfrm>
                <a:off x="4538" y="1022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5" name="Oval 193"/>
              <p:cNvSpPr>
                <a:spLocks noChangeArrowheads="1"/>
              </p:cNvSpPr>
              <p:nvPr/>
            </p:nvSpPr>
            <p:spPr bwMode="auto">
              <a:xfrm>
                <a:off x="4587" y="1018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6" name="Oval 194"/>
              <p:cNvSpPr>
                <a:spLocks noChangeArrowheads="1"/>
              </p:cNvSpPr>
              <p:nvPr/>
            </p:nvSpPr>
            <p:spPr bwMode="auto">
              <a:xfrm>
                <a:off x="4636" y="983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7" name="Oval 195"/>
              <p:cNvSpPr>
                <a:spLocks noChangeArrowheads="1"/>
              </p:cNvSpPr>
              <p:nvPr/>
            </p:nvSpPr>
            <p:spPr bwMode="auto">
              <a:xfrm>
                <a:off x="4685" y="96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8" name="Oval 196"/>
              <p:cNvSpPr>
                <a:spLocks noChangeArrowheads="1"/>
              </p:cNvSpPr>
              <p:nvPr/>
            </p:nvSpPr>
            <p:spPr bwMode="auto">
              <a:xfrm>
                <a:off x="4734" y="962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9" name="Oval 197"/>
              <p:cNvSpPr>
                <a:spLocks noChangeArrowheads="1"/>
              </p:cNvSpPr>
              <p:nvPr/>
            </p:nvSpPr>
            <p:spPr bwMode="auto">
              <a:xfrm>
                <a:off x="4783" y="955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0" name="Oval 198"/>
              <p:cNvSpPr>
                <a:spLocks noChangeArrowheads="1"/>
              </p:cNvSpPr>
              <p:nvPr/>
            </p:nvSpPr>
            <p:spPr bwMode="auto">
              <a:xfrm>
                <a:off x="4831" y="92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1" name="Oval 199"/>
              <p:cNvSpPr>
                <a:spLocks noChangeArrowheads="1"/>
              </p:cNvSpPr>
              <p:nvPr/>
            </p:nvSpPr>
            <p:spPr bwMode="auto">
              <a:xfrm>
                <a:off x="4880" y="91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2" name="Oval 200"/>
              <p:cNvSpPr>
                <a:spLocks noChangeArrowheads="1"/>
              </p:cNvSpPr>
              <p:nvPr/>
            </p:nvSpPr>
            <p:spPr bwMode="auto">
              <a:xfrm>
                <a:off x="4929" y="917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3" name="Oval 201"/>
              <p:cNvSpPr>
                <a:spLocks noChangeArrowheads="1"/>
              </p:cNvSpPr>
              <p:nvPr/>
            </p:nvSpPr>
            <p:spPr bwMode="auto">
              <a:xfrm>
                <a:off x="4978" y="896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4" name="Oval 202"/>
              <p:cNvSpPr>
                <a:spLocks noChangeArrowheads="1"/>
              </p:cNvSpPr>
              <p:nvPr/>
            </p:nvSpPr>
            <p:spPr bwMode="auto">
              <a:xfrm>
                <a:off x="5027" y="903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5" name="Oval 203"/>
              <p:cNvSpPr>
                <a:spLocks noChangeArrowheads="1"/>
              </p:cNvSpPr>
              <p:nvPr/>
            </p:nvSpPr>
            <p:spPr bwMode="auto">
              <a:xfrm>
                <a:off x="5076" y="854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6" name="Oval 204"/>
              <p:cNvSpPr>
                <a:spLocks noChangeArrowheads="1"/>
              </p:cNvSpPr>
              <p:nvPr/>
            </p:nvSpPr>
            <p:spPr bwMode="auto">
              <a:xfrm>
                <a:off x="5125" y="847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1" name="Oval 206"/>
            <p:cNvSpPr>
              <a:spLocks noChangeArrowheads="1"/>
            </p:cNvSpPr>
            <p:nvPr/>
          </p:nvSpPr>
          <p:spPr bwMode="auto">
            <a:xfrm>
              <a:off x="5174" y="819"/>
              <a:ext cx="41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207"/>
            <p:cNvSpPr>
              <a:spLocks noChangeArrowheads="1"/>
            </p:cNvSpPr>
            <p:nvPr/>
          </p:nvSpPr>
          <p:spPr bwMode="auto">
            <a:xfrm>
              <a:off x="5222" y="816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208"/>
            <p:cNvSpPr>
              <a:spLocks noChangeArrowheads="1"/>
            </p:cNvSpPr>
            <p:nvPr/>
          </p:nvSpPr>
          <p:spPr bwMode="auto">
            <a:xfrm>
              <a:off x="5271" y="777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209"/>
            <p:cNvSpPr>
              <a:spLocks noChangeArrowheads="1"/>
            </p:cNvSpPr>
            <p:nvPr/>
          </p:nvSpPr>
          <p:spPr bwMode="auto">
            <a:xfrm>
              <a:off x="5320" y="760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210"/>
            <p:cNvSpPr>
              <a:spLocks noChangeArrowheads="1"/>
            </p:cNvSpPr>
            <p:nvPr/>
          </p:nvSpPr>
          <p:spPr bwMode="auto">
            <a:xfrm>
              <a:off x="5369" y="742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211"/>
            <p:cNvSpPr>
              <a:spLocks noChangeArrowheads="1"/>
            </p:cNvSpPr>
            <p:nvPr/>
          </p:nvSpPr>
          <p:spPr bwMode="auto">
            <a:xfrm>
              <a:off x="5421" y="753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212"/>
            <p:cNvSpPr>
              <a:spLocks noChangeArrowheads="1"/>
            </p:cNvSpPr>
            <p:nvPr/>
          </p:nvSpPr>
          <p:spPr bwMode="auto">
            <a:xfrm>
              <a:off x="5470" y="728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213"/>
            <p:cNvSpPr>
              <a:spLocks noChangeArrowheads="1"/>
            </p:cNvSpPr>
            <p:nvPr/>
          </p:nvSpPr>
          <p:spPr bwMode="auto">
            <a:xfrm>
              <a:off x="5519" y="690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Rectangle 214"/>
            <p:cNvSpPr>
              <a:spLocks noChangeArrowheads="1"/>
            </p:cNvSpPr>
            <p:nvPr/>
          </p:nvSpPr>
          <p:spPr bwMode="auto">
            <a:xfrm>
              <a:off x="4674" y="571"/>
              <a:ext cx="49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90353B"/>
                  </a:solidFill>
                </a:rPr>
                <a:t>Women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50" name="Rectangle 215"/>
            <p:cNvSpPr>
              <a:spLocks noChangeArrowheads="1"/>
            </p:cNvSpPr>
            <p:nvPr/>
          </p:nvSpPr>
          <p:spPr bwMode="auto">
            <a:xfrm>
              <a:off x="4912" y="1525"/>
              <a:ext cx="28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1A476F"/>
                  </a:solidFill>
                </a:rPr>
                <a:t>Men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Rectangle 216"/>
            <p:cNvSpPr>
              <a:spLocks noChangeArrowheads="1"/>
            </p:cNvSpPr>
            <p:nvPr/>
          </p:nvSpPr>
          <p:spPr bwMode="auto">
            <a:xfrm>
              <a:off x="5554" y="2782"/>
              <a:ext cx="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 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Rectangle 217"/>
            <p:cNvSpPr>
              <a:spLocks noChangeArrowheads="1"/>
            </p:cNvSpPr>
            <p:nvPr/>
          </p:nvSpPr>
          <p:spPr bwMode="auto">
            <a:xfrm>
              <a:off x="4011" y="2850"/>
              <a:ext cx="165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</a:rPr>
                <a:t>Women, Bottom 1%: 78.8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53" name="Rectangle 218"/>
            <p:cNvSpPr>
              <a:spLocks noChangeArrowheads="1"/>
            </p:cNvSpPr>
            <p:nvPr/>
          </p:nvSpPr>
          <p:spPr bwMode="auto">
            <a:xfrm>
              <a:off x="4239" y="3024"/>
              <a:ext cx="142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</a:rPr>
                <a:t>Women, Top 1%: 88.9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54" name="Rectangle 219"/>
            <p:cNvSpPr>
              <a:spLocks noChangeArrowheads="1"/>
            </p:cNvSpPr>
            <p:nvPr/>
          </p:nvSpPr>
          <p:spPr bwMode="auto">
            <a:xfrm>
              <a:off x="5554" y="3176"/>
              <a:ext cx="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 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Rectangle 220"/>
            <p:cNvSpPr>
              <a:spLocks noChangeArrowheads="1"/>
            </p:cNvSpPr>
            <p:nvPr/>
          </p:nvSpPr>
          <p:spPr bwMode="auto">
            <a:xfrm>
              <a:off x="4224" y="3264"/>
              <a:ext cx="143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</a:rPr>
                <a:t>Men, Bottom 1%: 72.7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56" name="Rectangle 221"/>
            <p:cNvSpPr>
              <a:spLocks noChangeArrowheads="1"/>
            </p:cNvSpPr>
            <p:nvPr/>
          </p:nvSpPr>
          <p:spPr bwMode="auto">
            <a:xfrm>
              <a:off x="4445" y="3438"/>
              <a:ext cx="120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</a:rPr>
                <a:t>Men, Top 1%: 87.3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57" name="Line 222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Line 223"/>
            <p:cNvSpPr>
              <a:spLocks noChangeShapeType="1"/>
            </p:cNvSpPr>
            <p:nvPr/>
          </p:nvSpPr>
          <p:spPr bwMode="auto">
            <a:xfrm flipH="1">
              <a:off x="492" y="357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1" name="Rectangle 224"/>
            <p:cNvSpPr>
              <a:spLocks noChangeArrowheads="1"/>
            </p:cNvSpPr>
            <p:nvPr/>
          </p:nvSpPr>
          <p:spPr bwMode="auto">
            <a:xfrm rot="16200000">
              <a:off x="314" y="3447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70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2" name="Line 225"/>
            <p:cNvSpPr>
              <a:spLocks noChangeShapeType="1"/>
            </p:cNvSpPr>
            <p:nvPr/>
          </p:nvSpPr>
          <p:spPr bwMode="auto">
            <a:xfrm flipH="1">
              <a:off x="492" y="2813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3" name="Rectangle 226"/>
            <p:cNvSpPr>
              <a:spLocks noChangeArrowheads="1"/>
            </p:cNvSpPr>
            <p:nvPr/>
          </p:nvSpPr>
          <p:spPr bwMode="auto">
            <a:xfrm rot="16200000">
              <a:off x="314" y="2689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75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Line 227"/>
            <p:cNvSpPr>
              <a:spLocks noChangeShapeType="1"/>
            </p:cNvSpPr>
            <p:nvPr/>
          </p:nvSpPr>
          <p:spPr bwMode="auto">
            <a:xfrm flipH="1">
              <a:off x="492" y="2055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5" name="Rectangle 228"/>
            <p:cNvSpPr>
              <a:spLocks noChangeArrowheads="1"/>
            </p:cNvSpPr>
            <p:nvPr/>
          </p:nvSpPr>
          <p:spPr bwMode="auto">
            <a:xfrm rot="16200000">
              <a:off x="314" y="193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80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6" name="Line 229"/>
            <p:cNvSpPr>
              <a:spLocks noChangeShapeType="1"/>
            </p:cNvSpPr>
            <p:nvPr/>
          </p:nvSpPr>
          <p:spPr bwMode="auto">
            <a:xfrm flipH="1">
              <a:off x="492" y="1298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" name="Rectangle 230"/>
            <p:cNvSpPr>
              <a:spLocks noChangeArrowheads="1"/>
            </p:cNvSpPr>
            <p:nvPr/>
          </p:nvSpPr>
          <p:spPr bwMode="auto">
            <a:xfrm rot="16200000">
              <a:off x="314" y="1174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85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Line 231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9" name="Rectangle 232"/>
            <p:cNvSpPr>
              <a:spLocks noChangeArrowheads="1"/>
            </p:cNvSpPr>
            <p:nvPr/>
          </p:nvSpPr>
          <p:spPr bwMode="auto">
            <a:xfrm rot="16200000">
              <a:off x="314" y="415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90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0" name="Rectangle 233"/>
            <p:cNvSpPr>
              <a:spLocks noChangeArrowheads="1"/>
            </p:cNvSpPr>
            <p:nvPr/>
          </p:nvSpPr>
          <p:spPr bwMode="auto">
            <a:xfrm rot="16200000">
              <a:off x="-1372" y="1872"/>
              <a:ext cx="31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Expected Age at Death for 40 Year Olds in Years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Line 234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2" name="Line 235"/>
            <p:cNvSpPr>
              <a:spLocks noChangeShapeType="1"/>
            </p:cNvSpPr>
            <p:nvPr/>
          </p:nvSpPr>
          <p:spPr bwMode="auto">
            <a:xfrm>
              <a:off x="6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3" name="Rectangle 236"/>
            <p:cNvSpPr>
              <a:spLocks noChangeArrowheads="1"/>
            </p:cNvSpPr>
            <p:nvPr/>
          </p:nvSpPr>
          <p:spPr bwMode="auto">
            <a:xfrm>
              <a:off x="604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4" name="Line 237"/>
            <p:cNvSpPr>
              <a:spLocks noChangeShapeType="1"/>
            </p:cNvSpPr>
            <p:nvPr/>
          </p:nvSpPr>
          <p:spPr bwMode="auto">
            <a:xfrm>
              <a:off x="162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5" name="Rectangle 238"/>
            <p:cNvSpPr>
              <a:spLocks noChangeArrowheads="1"/>
            </p:cNvSpPr>
            <p:nvPr/>
          </p:nvSpPr>
          <p:spPr bwMode="auto">
            <a:xfrm>
              <a:off x="1539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</a:rPr>
                <a:t>20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276" name="Line 239"/>
            <p:cNvSpPr>
              <a:spLocks noChangeShapeType="1"/>
            </p:cNvSpPr>
            <p:nvPr/>
          </p:nvSpPr>
          <p:spPr bwMode="auto">
            <a:xfrm>
              <a:off x="260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7" name="Rectangle 240"/>
            <p:cNvSpPr>
              <a:spLocks noChangeArrowheads="1"/>
            </p:cNvSpPr>
            <p:nvPr/>
          </p:nvSpPr>
          <p:spPr bwMode="auto">
            <a:xfrm>
              <a:off x="2520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40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8" name="Line 241"/>
            <p:cNvSpPr>
              <a:spLocks noChangeShapeType="1"/>
            </p:cNvSpPr>
            <p:nvPr/>
          </p:nvSpPr>
          <p:spPr bwMode="auto">
            <a:xfrm>
              <a:off x="3578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9" name="Rectangle 242"/>
            <p:cNvSpPr>
              <a:spLocks noChangeArrowheads="1"/>
            </p:cNvSpPr>
            <p:nvPr/>
          </p:nvSpPr>
          <p:spPr bwMode="auto">
            <a:xfrm>
              <a:off x="3498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60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Line 243"/>
            <p:cNvSpPr>
              <a:spLocks noChangeShapeType="1"/>
            </p:cNvSpPr>
            <p:nvPr/>
          </p:nvSpPr>
          <p:spPr bwMode="auto">
            <a:xfrm>
              <a:off x="455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1" name="Rectangle 244"/>
            <p:cNvSpPr>
              <a:spLocks noChangeArrowheads="1"/>
            </p:cNvSpPr>
            <p:nvPr/>
          </p:nvSpPr>
          <p:spPr bwMode="auto">
            <a:xfrm>
              <a:off x="4479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80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2" name="Line 245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3" name="Rectangle 246"/>
            <p:cNvSpPr>
              <a:spLocks noChangeArrowheads="1"/>
            </p:cNvSpPr>
            <p:nvPr/>
          </p:nvSpPr>
          <p:spPr bwMode="auto">
            <a:xfrm>
              <a:off x="5421" y="3752"/>
              <a:ext cx="24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100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Rectangle 247"/>
            <p:cNvSpPr>
              <a:spLocks noChangeArrowheads="1"/>
            </p:cNvSpPr>
            <p:nvPr/>
          </p:nvSpPr>
          <p:spPr bwMode="auto">
            <a:xfrm>
              <a:off x="2136" y="3937"/>
              <a:ext cx="189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Household Income Percentile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5" name="Rectangle 248"/>
            <p:cNvSpPr>
              <a:spLocks noChangeArrowheads="1"/>
            </p:cNvSpPr>
            <p:nvPr/>
          </p:nvSpPr>
          <p:spPr bwMode="auto">
            <a:xfrm>
              <a:off x="3062" y="191"/>
              <a:ext cx="5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500">
                  <a:solidFill>
                    <a:srgbClr val="1E2D53"/>
                  </a:solidFill>
                </a:rPr>
                <a:t> 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47" name="Title 1"/>
          <p:cNvSpPr txBox="1">
            <a:spLocks/>
          </p:cNvSpPr>
          <p:nvPr/>
        </p:nvSpPr>
        <p:spPr>
          <a:xfrm>
            <a:off x="1447800" y="0"/>
            <a:ext cx="9372600" cy="736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Age at Death vs. Household Income Percentile</a:t>
            </a:r>
          </a:p>
          <a:p>
            <a:pPr>
              <a:defRPr/>
            </a:pPr>
            <a:r>
              <a:rPr lang="en-US" sz="20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Gender at Age 40</a:t>
            </a:r>
          </a:p>
        </p:txBody>
      </p:sp>
    </p:spTree>
    <p:extLst>
      <p:ext uri="{BB962C8B-B14F-4D97-AF65-F5344CB8AC3E}">
        <p14:creationId xmlns:p14="http://schemas.microsoft.com/office/powerpoint/2010/main" val="380998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4"/>
          <p:cNvGrpSpPr>
            <a:grpSpLocks noChangeAspect="1"/>
          </p:cNvGrpSpPr>
          <p:nvPr/>
        </p:nvGrpSpPr>
        <p:grpSpPr bwMode="auto">
          <a:xfrm>
            <a:off x="1524003" y="152400"/>
            <a:ext cx="9144001" cy="6651625"/>
            <a:chOff x="0" y="65"/>
            <a:chExt cx="5760" cy="4190"/>
          </a:xfrm>
        </p:grpSpPr>
        <p:sp>
          <p:nvSpPr>
            <p:cNvPr id="139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40" name="Group 205"/>
            <p:cNvGrpSpPr>
              <a:grpSpLocks/>
            </p:cNvGrpSpPr>
            <p:nvPr/>
          </p:nvGrpSpPr>
          <p:grpSpPr bwMode="auto">
            <a:xfrm>
              <a:off x="548" y="449"/>
              <a:ext cx="5083" cy="3216"/>
              <a:chOff x="548" y="449"/>
              <a:chExt cx="5083" cy="3216"/>
            </a:xfrm>
          </p:grpSpPr>
          <p:sp>
            <p:nvSpPr>
              <p:cNvPr id="286" name="Rectangle 7"/>
              <p:cNvSpPr>
                <a:spLocks noChangeArrowheads="1"/>
              </p:cNvSpPr>
              <p:nvPr/>
            </p:nvSpPr>
            <p:spPr bwMode="auto">
              <a:xfrm>
                <a:off x="548" y="449"/>
                <a:ext cx="5083" cy="3216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Line 8"/>
              <p:cNvSpPr>
                <a:spLocks noChangeShapeType="1"/>
              </p:cNvSpPr>
              <p:nvPr/>
            </p:nvSpPr>
            <p:spPr bwMode="auto">
              <a:xfrm>
                <a:off x="548" y="3571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Line 9"/>
              <p:cNvSpPr>
                <a:spLocks noChangeShapeType="1"/>
              </p:cNvSpPr>
              <p:nvPr/>
            </p:nvSpPr>
            <p:spPr bwMode="auto">
              <a:xfrm>
                <a:off x="548" y="2813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Line 10"/>
              <p:cNvSpPr>
                <a:spLocks noChangeShapeType="1"/>
              </p:cNvSpPr>
              <p:nvPr/>
            </p:nvSpPr>
            <p:spPr bwMode="auto">
              <a:xfrm>
                <a:off x="548" y="2055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Line 11"/>
              <p:cNvSpPr>
                <a:spLocks noChangeShapeType="1"/>
              </p:cNvSpPr>
              <p:nvPr/>
            </p:nvSpPr>
            <p:spPr bwMode="auto">
              <a:xfrm>
                <a:off x="548" y="1298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Line 12"/>
              <p:cNvSpPr>
                <a:spLocks noChangeShapeType="1"/>
              </p:cNvSpPr>
              <p:nvPr/>
            </p:nvSpPr>
            <p:spPr bwMode="auto">
              <a:xfrm>
                <a:off x="548" y="540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2" name="Oval 13"/>
              <p:cNvSpPr>
                <a:spLocks noChangeArrowheads="1"/>
              </p:cNvSpPr>
              <p:nvPr/>
            </p:nvSpPr>
            <p:spPr bwMode="auto">
              <a:xfrm>
                <a:off x="670" y="313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3" name="Oval 14"/>
              <p:cNvSpPr>
                <a:spLocks noChangeArrowheads="1"/>
              </p:cNvSpPr>
              <p:nvPr/>
            </p:nvSpPr>
            <p:spPr bwMode="auto">
              <a:xfrm>
                <a:off x="719" y="2869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4" name="Oval 15"/>
              <p:cNvSpPr>
                <a:spLocks noChangeArrowheads="1"/>
              </p:cNvSpPr>
              <p:nvPr/>
            </p:nvSpPr>
            <p:spPr bwMode="auto">
              <a:xfrm>
                <a:off x="768" y="272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5" name="Oval 16"/>
              <p:cNvSpPr>
                <a:spLocks noChangeArrowheads="1"/>
              </p:cNvSpPr>
              <p:nvPr/>
            </p:nvSpPr>
            <p:spPr bwMode="auto">
              <a:xfrm>
                <a:off x="817" y="266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6" name="Oval 17"/>
              <p:cNvSpPr>
                <a:spLocks noChangeArrowheads="1"/>
              </p:cNvSpPr>
              <p:nvPr/>
            </p:nvSpPr>
            <p:spPr bwMode="auto">
              <a:xfrm>
                <a:off x="866" y="263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Oval 18"/>
              <p:cNvSpPr>
                <a:spLocks noChangeArrowheads="1"/>
              </p:cNvSpPr>
              <p:nvPr/>
            </p:nvSpPr>
            <p:spPr bwMode="auto">
              <a:xfrm>
                <a:off x="915" y="261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Oval 19"/>
              <p:cNvSpPr>
                <a:spLocks noChangeArrowheads="1"/>
              </p:cNvSpPr>
              <p:nvPr/>
            </p:nvSpPr>
            <p:spPr bwMode="auto">
              <a:xfrm>
                <a:off x="963" y="260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9" name="Oval 20"/>
              <p:cNvSpPr>
                <a:spLocks noChangeArrowheads="1"/>
              </p:cNvSpPr>
              <p:nvPr/>
            </p:nvSpPr>
            <p:spPr bwMode="auto">
              <a:xfrm>
                <a:off x="1012" y="261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0" name="Oval 21"/>
              <p:cNvSpPr>
                <a:spLocks noChangeArrowheads="1"/>
              </p:cNvSpPr>
              <p:nvPr/>
            </p:nvSpPr>
            <p:spPr bwMode="auto">
              <a:xfrm>
                <a:off x="1061" y="2589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1" name="Oval 22"/>
              <p:cNvSpPr>
                <a:spLocks noChangeArrowheads="1"/>
              </p:cNvSpPr>
              <p:nvPr/>
            </p:nvSpPr>
            <p:spPr bwMode="auto">
              <a:xfrm>
                <a:off x="1110" y="258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" name="Oval 23"/>
              <p:cNvSpPr>
                <a:spLocks noChangeArrowheads="1"/>
              </p:cNvSpPr>
              <p:nvPr/>
            </p:nvSpPr>
            <p:spPr bwMode="auto">
              <a:xfrm>
                <a:off x="1159" y="257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3" name="Oval 24"/>
              <p:cNvSpPr>
                <a:spLocks noChangeArrowheads="1"/>
              </p:cNvSpPr>
              <p:nvPr/>
            </p:nvSpPr>
            <p:spPr bwMode="auto">
              <a:xfrm>
                <a:off x="1208" y="255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Oval 25"/>
              <p:cNvSpPr>
                <a:spLocks noChangeArrowheads="1"/>
              </p:cNvSpPr>
              <p:nvPr/>
            </p:nvSpPr>
            <p:spPr bwMode="auto">
              <a:xfrm>
                <a:off x="1257" y="253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Oval 26"/>
              <p:cNvSpPr>
                <a:spLocks noChangeArrowheads="1"/>
              </p:cNvSpPr>
              <p:nvPr/>
            </p:nvSpPr>
            <p:spPr bwMode="auto">
              <a:xfrm>
                <a:off x="1306" y="2516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Oval 27"/>
              <p:cNvSpPr>
                <a:spLocks noChangeArrowheads="1"/>
              </p:cNvSpPr>
              <p:nvPr/>
            </p:nvSpPr>
            <p:spPr bwMode="auto">
              <a:xfrm>
                <a:off x="1354" y="249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Oval 28"/>
              <p:cNvSpPr>
                <a:spLocks noChangeArrowheads="1"/>
              </p:cNvSpPr>
              <p:nvPr/>
            </p:nvSpPr>
            <p:spPr bwMode="auto">
              <a:xfrm>
                <a:off x="1403" y="247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Oval 29"/>
              <p:cNvSpPr>
                <a:spLocks noChangeArrowheads="1"/>
              </p:cNvSpPr>
              <p:nvPr/>
            </p:nvSpPr>
            <p:spPr bwMode="auto">
              <a:xfrm>
                <a:off x="1452" y="243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9" name="Oval 30"/>
              <p:cNvSpPr>
                <a:spLocks noChangeArrowheads="1"/>
              </p:cNvSpPr>
              <p:nvPr/>
            </p:nvSpPr>
            <p:spPr bwMode="auto">
              <a:xfrm>
                <a:off x="1501" y="242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0" name="Oval 31"/>
              <p:cNvSpPr>
                <a:spLocks noChangeArrowheads="1"/>
              </p:cNvSpPr>
              <p:nvPr/>
            </p:nvSpPr>
            <p:spPr bwMode="auto">
              <a:xfrm>
                <a:off x="1550" y="239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Oval 32"/>
              <p:cNvSpPr>
                <a:spLocks noChangeArrowheads="1"/>
              </p:cNvSpPr>
              <p:nvPr/>
            </p:nvSpPr>
            <p:spPr bwMode="auto">
              <a:xfrm>
                <a:off x="1599" y="238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Oval 33"/>
              <p:cNvSpPr>
                <a:spLocks noChangeArrowheads="1"/>
              </p:cNvSpPr>
              <p:nvPr/>
            </p:nvSpPr>
            <p:spPr bwMode="auto">
              <a:xfrm>
                <a:off x="1648" y="2349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Oval 34"/>
              <p:cNvSpPr>
                <a:spLocks noChangeArrowheads="1"/>
              </p:cNvSpPr>
              <p:nvPr/>
            </p:nvSpPr>
            <p:spPr bwMode="auto">
              <a:xfrm>
                <a:off x="1697" y="2317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Oval 35"/>
              <p:cNvSpPr>
                <a:spLocks noChangeArrowheads="1"/>
              </p:cNvSpPr>
              <p:nvPr/>
            </p:nvSpPr>
            <p:spPr bwMode="auto">
              <a:xfrm>
                <a:off x="1745" y="230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Oval 36"/>
              <p:cNvSpPr>
                <a:spLocks noChangeArrowheads="1"/>
              </p:cNvSpPr>
              <p:nvPr/>
            </p:nvSpPr>
            <p:spPr bwMode="auto">
              <a:xfrm>
                <a:off x="1794" y="227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Oval 37"/>
              <p:cNvSpPr>
                <a:spLocks noChangeArrowheads="1"/>
              </p:cNvSpPr>
              <p:nvPr/>
            </p:nvSpPr>
            <p:spPr bwMode="auto">
              <a:xfrm>
                <a:off x="1843" y="226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Oval 38"/>
              <p:cNvSpPr>
                <a:spLocks noChangeArrowheads="1"/>
              </p:cNvSpPr>
              <p:nvPr/>
            </p:nvSpPr>
            <p:spPr bwMode="auto">
              <a:xfrm>
                <a:off x="1892" y="224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Oval 39"/>
              <p:cNvSpPr>
                <a:spLocks noChangeArrowheads="1"/>
              </p:cNvSpPr>
              <p:nvPr/>
            </p:nvSpPr>
            <p:spPr bwMode="auto">
              <a:xfrm>
                <a:off x="1941" y="222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Oval 40"/>
              <p:cNvSpPr>
                <a:spLocks noChangeArrowheads="1"/>
              </p:cNvSpPr>
              <p:nvPr/>
            </p:nvSpPr>
            <p:spPr bwMode="auto">
              <a:xfrm>
                <a:off x="1990" y="219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Oval 41"/>
              <p:cNvSpPr>
                <a:spLocks noChangeArrowheads="1"/>
              </p:cNvSpPr>
              <p:nvPr/>
            </p:nvSpPr>
            <p:spPr bwMode="auto">
              <a:xfrm>
                <a:off x="2039" y="217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Oval 42"/>
              <p:cNvSpPr>
                <a:spLocks noChangeArrowheads="1"/>
              </p:cNvSpPr>
              <p:nvPr/>
            </p:nvSpPr>
            <p:spPr bwMode="auto">
              <a:xfrm>
                <a:off x="2088" y="2160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Oval 43"/>
              <p:cNvSpPr>
                <a:spLocks noChangeArrowheads="1"/>
              </p:cNvSpPr>
              <p:nvPr/>
            </p:nvSpPr>
            <p:spPr bwMode="auto">
              <a:xfrm>
                <a:off x="2140" y="2139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Oval 44"/>
              <p:cNvSpPr>
                <a:spLocks noChangeArrowheads="1"/>
              </p:cNvSpPr>
              <p:nvPr/>
            </p:nvSpPr>
            <p:spPr bwMode="auto">
              <a:xfrm>
                <a:off x="2189" y="210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Oval 45"/>
              <p:cNvSpPr>
                <a:spLocks noChangeArrowheads="1"/>
              </p:cNvSpPr>
              <p:nvPr/>
            </p:nvSpPr>
            <p:spPr bwMode="auto">
              <a:xfrm>
                <a:off x="2238" y="209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Oval 46"/>
              <p:cNvSpPr>
                <a:spLocks noChangeArrowheads="1"/>
              </p:cNvSpPr>
              <p:nvPr/>
            </p:nvSpPr>
            <p:spPr bwMode="auto">
              <a:xfrm>
                <a:off x="2287" y="2066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Oval 47"/>
              <p:cNvSpPr>
                <a:spLocks noChangeArrowheads="1"/>
              </p:cNvSpPr>
              <p:nvPr/>
            </p:nvSpPr>
            <p:spPr bwMode="auto">
              <a:xfrm>
                <a:off x="2335" y="202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Oval 48"/>
              <p:cNvSpPr>
                <a:spLocks noChangeArrowheads="1"/>
              </p:cNvSpPr>
              <p:nvPr/>
            </p:nvSpPr>
            <p:spPr bwMode="auto">
              <a:xfrm>
                <a:off x="2384" y="201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Oval 49"/>
              <p:cNvSpPr>
                <a:spLocks noChangeArrowheads="1"/>
              </p:cNvSpPr>
              <p:nvPr/>
            </p:nvSpPr>
            <p:spPr bwMode="auto">
              <a:xfrm>
                <a:off x="2433" y="199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Oval 50"/>
              <p:cNvSpPr>
                <a:spLocks noChangeArrowheads="1"/>
              </p:cNvSpPr>
              <p:nvPr/>
            </p:nvSpPr>
            <p:spPr bwMode="auto">
              <a:xfrm>
                <a:off x="2482" y="197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Oval 51"/>
              <p:cNvSpPr>
                <a:spLocks noChangeArrowheads="1"/>
              </p:cNvSpPr>
              <p:nvPr/>
            </p:nvSpPr>
            <p:spPr bwMode="auto">
              <a:xfrm>
                <a:off x="2531" y="196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Oval 52"/>
              <p:cNvSpPr>
                <a:spLocks noChangeArrowheads="1"/>
              </p:cNvSpPr>
              <p:nvPr/>
            </p:nvSpPr>
            <p:spPr bwMode="auto">
              <a:xfrm>
                <a:off x="2580" y="192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Oval 53"/>
              <p:cNvSpPr>
                <a:spLocks noChangeArrowheads="1"/>
              </p:cNvSpPr>
              <p:nvPr/>
            </p:nvSpPr>
            <p:spPr bwMode="auto">
              <a:xfrm>
                <a:off x="2629" y="1909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Oval 54"/>
              <p:cNvSpPr>
                <a:spLocks noChangeArrowheads="1"/>
              </p:cNvSpPr>
              <p:nvPr/>
            </p:nvSpPr>
            <p:spPr bwMode="auto">
              <a:xfrm>
                <a:off x="2678" y="1919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Oval 55"/>
              <p:cNvSpPr>
                <a:spLocks noChangeArrowheads="1"/>
              </p:cNvSpPr>
              <p:nvPr/>
            </p:nvSpPr>
            <p:spPr bwMode="auto">
              <a:xfrm>
                <a:off x="2726" y="188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Oval 56"/>
              <p:cNvSpPr>
                <a:spLocks noChangeArrowheads="1"/>
              </p:cNvSpPr>
              <p:nvPr/>
            </p:nvSpPr>
            <p:spPr bwMode="auto">
              <a:xfrm>
                <a:off x="2775" y="187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Oval 57"/>
              <p:cNvSpPr>
                <a:spLocks noChangeArrowheads="1"/>
              </p:cNvSpPr>
              <p:nvPr/>
            </p:nvSpPr>
            <p:spPr bwMode="auto">
              <a:xfrm>
                <a:off x="2824" y="187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Oval 58"/>
              <p:cNvSpPr>
                <a:spLocks noChangeArrowheads="1"/>
              </p:cNvSpPr>
              <p:nvPr/>
            </p:nvSpPr>
            <p:spPr bwMode="auto">
              <a:xfrm>
                <a:off x="2873" y="183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Oval 59"/>
              <p:cNvSpPr>
                <a:spLocks noChangeArrowheads="1"/>
              </p:cNvSpPr>
              <p:nvPr/>
            </p:nvSpPr>
            <p:spPr bwMode="auto">
              <a:xfrm>
                <a:off x="2922" y="184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Oval 60"/>
              <p:cNvSpPr>
                <a:spLocks noChangeArrowheads="1"/>
              </p:cNvSpPr>
              <p:nvPr/>
            </p:nvSpPr>
            <p:spPr bwMode="auto">
              <a:xfrm>
                <a:off x="2971" y="181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Oval 61"/>
              <p:cNvSpPr>
                <a:spLocks noChangeArrowheads="1"/>
              </p:cNvSpPr>
              <p:nvPr/>
            </p:nvSpPr>
            <p:spPr bwMode="auto">
              <a:xfrm>
                <a:off x="3020" y="180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Oval 62"/>
              <p:cNvSpPr>
                <a:spLocks noChangeArrowheads="1"/>
              </p:cNvSpPr>
              <p:nvPr/>
            </p:nvSpPr>
            <p:spPr bwMode="auto">
              <a:xfrm>
                <a:off x="3069" y="1779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Oval 63"/>
              <p:cNvSpPr>
                <a:spLocks noChangeArrowheads="1"/>
              </p:cNvSpPr>
              <p:nvPr/>
            </p:nvSpPr>
            <p:spPr bwMode="auto">
              <a:xfrm>
                <a:off x="3117" y="177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Oval 64"/>
              <p:cNvSpPr>
                <a:spLocks noChangeArrowheads="1"/>
              </p:cNvSpPr>
              <p:nvPr/>
            </p:nvSpPr>
            <p:spPr bwMode="auto">
              <a:xfrm>
                <a:off x="3166" y="175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Oval 65"/>
              <p:cNvSpPr>
                <a:spLocks noChangeArrowheads="1"/>
              </p:cNvSpPr>
              <p:nvPr/>
            </p:nvSpPr>
            <p:spPr bwMode="auto">
              <a:xfrm>
                <a:off x="3215" y="175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Oval 66"/>
              <p:cNvSpPr>
                <a:spLocks noChangeArrowheads="1"/>
              </p:cNvSpPr>
              <p:nvPr/>
            </p:nvSpPr>
            <p:spPr bwMode="auto">
              <a:xfrm>
                <a:off x="3264" y="175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Oval 67"/>
              <p:cNvSpPr>
                <a:spLocks noChangeArrowheads="1"/>
              </p:cNvSpPr>
              <p:nvPr/>
            </p:nvSpPr>
            <p:spPr bwMode="auto">
              <a:xfrm>
                <a:off x="3313" y="1731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Oval 68"/>
              <p:cNvSpPr>
                <a:spLocks noChangeArrowheads="1"/>
              </p:cNvSpPr>
              <p:nvPr/>
            </p:nvSpPr>
            <p:spPr bwMode="auto">
              <a:xfrm>
                <a:off x="3362" y="1703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Oval 69"/>
              <p:cNvSpPr>
                <a:spLocks noChangeArrowheads="1"/>
              </p:cNvSpPr>
              <p:nvPr/>
            </p:nvSpPr>
            <p:spPr bwMode="auto">
              <a:xfrm>
                <a:off x="3411" y="1689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Oval 70"/>
              <p:cNvSpPr>
                <a:spLocks noChangeArrowheads="1"/>
              </p:cNvSpPr>
              <p:nvPr/>
            </p:nvSpPr>
            <p:spPr bwMode="auto">
              <a:xfrm>
                <a:off x="3459" y="169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Oval 71"/>
              <p:cNvSpPr>
                <a:spLocks noChangeArrowheads="1"/>
              </p:cNvSpPr>
              <p:nvPr/>
            </p:nvSpPr>
            <p:spPr bwMode="auto">
              <a:xfrm>
                <a:off x="3508" y="165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Oval 72"/>
              <p:cNvSpPr>
                <a:spLocks noChangeArrowheads="1"/>
              </p:cNvSpPr>
              <p:nvPr/>
            </p:nvSpPr>
            <p:spPr bwMode="auto">
              <a:xfrm>
                <a:off x="3557" y="164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Oval 73"/>
              <p:cNvSpPr>
                <a:spLocks noChangeArrowheads="1"/>
              </p:cNvSpPr>
              <p:nvPr/>
            </p:nvSpPr>
            <p:spPr bwMode="auto">
              <a:xfrm>
                <a:off x="3606" y="166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Oval 74"/>
              <p:cNvSpPr>
                <a:spLocks noChangeArrowheads="1"/>
              </p:cNvSpPr>
              <p:nvPr/>
            </p:nvSpPr>
            <p:spPr bwMode="auto">
              <a:xfrm>
                <a:off x="3655" y="162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Oval 75"/>
              <p:cNvSpPr>
                <a:spLocks noChangeArrowheads="1"/>
              </p:cNvSpPr>
              <p:nvPr/>
            </p:nvSpPr>
            <p:spPr bwMode="auto">
              <a:xfrm>
                <a:off x="3704" y="160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Oval 76"/>
              <p:cNvSpPr>
                <a:spLocks noChangeArrowheads="1"/>
              </p:cNvSpPr>
              <p:nvPr/>
            </p:nvSpPr>
            <p:spPr bwMode="auto">
              <a:xfrm>
                <a:off x="3753" y="160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Oval 77"/>
              <p:cNvSpPr>
                <a:spLocks noChangeArrowheads="1"/>
              </p:cNvSpPr>
              <p:nvPr/>
            </p:nvSpPr>
            <p:spPr bwMode="auto">
              <a:xfrm>
                <a:off x="3805" y="159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Oval 78"/>
              <p:cNvSpPr>
                <a:spLocks noChangeArrowheads="1"/>
              </p:cNvSpPr>
              <p:nvPr/>
            </p:nvSpPr>
            <p:spPr bwMode="auto">
              <a:xfrm>
                <a:off x="3854" y="159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Oval 79"/>
              <p:cNvSpPr>
                <a:spLocks noChangeArrowheads="1"/>
              </p:cNvSpPr>
              <p:nvPr/>
            </p:nvSpPr>
            <p:spPr bwMode="auto">
              <a:xfrm>
                <a:off x="3903" y="157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Oval 80"/>
              <p:cNvSpPr>
                <a:spLocks noChangeArrowheads="1"/>
              </p:cNvSpPr>
              <p:nvPr/>
            </p:nvSpPr>
            <p:spPr bwMode="auto">
              <a:xfrm>
                <a:off x="3952" y="1532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Oval 81"/>
              <p:cNvSpPr>
                <a:spLocks noChangeArrowheads="1"/>
              </p:cNvSpPr>
              <p:nvPr/>
            </p:nvSpPr>
            <p:spPr bwMode="auto">
              <a:xfrm>
                <a:off x="4001" y="1538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Oval 82"/>
              <p:cNvSpPr>
                <a:spLocks noChangeArrowheads="1"/>
              </p:cNvSpPr>
              <p:nvPr/>
            </p:nvSpPr>
            <p:spPr bwMode="auto">
              <a:xfrm>
                <a:off x="4049" y="1525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Oval 83"/>
              <p:cNvSpPr>
                <a:spLocks noChangeArrowheads="1"/>
              </p:cNvSpPr>
              <p:nvPr/>
            </p:nvSpPr>
            <p:spPr bwMode="auto">
              <a:xfrm>
                <a:off x="4098" y="149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Oval 84"/>
              <p:cNvSpPr>
                <a:spLocks noChangeArrowheads="1"/>
              </p:cNvSpPr>
              <p:nvPr/>
            </p:nvSpPr>
            <p:spPr bwMode="auto">
              <a:xfrm>
                <a:off x="4147" y="148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Oval 85"/>
              <p:cNvSpPr>
                <a:spLocks noChangeArrowheads="1"/>
              </p:cNvSpPr>
              <p:nvPr/>
            </p:nvSpPr>
            <p:spPr bwMode="auto">
              <a:xfrm>
                <a:off x="4196" y="1465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Oval 86"/>
              <p:cNvSpPr>
                <a:spLocks noChangeArrowheads="1"/>
              </p:cNvSpPr>
              <p:nvPr/>
            </p:nvSpPr>
            <p:spPr bwMode="auto">
              <a:xfrm>
                <a:off x="4245" y="148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Oval 87"/>
              <p:cNvSpPr>
                <a:spLocks noChangeArrowheads="1"/>
              </p:cNvSpPr>
              <p:nvPr/>
            </p:nvSpPr>
            <p:spPr bwMode="auto">
              <a:xfrm>
                <a:off x="4294" y="146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Oval 88"/>
              <p:cNvSpPr>
                <a:spLocks noChangeArrowheads="1"/>
              </p:cNvSpPr>
              <p:nvPr/>
            </p:nvSpPr>
            <p:spPr bwMode="auto">
              <a:xfrm>
                <a:off x="4343" y="1423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Oval 89"/>
              <p:cNvSpPr>
                <a:spLocks noChangeArrowheads="1"/>
              </p:cNvSpPr>
              <p:nvPr/>
            </p:nvSpPr>
            <p:spPr bwMode="auto">
              <a:xfrm>
                <a:off x="4392" y="1430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Oval 90"/>
              <p:cNvSpPr>
                <a:spLocks noChangeArrowheads="1"/>
              </p:cNvSpPr>
              <p:nvPr/>
            </p:nvSpPr>
            <p:spPr bwMode="auto">
              <a:xfrm>
                <a:off x="4440" y="142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Oval 91"/>
              <p:cNvSpPr>
                <a:spLocks noChangeArrowheads="1"/>
              </p:cNvSpPr>
              <p:nvPr/>
            </p:nvSpPr>
            <p:spPr bwMode="auto">
              <a:xfrm>
                <a:off x="4489" y="140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Oval 92"/>
              <p:cNvSpPr>
                <a:spLocks noChangeArrowheads="1"/>
              </p:cNvSpPr>
              <p:nvPr/>
            </p:nvSpPr>
            <p:spPr bwMode="auto">
              <a:xfrm>
                <a:off x="4538" y="140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Oval 93"/>
              <p:cNvSpPr>
                <a:spLocks noChangeArrowheads="1"/>
              </p:cNvSpPr>
              <p:nvPr/>
            </p:nvSpPr>
            <p:spPr bwMode="auto">
              <a:xfrm>
                <a:off x="4587" y="138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Oval 94"/>
              <p:cNvSpPr>
                <a:spLocks noChangeArrowheads="1"/>
              </p:cNvSpPr>
              <p:nvPr/>
            </p:nvSpPr>
            <p:spPr bwMode="auto">
              <a:xfrm>
                <a:off x="4636" y="137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Oval 95"/>
              <p:cNvSpPr>
                <a:spLocks noChangeArrowheads="1"/>
              </p:cNvSpPr>
              <p:nvPr/>
            </p:nvSpPr>
            <p:spPr bwMode="auto">
              <a:xfrm>
                <a:off x="4685" y="135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Oval 96"/>
              <p:cNvSpPr>
                <a:spLocks noChangeArrowheads="1"/>
              </p:cNvSpPr>
              <p:nvPr/>
            </p:nvSpPr>
            <p:spPr bwMode="auto">
              <a:xfrm>
                <a:off x="4734" y="133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Oval 97"/>
              <p:cNvSpPr>
                <a:spLocks noChangeArrowheads="1"/>
              </p:cNvSpPr>
              <p:nvPr/>
            </p:nvSpPr>
            <p:spPr bwMode="auto">
              <a:xfrm>
                <a:off x="4783" y="1332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Oval 98"/>
              <p:cNvSpPr>
                <a:spLocks noChangeArrowheads="1"/>
              </p:cNvSpPr>
              <p:nvPr/>
            </p:nvSpPr>
            <p:spPr bwMode="auto">
              <a:xfrm>
                <a:off x="4831" y="126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Oval 99"/>
              <p:cNvSpPr>
                <a:spLocks noChangeArrowheads="1"/>
              </p:cNvSpPr>
              <p:nvPr/>
            </p:nvSpPr>
            <p:spPr bwMode="auto">
              <a:xfrm>
                <a:off x="4880" y="128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Oval 100"/>
              <p:cNvSpPr>
                <a:spLocks noChangeArrowheads="1"/>
              </p:cNvSpPr>
              <p:nvPr/>
            </p:nvSpPr>
            <p:spPr bwMode="auto">
              <a:xfrm>
                <a:off x="4929" y="1270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Oval 101"/>
              <p:cNvSpPr>
                <a:spLocks noChangeArrowheads="1"/>
              </p:cNvSpPr>
              <p:nvPr/>
            </p:nvSpPr>
            <p:spPr bwMode="auto">
              <a:xfrm>
                <a:off x="4978" y="124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Oval 102"/>
              <p:cNvSpPr>
                <a:spLocks noChangeArrowheads="1"/>
              </p:cNvSpPr>
              <p:nvPr/>
            </p:nvSpPr>
            <p:spPr bwMode="auto">
              <a:xfrm>
                <a:off x="5027" y="121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Oval 103"/>
              <p:cNvSpPr>
                <a:spLocks noChangeArrowheads="1"/>
              </p:cNvSpPr>
              <p:nvPr/>
            </p:nvSpPr>
            <p:spPr bwMode="auto">
              <a:xfrm>
                <a:off x="5076" y="118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Oval 104"/>
              <p:cNvSpPr>
                <a:spLocks noChangeArrowheads="1"/>
              </p:cNvSpPr>
              <p:nvPr/>
            </p:nvSpPr>
            <p:spPr bwMode="auto">
              <a:xfrm>
                <a:off x="5125" y="1151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Oval 105"/>
              <p:cNvSpPr>
                <a:spLocks noChangeArrowheads="1"/>
              </p:cNvSpPr>
              <p:nvPr/>
            </p:nvSpPr>
            <p:spPr bwMode="auto">
              <a:xfrm>
                <a:off x="5174" y="1137"/>
                <a:ext cx="41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Oval 106"/>
              <p:cNvSpPr>
                <a:spLocks noChangeArrowheads="1"/>
              </p:cNvSpPr>
              <p:nvPr/>
            </p:nvSpPr>
            <p:spPr bwMode="auto">
              <a:xfrm>
                <a:off x="5222" y="1099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Oval 107"/>
              <p:cNvSpPr>
                <a:spLocks noChangeArrowheads="1"/>
              </p:cNvSpPr>
              <p:nvPr/>
            </p:nvSpPr>
            <p:spPr bwMode="auto">
              <a:xfrm>
                <a:off x="5271" y="1102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Oval 108"/>
              <p:cNvSpPr>
                <a:spLocks noChangeArrowheads="1"/>
              </p:cNvSpPr>
              <p:nvPr/>
            </p:nvSpPr>
            <p:spPr bwMode="auto">
              <a:xfrm>
                <a:off x="5320" y="1078"/>
                <a:ext cx="42" cy="41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Oval 109"/>
              <p:cNvSpPr>
                <a:spLocks noChangeArrowheads="1"/>
              </p:cNvSpPr>
              <p:nvPr/>
            </p:nvSpPr>
            <p:spPr bwMode="auto">
              <a:xfrm>
                <a:off x="5369" y="1046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Oval 110"/>
              <p:cNvSpPr>
                <a:spLocks noChangeArrowheads="1"/>
              </p:cNvSpPr>
              <p:nvPr/>
            </p:nvSpPr>
            <p:spPr bwMode="auto">
              <a:xfrm>
                <a:off x="5421" y="1008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Oval 111"/>
              <p:cNvSpPr>
                <a:spLocks noChangeArrowheads="1"/>
              </p:cNvSpPr>
              <p:nvPr/>
            </p:nvSpPr>
            <p:spPr bwMode="auto">
              <a:xfrm>
                <a:off x="5470" y="987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Oval 112"/>
              <p:cNvSpPr>
                <a:spLocks noChangeArrowheads="1"/>
              </p:cNvSpPr>
              <p:nvPr/>
            </p:nvSpPr>
            <p:spPr bwMode="auto">
              <a:xfrm>
                <a:off x="5519" y="924"/>
                <a:ext cx="42" cy="4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Oval 113"/>
              <p:cNvSpPr>
                <a:spLocks noChangeArrowheads="1"/>
              </p:cNvSpPr>
              <p:nvPr/>
            </p:nvSpPr>
            <p:spPr bwMode="auto">
              <a:xfrm>
                <a:off x="670" y="221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Oval 114"/>
              <p:cNvSpPr>
                <a:spLocks noChangeArrowheads="1"/>
              </p:cNvSpPr>
              <p:nvPr/>
            </p:nvSpPr>
            <p:spPr bwMode="auto">
              <a:xfrm>
                <a:off x="719" y="1964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Oval 115"/>
              <p:cNvSpPr>
                <a:spLocks noChangeArrowheads="1"/>
              </p:cNvSpPr>
              <p:nvPr/>
            </p:nvSpPr>
            <p:spPr bwMode="auto">
              <a:xfrm>
                <a:off x="768" y="186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Oval 116"/>
              <p:cNvSpPr>
                <a:spLocks noChangeArrowheads="1"/>
              </p:cNvSpPr>
              <p:nvPr/>
            </p:nvSpPr>
            <p:spPr bwMode="auto">
              <a:xfrm>
                <a:off x="817" y="1804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Oval 117"/>
              <p:cNvSpPr>
                <a:spLocks noChangeArrowheads="1"/>
              </p:cNvSpPr>
              <p:nvPr/>
            </p:nvSpPr>
            <p:spPr bwMode="auto">
              <a:xfrm>
                <a:off x="866" y="179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Oval 118"/>
              <p:cNvSpPr>
                <a:spLocks noChangeArrowheads="1"/>
              </p:cNvSpPr>
              <p:nvPr/>
            </p:nvSpPr>
            <p:spPr bwMode="auto">
              <a:xfrm>
                <a:off x="915" y="1783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Oval 119"/>
              <p:cNvSpPr>
                <a:spLocks noChangeArrowheads="1"/>
              </p:cNvSpPr>
              <p:nvPr/>
            </p:nvSpPr>
            <p:spPr bwMode="auto">
              <a:xfrm>
                <a:off x="963" y="1776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Oval 120"/>
              <p:cNvSpPr>
                <a:spLocks noChangeArrowheads="1"/>
              </p:cNvSpPr>
              <p:nvPr/>
            </p:nvSpPr>
            <p:spPr bwMode="auto">
              <a:xfrm>
                <a:off x="1012" y="176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Oval 121"/>
              <p:cNvSpPr>
                <a:spLocks noChangeArrowheads="1"/>
              </p:cNvSpPr>
              <p:nvPr/>
            </p:nvSpPr>
            <p:spPr bwMode="auto">
              <a:xfrm>
                <a:off x="1061" y="176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Oval 122"/>
              <p:cNvSpPr>
                <a:spLocks noChangeArrowheads="1"/>
              </p:cNvSpPr>
              <p:nvPr/>
            </p:nvSpPr>
            <p:spPr bwMode="auto">
              <a:xfrm>
                <a:off x="1110" y="176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Oval 123"/>
              <p:cNvSpPr>
                <a:spLocks noChangeArrowheads="1"/>
              </p:cNvSpPr>
              <p:nvPr/>
            </p:nvSpPr>
            <p:spPr bwMode="auto">
              <a:xfrm>
                <a:off x="1159" y="1731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Oval 124"/>
              <p:cNvSpPr>
                <a:spLocks noChangeArrowheads="1"/>
              </p:cNvSpPr>
              <p:nvPr/>
            </p:nvSpPr>
            <p:spPr bwMode="auto">
              <a:xfrm>
                <a:off x="1208" y="1710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Oval 125"/>
              <p:cNvSpPr>
                <a:spLocks noChangeArrowheads="1"/>
              </p:cNvSpPr>
              <p:nvPr/>
            </p:nvSpPr>
            <p:spPr bwMode="auto">
              <a:xfrm>
                <a:off x="1257" y="1678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Oval 126"/>
              <p:cNvSpPr>
                <a:spLocks noChangeArrowheads="1"/>
              </p:cNvSpPr>
              <p:nvPr/>
            </p:nvSpPr>
            <p:spPr bwMode="auto">
              <a:xfrm>
                <a:off x="1306" y="1682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Oval 127"/>
              <p:cNvSpPr>
                <a:spLocks noChangeArrowheads="1"/>
              </p:cNvSpPr>
              <p:nvPr/>
            </p:nvSpPr>
            <p:spPr bwMode="auto">
              <a:xfrm>
                <a:off x="1354" y="166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Oval 128"/>
              <p:cNvSpPr>
                <a:spLocks noChangeArrowheads="1"/>
              </p:cNvSpPr>
              <p:nvPr/>
            </p:nvSpPr>
            <p:spPr bwMode="auto">
              <a:xfrm>
                <a:off x="1403" y="162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Oval 129"/>
              <p:cNvSpPr>
                <a:spLocks noChangeArrowheads="1"/>
              </p:cNvSpPr>
              <p:nvPr/>
            </p:nvSpPr>
            <p:spPr bwMode="auto">
              <a:xfrm>
                <a:off x="1452" y="1636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Oval 130"/>
              <p:cNvSpPr>
                <a:spLocks noChangeArrowheads="1"/>
              </p:cNvSpPr>
              <p:nvPr/>
            </p:nvSpPr>
            <p:spPr bwMode="auto">
              <a:xfrm>
                <a:off x="1501" y="1626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Oval 131"/>
              <p:cNvSpPr>
                <a:spLocks noChangeArrowheads="1"/>
              </p:cNvSpPr>
              <p:nvPr/>
            </p:nvSpPr>
            <p:spPr bwMode="auto">
              <a:xfrm>
                <a:off x="1550" y="1587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Oval 132"/>
              <p:cNvSpPr>
                <a:spLocks noChangeArrowheads="1"/>
              </p:cNvSpPr>
              <p:nvPr/>
            </p:nvSpPr>
            <p:spPr bwMode="auto">
              <a:xfrm>
                <a:off x="1599" y="159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Oval 133"/>
              <p:cNvSpPr>
                <a:spLocks noChangeArrowheads="1"/>
              </p:cNvSpPr>
              <p:nvPr/>
            </p:nvSpPr>
            <p:spPr bwMode="auto">
              <a:xfrm>
                <a:off x="1648" y="158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Oval 134"/>
              <p:cNvSpPr>
                <a:spLocks noChangeArrowheads="1"/>
              </p:cNvSpPr>
              <p:nvPr/>
            </p:nvSpPr>
            <p:spPr bwMode="auto">
              <a:xfrm>
                <a:off x="1697" y="1570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Oval 135"/>
              <p:cNvSpPr>
                <a:spLocks noChangeArrowheads="1"/>
              </p:cNvSpPr>
              <p:nvPr/>
            </p:nvSpPr>
            <p:spPr bwMode="auto">
              <a:xfrm>
                <a:off x="1745" y="1563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Oval 136"/>
              <p:cNvSpPr>
                <a:spLocks noChangeArrowheads="1"/>
              </p:cNvSpPr>
              <p:nvPr/>
            </p:nvSpPr>
            <p:spPr bwMode="auto">
              <a:xfrm>
                <a:off x="1794" y="1538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Oval 137"/>
              <p:cNvSpPr>
                <a:spLocks noChangeArrowheads="1"/>
              </p:cNvSpPr>
              <p:nvPr/>
            </p:nvSpPr>
            <p:spPr bwMode="auto">
              <a:xfrm>
                <a:off x="1843" y="1528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Oval 138"/>
              <p:cNvSpPr>
                <a:spLocks noChangeArrowheads="1"/>
              </p:cNvSpPr>
              <p:nvPr/>
            </p:nvSpPr>
            <p:spPr bwMode="auto">
              <a:xfrm>
                <a:off x="1892" y="1525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Oval 139"/>
              <p:cNvSpPr>
                <a:spLocks noChangeArrowheads="1"/>
              </p:cNvSpPr>
              <p:nvPr/>
            </p:nvSpPr>
            <p:spPr bwMode="auto">
              <a:xfrm>
                <a:off x="1941" y="1514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Oval 140"/>
              <p:cNvSpPr>
                <a:spLocks noChangeArrowheads="1"/>
              </p:cNvSpPr>
              <p:nvPr/>
            </p:nvSpPr>
            <p:spPr bwMode="auto">
              <a:xfrm>
                <a:off x="1990" y="1497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Oval 141"/>
              <p:cNvSpPr>
                <a:spLocks noChangeArrowheads="1"/>
              </p:cNvSpPr>
              <p:nvPr/>
            </p:nvSpPr>
            <p:spPr bwMode="auto">
              <a:xfrm>
                <a:off x="2039" y="1472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Oval 142"/>
              <p:cNvSpPr>
                <a:spLocks noChangeArrowheads="1"/>
              </p:cNvSpPr>
              <p:nvPr/>
            </p:nvSpPr>
            <p:spPr bwMode="auto">
              <a:xfrm>
                <a:off x="2088" y="1455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Oval 143"/>
              <p:cNvSpPr>
                <a:spLocks noChangeArrowheads="1"/>
              </p:cNvSpPr>
              <p:nvPr/>
            </p:nvSpPr>
            <p:spPr bwMode="auto">
              <a:xfrm>
                <a:off x="2140" y="1462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Oval 144"/>
              <p:cNvSpPr>
                <a:spLocks noChangeArrowheads="1"/>
              </p:cNvSpPr>
              <p:nvPr/>
            </p:nvSpPr>
            <p:spPr bwMode="auto">
              <a:xfrm>
                <a:off x="2189" y="145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Oval 145"/>
              <p:cNvSpPr>
                <a:spLocks noChangeArrowheads="1"/>
              </p:cNvSpPr>
              <p:nvPr/>
            </p:nvSpPr>
            <p:spPr bwMode="auto">
              <a:xfrm>
                <a:off x="2238" y="143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Oval 146"/>
              <p:cNvSpPr>
                <a:spLocks noChangeArrowheads="1"/>
              </p:cNvSpPr>
              <p:nvPr/>
            </p:nvSpPr>
            <p:spPr bwMode="auto">
              <a:xfrm>
                <a:off x="2287" y="1416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Oval 147"/>
              <p:cNvSpPr>
                <a:spLocks noChangeArrowheads="1"/>
              </p:cNvSpPr>
              <p:nvPr/>
            </p:nvSpPr>
            <p:spPr bwMode="auto">
              <a:xfrm>
                <a:off x="2335" y="1413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Oval 148"/>
              <p:cNvSpPr>
                <a:spLocks noChangeArrowheads="1"/>
              </p:cNvSpPr>
              <p:nvPr/>
            </p:nvSpPr>
            <p:spPr bwMode="auto">
              <a:xfrm>
                <a:off x="2384" y="1406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Oval 149"/>
              <p:cNvSpPr>
                <a:spLocks noChangeArrowheads="1"/>
              </p:cNvSpPr>
              <p:nvPr/>
            </p:nvSpPr>
            <p:spPr bwMode="auto">
              <a:xfrm>
                <a:off x="2433" y="138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Oval 150"/>
              <p:cNvSpPr>
                <a:spLocks noChangeArrowheads="1"/>
              </p:cNvSpPr>
              <p:nvPr/>
            </p:nvSpPr>
            <p:spPr bwMode="auto">
              <a:xfrm>
                <a:off x="2482" y="138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Oval 151"/>
              <p:cNvSpPr>
                <a:spLocks noChangeArrowheads="1"/>
              </p:cNvSpPr>
              <p:nvPr/>
            </p:nvSpPr>
            <p:spPr bwMode="auto">
              <a:xfrm>
                <a:off x="2531" y="138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Oval 152"/>
              <p:cNvSpPr>
                <a:spLocks noChangeArrowheads="1"/>
              </p:cNvSpPr>
              <p:nvPr/>
            </p:nvSpPr>
            <p:spPr bwMode="auto">
              <a:xfrm>
                <a:off x="2580" y="136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Oval 153"/>
              <p:cNvSpPr>
                <a:spLocks noChangeArrowheads="1"/>
              </p:cNvSpPr>
              <p:nvPr/>
            </p:nvSpPr>
            <p:spPr bwMode="auto">
              <a:xfrm>
                <a:off x="2629" y="135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Oval 154"/>
              <p:cNvSpPr>
                <a:spLocks noChangeArrowheads="1"/>
              </p:cNvSpPr>
              <p:nvPr/>
            </p:nvSpPr>
            <p:spPr bwMode="auto">
              <a:xfrm>
                <a:off x="2678" y="1357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Oval 155"/>
              <p:cNvSpPr>
                <a:spLocks noChangeArrowheads="1"/>
              </p:cNvSpPr>
              <p:nvPr/>
            </p:nvSpPr>
            <p:spPr bwMode="auto">
              <a:xfrm>
                <a:off x="2726" y="1336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Oval 156"/>
              <p:cNvSpPr>
                <a:spLocks noChangeArrowheads="1"/>
              </p:cNvSpPr>
              <p:nvPr/>
            </p:nvSpPr>
            <p:spPr bwMode="auto">
              <a:xfrm>
                <a:off x="2775" y="1305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Oval 157"/>
              <p:cNvSpPr>
                <a:spLocks noChangeArrowheads="1"/>
              </p:cNvSpPr>
              <p:nvPr/>
            </p:nvSpPr>
            <p:spPr bwMode="auto">
              <a:xfrm>
                <a:off x="2824" y="1319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Oval 158"/>
              <p:cNvSpPr>
                <a:spLocks noChangeArrowheads="1"/>
              </p:cNvSpPr>
              <p:nvPr/>
            </p:nvSpPr>
            <p:spPr bwMode="auto">
              <a:xfrm>
                <a:off x="2873" y="1312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Oval 159"/>
              <p:cNvSpPr>
                <a:spLocks noChangeArrowheads="1"/>
              </p:cNvSpPr>
              <p:nvPr/>
            </p:nvSpPr>
            <p:spPr bwMode="auto">
              <a:xfrm>
                <a:off x="2922" y="1277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Oval 160"/>
              <p:cNvSpPr>
                <a:spLocks noChangeArrowheads="1"/>
              </p:cNvSpPr>
              <p:nvPr/>
            </p:nvSpPr>
            <p:spPr bwMode="auto">
              <a:xfrm>
                <a:off x="2971" y="128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Oval 161"/>
              <p:cNvSpPr>
                <a:spLocks noChangeArrowheads="1"/>
              </p:cNvSpPr>
              <p:nvPr/>
            </p:nvSpPr>
            <p:spPr bwMode="auto">
              <a:xfrm>
                <a:off x="3020" y="128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Oval 162"/>
              <p:cNvSpPr>
                <a:spLocks noChangeArrowheads="1"/>
              </p:cNvSpPr>
              <p:nvPr/>
            </p:nvSpPr>
            <p:spPr bwMode="auto">
              <a:xfrm>
                <a:off x="3069" y="1273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Oval 163"/>
              <p:cNvSpPr>
                <a:spLocks noChangeArrowheads="1"/>
              </p:cNvSpPr>
              <p:nvPr/>
            </p:nvSpPr>
            <p:spPr bwMode="auto">
              <a:xfrm>
                <a:off x="3117" y="128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Oval 164"/>
              <p:cNvSpPr>
                <a:spLocks noChangeArrowheads="1"/>
              </p:cNvSpPr>
              <p:nvPr/>
            </p:nvSpPr>
            <p:spPr bwMode="auto">
              <a:xfrm>
                <a:off x="3166" y="124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Oval 165"/>
              <p:cNvSpPr>
                <a:spLocks noChangeArrowheads="1"/>
              </p:cNvSpPr>
              <p:nvPr/>
            </p:nvSpPr>
            <p:spPr bwMode="auto">
              <a:xfrm>
                <a:off x="3215" y="1256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Oval 166"/>
              <p:cNvSpPr>
                <a:spLocks noChangeArrowheads="1"/>
              </p:cNvSpPr>
              <p:nvPr/>
            </p:nvSpPr>
            <p:spPr bwMode="auto">
              <a:xfrm>
                <a:off x="3264" y="123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Oval 167"/>
              <p:cNvSpPr>
                <a:spLocks noChangeArrowheads="1"/>
              </p:cNvSpPr>
              <p:nvPr/>
            </p:nvSpPr>
            <p:spPr bwMode="auto">
              <a:xfrm>
                <a:off x="3313" y="1228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Oval 168"/>
              <p:cNvSpPr>
                <a:spLocks noChangeArrowheads="1"/>
              </p:cNvSpPr>
              <p:nvPr/>
            </p:nvSpPr>
            <p:spPr bwMode="auto">
              <a:xfrm>
                <a:off x="3362" y="123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Oval 169"/>
              <p:cNvSpPr>
                <a:spLocks noChangeArrowheads="1"/>
              </p:cNvSpPr>
              <p:nvPr/>
            </p:nvSpPr>
            <p:spPr bwMode="auto">
              <a:xfrm>
                <a:off x="3411" y="1196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Oval 170"/>
              <p:cNvSpPr>
                <a:spLocks noChangeArrowheads="1"/>
              </p:cNvSpPr>
              <p:nvPr/>
            </p:nvSpPr>
            <p:spPr bwMode="auto">
              <a:xfrm>
                <a:off x="3459" y="1203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Oval 171"/>
              <p:cNvSpPr>
                <a:spLocks noChangeArrowheads="1"/>
              </p:cNvSpPr>
              <p:nvPr/>
            </p:nvSpPr>
            <p:spPr bwMode="auto">
              <a:xfrm>
                <a:off x="3508" y="117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Oval 172"/>
              <p:cNvSpPr>
                <a:spLocks noChangeArrowheads="1"/>
              </p:cNvSpPr>
              <p:nvPr/>
            </p:nvSpPr>
            <p:spPr bwMode="auto">
              <a:xfrm>
                <a:off x="3557" y="1193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Oval 173"/>
              <p:cNvSpPr>
                <a:spLocks noChangeArrowheads="1"/>
              </p:cNvSpPr>
              <p:nvPr/>
            </p:nvSpPr>
            <p:spPr bwMode="auto">
              <a:xfrm>
                <a:off x="3606" y="120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Oval 174"/>
              <p:cNvSpPr>
                <a:spLocks noChangeArrowheads="1"/>
              </p:cNvSpPr>
              <p:nvPr/>
            </p:nvSpPr>
            <p:spPr bwMode="auto">
              <a:xfrm>
                <a:off x="3655" y="115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Oval 175"/>
              <p:cNvSpPr>
                <a:spLocks noChangeArrowheads="1"/>
              </p:cNvSpPr>
              <p:nvPr/>
            </p:nvSpPr>
            <p:spPr bwMode="auto">
              <a:xfrm>
                <a:off x="3704" y="1147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Oval 176"/>
              <p:cNvSpPr>
                <a:spLocks noChangeArrowheads="1"/>
              </p:cNvSpPr>
              <p:nvPr/>
            </p:nvSpPr>
            <p:spPr bwMode="auto">
              <a:xfrm>
                <a:off x="3753" y="115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Oval 177"/>
              <p:cNvSpPr>
                <a:spLocks noChangeArrowheads="1"/>
              </p:cNvSpPr>
              <p:nvPr/>
            </p:nvSpPr>
            <p:spPr bwMode="auto">
              <a:xfrm>
                <a:off x="3805" y="1123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0" name="Oval 178"/>
              <p:cNvSpPr>
                <a:spLocks noChangeArrowheads="1"/>
              </p:cNvSpPr>
              <p:nvPr/>
            </p:nvSpPr>
            <p:spPr bwMode="auto">
              <a:xfrm>
                <a:off x="3854" y="111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1" name="Oval 179"/>
              <p:cNvSpPr>
                <a:spLocks noChangeArrowheads="1"/>
              </p:cNvSpPr>
              <p:nvPr/>
            </p:nvSpPr>
            <p:spPr bwMode="auto">
              <a:xfrm>
                <a:off x="3903" y="114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2" name="Oval 180"/>
              <p:cNvSpPr>
                <a:spLocks noChangeArrowheads="1"/>
              </p:cNvSpPr>
              <p:nvPr/>
            </p:nvSpPr>
            <p:spPr bwMode="auto">
              <a:xfrm>
                <a:off x="3952" y="111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3" name="Oval 181"/>
              <p:cNvSpPr>
                <a:spLocks noChangeArrowheads="1"/>
              </p:cNvSpPr>
              <p:nvPr/>
            </p:nvSpPr>
            <p:spPr bwMode="auto">
              <a:xfrm>
                <a:off x="4001" y="1113"/>
                <a:ext cx="41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4" name="Oval 182"/>
              <p:cNvSpPr>
                <a:spLocks noChangeArrowheads="1"/>
              </p:cNvSpPr>
              <p:nvPr/>
            </p:nvSpPr>
            <p:spPr bwMode="auto">
              <a:xfrm>
                <a:off x="4049" y="1113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5" name="Oval 183"/>
              <p:cNvSpPr>
                <a:spLocks noChangeArrowheads="1"/>
              </p:cNvSpPr>
              <p:nvPr/>
            </p:nvSpPr>
            <p:spPr bwMode="auto">
              <a:xfrm>
                <a:off x="4098" y="1085"/>
                <a:ext cx="42" cy="41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6" name="Oval 184"/>
              <p:cNvSpPr>
                <a:spLocks noChangeArrowheads="1"/>
              </p:cNvSpPr>
              <p:nvPr/>
            </p:nvSpPr>
            <p:spPr bwMode="auto">
              <a:xfrm>
                <a:off x="4147" y="1088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7" name="Oval 185"/>
              <p:cNvSpPr>
                <a:spLocks noChangeArrowheads="1"/>
              </p:cNvSpPr>
              <p:nvPr/>
            </p:nvSpPr>
            <p:spPr bwMode="auto">
              <a:xfrm>
                <a:off x="4196" y="1074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8" name="Oval 186"/>
              <p:cNvSpPr>
                <a:spLocks noChangeArrowheads="1"/>
              </p:cNvSpPr>
              <p:nvPr/>
            </p:nvSpPr>
            <p:spPr bwMode="auto">
              <a:xfrm>
                <a:off x="4245" y="106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9" name="Oval 187"/>
              <p:cNvSpPr>
                <a:spLocks noChangeArrowheads="1"/>
              </p:cNvSpPr>
              <p:nvPr/>
            </p:nvSpPr>
            <p:spPr bwMode="auto">
              <a:xfrm>
                <a:off x="4294" y="1071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0" name="Oval 188"/>
              <p:cNvSpPr>
                <a:spLocks noChangeArrowheads="1"/>
              </p:cNvSpPr>
              <p:nvPr/>
            </p:nvSpPr>
            <p:spPr bwMode="auto">
              <a:xfrm>
                <a:off x="4343" y="106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1" name="Oval 189"/>
              <p:cNvSpPr>
                <a:spLocks noChangeArrowheads="1"/>
              </p:cNvSpPr>
              <p:nvPr/>
            </p:nvSpPr>
            <p:spPr bwMode="auto">
              <a:xfrm>
                <a:off x="4392" y="1032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2" name="Oval 190"/>
              <p:cNvSpPr>
                <a:spLocks noChangeArrowheads="1"/>
              </p:cNvSpPr>
              <p:nvPr/>
            </p:nvSpPr>
            <p:spPr bwMode="auto">
              <a:xfrm>
                <a:off x="4440" y="103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3" name="Oval 191"/>
              <p:cNvSpPr>
                <a:spLocks noChangeArrowheads="1"/>
              </p:cNvSpPr>
              <p:nvPr/>
            </p:nvSpPr>
            <p:spPr bwMode="auto">
              <a:xfrm>
                <a:off x="4489" y="1025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4" name="Oval 192"/>
              <p:cNvSpPr>
                <a:spLocks noChangeArrowheads="1"/>
              </p:cNvSpPr>
              <p:nvPr/>
            </p:nvSpPr>
            <p:spPr bwMode="auto">
              <a:xfrm>
                <a:off x="4538" y="1022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5" name="Oval 193"/>
              <p:cNvSpPr>
                <a:spLocks noChangeArrowheads="1"/>
              </p:cNvSpPr>
              <p:nvPr/>
            </p:nvSpPr>
            <p:spPr bwMode="auto">
              <a:xfrm>
                <a:off x="4587" y="1018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6" name="Oval 194"/>
              <p:cNvSpPr>
                <a:spLocks noChangeArrowheads="1"/>
              </p:cNvSpPr>
              <p:nvPr/>
            </p:nvSpPr>
            <p:spPr bwMode="auto">
              <a:xfrm>
                <a:off x="4636" y="983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7" name="Oval 195"/>
              <p:cNvSpPr>
                <a:spLocks noChangeArrowheads="1"/>
              </p:cNvSpPr>
              <p:nvPr/>
            </p:nvSpPr>
            <p:spPr bwMode="auto">
              <a:xfrm>
                <a:off x="4685" y="969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8" name="Oval 196"/>
              <p:cNvSpPr>
                <a:spLocks noChangeArrowheads="1"/>
              </p:cNvSpPr>
              <p:nvPr/>
            </p:nvSpPr>
            <p:spPr bwMode="auto">
              <a:xfrm>
                <a:off x="4734" y="962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9" name="Oval 197"/>
              <p:cNvSpPr>
                <a:spLocks noChangeArrowheads="1"/>
              </p:cNvSpPr>
              <p:nvPr/>
            </p:nvSpPr>
            <p:spPr bwMode="auto">
              <a:xfrm>
                <a:off x="4783" y="955"/>
                <a:ext cx="41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0" name="Oval 198"/>
              <p:cNvSpPr>
                <a:spLocks noChangeArrowheads="1"/>
              </p:cNvSpPr>
              <p:nvPr/>
            </p:nvSpPr>
            <p:spPr bwMode="auto">
              <a:xfrm>
                <a:off x="4831" y="92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1" name="Oval 199"/>
              <p:cNvSpPr>
                <a:spLocks noChangeArrowheads="1"/>
              </p:cNvSpPr>
              <p:nvPr/>
            </p:nvSpPr>
            <p:spPr bwMode="auto">
              <a:xfrm>
                <a:off x="4880" y="910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2" name="Oval 200"/>
              <p:cNvSpPr>
                <a:spLocks noChangeArrowheads="1"/>
              </p:cNvSpPr>
              <p:nvPr/>
            </p:nvSpPr>
            <p:spPr bwMode="auto">
              <a:xfrm>
                <a:off x="4929" y="917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3" name="Oval 201"/>
              <p:cNvSpPr>
                <a:spLocks noChangeArrowheads="1"/>
              </p:cNvSpPr>
              <p:nvPr/>
            </p:nvSpPr>
            <p:spPr bwMode="auto">
              <a:xfrm>
                <a:off x="4978" y="896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4" name="Oval 202"/>
              <p:cNvSpPr>
                <a:spLocks noChangeArrowheads="1"/>
              </p:cNvSpPr>
              <p:nvPr/>
            </p:nvSpPr>
            <p:spPr bwMode="auto">
              <a:xfrm>
                <a:off x="5027" y="903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5" name="Oval 203"/>
              <p:cNvSpPr>
                <a:spLocks noChangeArrowheads="1"/>
              </p:cNvSpPr>
              <p:nvPr/>
            </p:nvSpPr>
            <p:spPr bwMode="auto">
              <a:xfrm>
                <a:off x="5076" y="854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6" name="Oval 204"/>
              <p:cNvSpPr>
                <a:spLocks noChangeArrowheads="1"/>
              </p:cNvSpPr>
              <p:nvPr/>
            </p:nvSpPr>
            <p:spPr bwMode="auto">
              <a:xfrm>
                <a:off x="5125" y="847"/>
                <a:ext cx="42" cy="4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1" name="Oval 206"/>
            <p:cNvSpPr>
              <a:spLocks noChangeArrowheads="1"/>
            </p:cNvSpPr>
            <p:nvPr/>
          </p:nvSpPr>
          <p:spPr bwMode="auto">
            <a:xfrm>
              <a:off x="5174" y="819"/>
              <a:ext cx="41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207"/>
            <p:cNvSpPr>
              <a:spLocks noChangeArrowheads="1"/>
            </p:cNvSpPr>
            <p:nvPr/>
          </p:nvSpPr>
          <p:spPr bwMode="auto">
            <a:xfrm>
              <a:off x="5222" y="816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208"/>
            <p:cNvSpPr>
              <a:spLocks noChangeArrowheads="1"/>
            </p:cNvSpPr>
            <p:nvPr/>
          </p:nvSpPr>
          <p:spPr bwMode="auto">
            <a:xfrm>
              <a:off x="5271" y="777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209"/>
            <p:cNvSpPr>
              <a:spLocks noChangeArrowheads="1"/>
            </p:cNvSpPr>
            <p:nvPr/>
          </p:nvSpPr>
          <p:spPr bwMode="auto">
            <a:xfrm>
              <a:off x="5320" y="760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210"/>
            <p:cNvSpPr>
              <a:spLocks noChangeArrowheads="1"/>
            </p:cNvSpPr>
            <p:nvPr/>
          </p:nvSpPr>
          <p:spPr bwMode="auto">
            <a:xfrm>
              <a:off x="5369" y="742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211"/>
            <p:cNvSpPr>
              <a:spLocks noChangeArrowheads="1"/>
            </p:cNvSpPr>
            <p:nvPr/>
          </p:nvSpPr>
          <p:spPr bwMode="auto">
            <a:xfrm>
              <a:off x="5421" y="753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212"/>
            <p:cNvSpPr>
              <a:spLocks noChangeArrowheads="1"/>
            </p:cNvSpPr>
            <p:nvPr/>
          </p:nvSpPr>
          <p:spPr bwMode="auto">
            <a:xfrm>
              <a:off x="5470" y="728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213"/>
            <p:cNvSpPr>
              <a:spLocks noChangeArrowheads="1"/>
            </p:cNvSpPr>
            <p:nvPr/>
          </p:nvSpPr>
          <p:spPr bwMode="auto">
            <a:xfrm>
              <a:off x="5519" y="690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Rectangle 216"/>
            <p:cNvSpPr>
              <a:spLocks noChangeArrowheads="1"/>
            </p:cNvSpPr>
            <p:nvPr/>
          </p:nvSpPr>
          <p:spPr bwMode="auto">
            <a:xfrm>
              <a:off x="5554" y="2782"/>
              <a:ext cx="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 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Rectangle 217"/>
            <p:cNvSpPr>
              <a:spLocks noChangeArrowheads="1"/>
            </p:cNvSpPr>
            <p:nvPr/>
          </p:nvSpPr>
          <p:spPr bwMode="auto">
            <a:xfrm>
              <a:off x="4011" y="2850"/>
              <a:ext cx="165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</a:rPr>
                <a:t>Women, Bottom 1%: 78.8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53" name="Rectangle 218"/>
            <p:cNvSpPr>
              <a:spLocks noChangeArrowheads="1"/>
            </p:cNvSpPr>
            <p:nvPr/>
          </p:nvSpPr>
          <p:spPr bwMode="auto">
            <a:xfrm>
              <a:off x="4239" y="3024"/>
              <a:ext cx="142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</a:rPr>
                <a:t>Women, Top 1%: 88.9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54" name="Rectangle 219"/>
            <p:cNvSpPr>
              <a:spLocks noChangeArrowheads="1"/>
            </p:cNvSpPr>
            <p:nvPr/>
          </p:nvSpPr>
          <p:spPr bwMode="auto">
            <a:xfrm>
              <a:off x="5554" y="3176"/>
              <a:ext cx="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 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Rectangle 220"/>
            <p:cNvSpPr>
              <a:spLocks noChangeArrowheads="1"/>
            </p:cNvSpPr>
            <p:nvPr/>
          </p:nvSpPr>
          <p:spPr bwMode="auto">
            <a:xfrm>
              <a:off x="4224" y="3264"/>
              <a:ext cx="143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</a:rPr>
                <a:t>Men, Bottom 1%: 72.7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56" name="Rectangle 221"/>
            <p:cNvSpPr>
              <a:spLocks noChangeArrowheads="1"/>
            </p:cNvSpPr>
            <p:nvPr/>
          </p:nvSpPr>
          <p:spPr bwMode="auto">
            <a:xfrm>
              <a:off x="4445" y="3438"/>
              <a:ext cx="120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</a:rPr>
                <a:t>Men, Top 1%: 87.3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57" name="Line 222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Line 223"/>
            <p:cNvSpPr>
              <a:spLocks noChangeShapeType="1"/>
            </p:cNvSpPr>
            <p:nvPr/>
          </p:nvSpPr>
          <p:spPr bwMode="auto">
            <a:xfrm flipH="1">
              <a:off x="492" y="357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1" name="Rectangle 224"/>
            <p:cNvSpPr>
              <a:spLocks noChangeArrowheads="1"/>
            </p:cNvSpPr>
            <p:nvPr/>
          </p:nvSpPr>
          <p:spPr bwMode="auto">
            <a:xfrm rot="16200000">
              <a:off x="314" y="3447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70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2" name="Line 225"/>
            <p:cNvSpPr>
              <a:spLocks noChangeShapeType="1"/>
            </p:cNvSpPr>
            <p:nvPr/>
          </p:nvSpPr>
          <p:spPr bwMode="auto">
            <a:xfrm flipH="1">
              <a:off x="492" y="2813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3" name="Rectangle 226"/>
            <p:cNvSpPr>
              <a:spLocks noChangeArrowheads="1"/>
            </p:cNvSpPr>
            <p:nvPr/>
          </p:nvSpPr>
          <p:spPr bwMode="auto">
            <a:xfrm rot="16200000">
              <a:off x="314" y="2689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75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Line 227"/>
            <p:cNvSpPr>
              <a:spLocks noChangeShapeType="1"/>
            </p:cNvSpPr>
            <p:nvPr/>
          </p:nvSpPr>
          <p:spPr bwMode="auto">
            <a:xfrm flipH="1">
              <a:off x="492" y="2055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5" name="Rectangle 228"/>
            <p:cNvSpPr>
              <a:spLocks noChangeArrowheads="1"/>
            </p:cNvSpPr>
            <p:nvPr/>
          </p:nvSpPr>
          <p:spPr bwMode="auto">
            <a:xfrm rot="16200000">
              <a:off x="314" y="193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80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6" name="Line 229"/>
            <p:cNvSpPr>
              <a:spLocks noChangeShapeType="1"/>
            </p:cNvSpPr>
            <p:nvPr/>
          </p:nvSpPr>
          <p:spPr bwMode="auto">
            <a:xfrm flipH="1">
              <a:off x="492" y="1298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" name="Rectangle 230"/>
            <p:cNvSpPr>
              <a:spLocks noChangeArrowheads="1"/>
            </p:cNvSpPr>
            <p:nvPr/>
          </p:nvSpPr>
          <p:spPr bwMode="auto">
            <a:xfrm rot="16200000">
              <a:off x="314" y="1174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85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Line 231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9" name="Rectangle 232"/>
            <p:cNvSpPr>
              <a:spLocks noChangeArrowheads="1"/>
            </p:cNvSpPr>
            <p:nvPr/>
          </p:nvSpPr>
          <p:spPr bwMode="auto">
            <a:xfrm rot="16200000">
              <a:off x="314" y="415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90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0" name="Rectangle 233"/>
            <p:cNvSpPr>
              <a:spLocks noChangeArrowheads="1"/>
            </p:cNvSpPr>
            <p:nvPr/>
          </p:nvSpPr>
          <p:spPr bwMode="auto">
            <a:xfrm rot="16200000">
              <a:off x="-1372" y="1872"/>
              <a:ext cx="31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Expected Age at Death for 40 Year Olds in Years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Line 234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2" name="Line 235"/>
            <p:cNvSpPr>
              <a:spLocks noChangeShapeType="1"/>
            </p:cNvSpPr>
            <p:nvPr/>
          </p:nvSpPr>
          <p:spPr bwMode="auto">
            <a:xfrm>
              <a:off x="6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3" name="Rectangle 236"/>
            <p:cNvSpPr>
              <a:spLocks noChangeArrowheads="1"/>
            </p:cNvSpPr>
            <p:nvPr/>
          </p:nvSpPr>
          <p:spPr bwMode="auto">
            <a:xfrm>
              <a:off x="604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4" name="Line 237"/>
            <p:cNvSpPr>
              <a:spLocks noChangeShapeType="1"/>
            </p:cNvSpPr>
            <p:nvPr/>
          </p:nvSpPr>
          <p:spPr bwMode="auto">
            <a:xfrm>
              <a:off x="162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5" name="Rectangle 238"/>
            <p:cNvSpPr>
              <a:spLocks noChangeArrowheads="1"/>
            </p:cNvSpPr>
            <p:nvPr/>
          </p:nvSpPr>
          <p:spPr bwMode="auto">
            <a:xfrm>
              <a:off x="1539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</a:rPr>
                <a:t>20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276" name="Line 239"/>
            <p:cNvSpPr>
              <a:spLocks noChangeShapeType="1"/>
            </p:cNvSpPr>
            <p:nvPr/>
          </p:nvSpPr>
          <p:spPr bwMode="auto">
            <a:xfrm>
              <a:off x="260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7" name="Rectangle 240"/>
            <p:cNvSpPr>
              <a:spLocks noChangeArrowheads="1"/>
            </p:cNvSpPr>
            <p:nvPr/>
          </p:nvSpPr>
          <p:spPr bwMode="auto">
            <a:xfrm>
              <a:off x="2520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40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8" name="Line 241"/>
            <p:cNvSpPr>
              <a:spLocks noChangeShapeType="1"/>
            </p:cNvSpPr>
            <p:nvPr/>
          </p:nvSpPr>
          <p:spPr bwMode="auto">
            <a:xfrm>
              <a:off x="3578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9" name="Rectangle 242"/>
            <p:cNvSpPr>
              <a:spLocks noChangeArrowheads="1"/>
            </p:cNvSpPr>
            <p:nvPr/>
          </p:nvSpPr>
          <p:spPr bwMode="auto">
            <a:xfrm>
              <a:off x="3498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60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Line 243"/>
            <p:cNvSpPr>
              <a:spLocks noChangeShapeType="1"/>
            </p:cNvSpPr>
            <p:nvPr/>
          </p:nvSpPr>
          <p:spPr bwMode="auto">
            <a:xfrm>
              <a:off x="455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1" name="Rectangle 244"/>
            <p:cNvSpPr>
              <a:spLocks noChangeArrowheads="1"/>
            </p:cNvSpPr>
            <p:nvPr/>
          </p:nvSpPr>
          <p:spPr bwMode="auto">
            <a:xfrm>
              <a:off x="4479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80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2" name="Line 245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3" name="Rectangle 246"/>
            <p:cNvSpPr>
              <a:spLocks noChangeArrowheads="1"/>
            </p:cNvSpPr>
            <p:nvPr/>
          </p:nvSpPr>
          <p:spPr bwMode="auto">
            <a:xfrm>
              <a:off x="5421" y="3752"/>
              <a:ext cx="24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100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Rectangle 247"/>
            <p:cNvSpPr>
              <a:spLocks noChangeArrowheads="1"/>
            </p:cNvSpPr>
            <p:nvPr/>
          </p:nvSpPr>
          <p:spPr bwMode="auto">
            <a:xfrm>
              <a:off x="2136" y="3937"/>
              <a:ext cx="189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Household Income Percentile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5" name="Rectangle 248"/>
            <p:cNvSpPr>
              <a:spLocks noChangeArrowheads="1"/>
            </p:cNvSpPr>
            <p:nvPr/>
          </p:nvSpPr>
          <p:spPr bwMode="auto">
            <a:xfrm>
              <a:off x="3062" y="191"/>
              <a:ext cx="5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500">
                  <a:solidFill>
                    <a:srgbClr val="1E2D53"/>
                  </a:solidFill>
                </a:rPr>
                <a:t> 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247" name="Straight Connector 246"/>
          <p:cNvCxnSpPr/>
          <p:nvPr/>
        </p:nvCxnSpPr>
        <p:spPr>
          <a:xfrm>
            <a:off x="2654300" y="3657600"/>
            <a:ext cx="0" cy="13716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/>
          <p:nvPr/>
        </p:nvCxnSpPr>
        <p:spPr>
          <a:xfrm flipH="1" flipV="1">
            <a:off x="2693988" y="4200633"/>
            <a:ext cx="769938" cy="336487"/>
          </a:xfrm>
          <a:prstGeom prst="straightConnector1">
            <a:avLst/>
          </a:prstGeom>
          <a:ln w="127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9" name="Rectangle 248"/>
          <p:cNvSpPr>
            <a:spLocks noChangeArrowheads="1"/>
          </p:cNvSpPr>
          <p:nvPr/>
        </p:nvSpPr>
        <p:spPr bwMode="auto">
          <a:xfrm>
            <a:off x="2871790" y="4551402"/>
            <a:ext cx="24622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en-US" altLang="en-US" dirty="0">
                <a:solidFill>
                  <a:srgbClr val="000000"/>
                </a:solidFill>
              </a:rPr>
              <a:t>Bottom 1% Gender Gap</a:t>
            </a:r>
          </a:p>
          <a:p>
            <a:pPr algn="r"/>
            <a:r>
              <a:rPr lang="en-US" altLang="en-US" b="1" dirty="0">
                <a:solidFill>
                  <a:srgbClr val="000000"/>
                </a:solidFill>
              </a:rPr>
              <a:t>6.1 years</a:t>
            </a:r>
            <a:endParaRPr lang="en-US" altLang="en-US" b="1" dirty="0">
              <a:solidFill>
                <a:prstClr val="black"/>
              </a:solidFill>
            </a:endParaRPr>
          </a:p>
        </p:txBody>
      </p:sp>
      <p:cxnSp>
        <p:nvCxnSpPr>
          <p:cNvPr id="250" name="Straight Connector 249"/>
          <p:cNvCxnSpPr>
            <a:cxnSpLocks/>
          </p:cNvCxnSpPr>
          <p:nvPr/>
        </p:nvCxnSpPr>
        <p:spPr>
          <a:xfrm flipH="1">
            <a:off x="10363202" y="1290636"/>
            <a:ext cx="1" cy="23336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2" name="Straight Arrow Connector 251"/>
          <p:cNvCxnSpPr/>
          <p:nvPr/>
        </p:nvCxnSpPr>
        <p:spPr>
          <a:xfrm>
            <a:off x="9663112" y="1097435"/>
            <a:ext cx="650874" cy="271525"/>
          </a:xfrm>
          <a:prstGeom prst="straightConnector1">
            <a:avLst/>
          </a:prstGeom>
          <a:ln w="127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4" name="Rectangle 253"/>
          <p:cNvSpPr>
            <a:spLocks noChangeArrowheads="1"/>
          </p:cNvSpPr>
          <p:nvPr/>
        </p:nvSpPr>
        <p:spPr bwMode="auto">
          <a:xfrm>
            <a:off x="7505715" y="740237"/>
            <a:ext cx="21032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en-US" altLang="en-US" dirty="0">
                <a:solidFill>
                  <a:srgbClr val="000000"/>
                </a:solidFill>
              </a:rPr>
              <a:t>Top 1% Gender Gap</a:t>
            </a:r>
          </a:p>
          <a:p>
            <a:pPr algn="r"/>
            <a:r>
              <a:rPr lang="en-US" altLang="en-US" b="1" dirty="0">
                <a:solidFill>
                  <a:srgbClr val="000000"/>
                </a:solidFill>
              </a:rPr>
              <a:t>1.6 years</a:t>
            </a:r>
            <a:endParaRPr lang="en-US" altLang="en-US" b="1" dirty="0">
              <a:solidFill>
                <a:prstClr val="black"/>
              </a:solidFill>
            </a:endParaRPr>
          </a:p>
        </p:txBody>
      </p:sp>
      <p:sp>
        <p:nvSpPr>
          <p:cNvPr id="251" name="Title 1"/>
          <p:cNvSpPr txBox="1">
            <a:spLocks/>
          </p:cNvSpPr>
          <p:nvPr/>
        </p:nvSpPr>
        <p:spPr>
          <a:xfrm>
            <a:off x="1447800" y="0"/>
            <a:ext cx="9372600" cy="736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Age at Death vs. Household Income Percentile</a:t>
            </a:r>
          </a:p>
          <a:p>
            <a:pPr>
              <a:defRPr/>
            </a:pPr>
            <a:r>
              <a:rPr lang="en-US" sz="20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Gender at Age 40</a:t>
            </a:r>
          </a:p>
        </p:txBody>
      </p:sp>
    </p:spTree>
    <p:extLst>
      <p:ext uri="{BB962C8B-B14F-4D97-AF65-F5344CB8AC3E}">
        <p14:creationId xmlns:p14="http://schemas.microsoft.com/office/powerpoint/2010/main" val="7555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Trends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52600" y="1187676"/>
            <a:ext cx="8915400" cy="55941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F497D"/>
              </a:buClr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How are gaps in life expectancy changing over time?</a:t>
            </a:r>
          </a:p>
          <a:p>
            <a:pPr>
              <a:buClr>
                <a:srgbClr val="1F497D"/>
              </a:buClr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42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roup 4"/>
          <p:cNvGrpSpPr>
            <a:grpSpLocks noChangeAspect="1"/>
          </p:cNvGrpSpPr>
          <p:nvPr/>
        </p:nvGrpSpPr>
        <p:grpSpPr bwMode="auto">
          <a:xfrm>
            <a:off x="1524000" y="152400"/>
            <a:ext cx="9144000" cy="6651625"/>
            <a:chOff x="0" y="65"/>
            <a:chExt cx="5760" cy="4190"/>
          </a:xfrm>
        </p:grpSpPr>
        <p:sp>
          <p:nvSpPr>
            <p:cNvPr id="248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9" name="Rectangle 248"/>
            <p:cNvSpPr>
              <a:spLocks noChangeArrowheads="1"/>
            </p:cNvSpPr>
            <p:nvPr/>
          </p:nvSpPr>
          <p:spPr bwMode="auto">
            <a:xfrm>
              <a:off x="548" y="449"/>
              <a:ext cx="5083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0" name="Line 8"/>
            <p:cNvSpPr>
              <a:spLocks noChangeShapeType="1"/>
            </p:cNvSpPr>
            <p:nvPr/>
          </p:nvSpPr>
          <p:spPr bwMode="auto">
            <a:xfrm>
              <a:off x="548" y="3571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1" name="Line 9"/>
            <p:cNvSpPr>
              <a:spLocks noChangeShapeType="1"/>
            </p:cNvSpPr>
            <p:nvPr/>
          </p:nvSpPr>
          <p:spPr bwMode="auto">
            <a:xfrm>
              <a:off x="548" y="2562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2" name="Line 10"/>
            <p:cNvSpPr>
              <a:spLocks noChangeShapeType="1"/>
            </p:cNvSpPr>
            <p:nvPr/>
          </p:nvSpPr>
          <p:spPr bwMode="auto">
            <a:xfrm>
              <a:off x="548" y="1549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3" name="Line 11"/>
            <p:cNvSpPr>
              <a:spLocks noChangeShapeType="1"/>
            </p:cNvSpPr>
            <p:nvPr/>
          </p:nvSpPr>
          <p:spPr bwMode="auto">
            <a:xfrm>
              <a:off x="548" y="540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4" name="Oval 253"/>
            <p:cNvSpPr>
              <a:spLocks noChangeArrowheads="1"/>
            </p:cNvSpPr>
            <p:nvPr/>
          </p:nvSpPr>
          <p:spPr bwMode="auto">
            <a:xfrm>
              <a:off x="936" y="3312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5" name="Oval 254"/>
            <p:cNvSpPr>
              <a:spLocks noChangeArrowheads="1"/>
            </p:cNvSpPr>
            <p:nvPr/>
          </p:nvSpPr>
          <p:spPr bwMode="auto">
            <a:xfrm>
              <a:off x="1264" y="331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" name="Oval 255"/>
            <p:cNvSpPr>
              <a:spLocks noChangeArrowheads="1"/>
            </p:cNvSpPr>
            <p:nvPr/>
          </p:nvSpPr>
          <p:spPr bwMode="auto">
            <a:xfrm>
              <a:off x="1588" y="329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" name="Oval 256"/>
            <p:cNvSpPr>
              <a:spLocks noChangeArrowheads="1"/>
            </p:cNvSpPr>
            <p:nvPr/>
          </p:nvSpPr>
          <p:spPr bwMode="auto">
            <a:xfrm>
              <a:off x="1917" y="3208"/>
              <a:ext cx="62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8" name="Oval 257"/>
            <p:cNvSpPr>
              <a:spLocks noChangeArrowheads="1"/>
            </p:cNvSpPr>
            <p:nvPr/>
          </p:nvSpPr>
          <p:spPr bwMode="auto">
            <a:xfrm>
              <a:off x="2241" y="320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9" name="Oval 258"/>
            <p:cNvSpPr>
              <a:spLocks noChangeArrowheads="1"/>
            </p:cNvSpPr>
            <p:nvPr/>
          </p:nvSpPr>
          <p:spPr bwMode="auto">
            <a:xfrm>
              <a:off x="2569" y="3173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0" name="Oval 259"/>
            <p:cNvSpPr>
              <a:spLocks noChangeArrowheads="1"/>
            </p:cNvSpPr>
            <p:nvPr/>
          </p:nvSpPr>
          <p:spPr bwMode="auto">
            <a:xfrm>
              <a:off x="2894" y="310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7" name="Oval 416"/>
            <p:cNvSpPr>
              <a:spLocks noChangeArrowheads="1"/>
            </p:cNvSpPr>
            <p:nvPr/>
          </p:nvSpPr>
          <p:spPr bwMode="auto">
            <a:xfrm>
              <a:off x="3222" y="316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8" name="Oval 417"/>
            <p:cNvSpPr>
              <a:spLocks noChangeArrowheads="1"/>
            </p:cNvSpPr>
            <p:nvPr/>
          </p:nvSpPr>
          <p:spPr bwMode="auto">
            <a:xfrm>
              <a:off x="3547" y="322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9" name="Oval 418"/>
            <p:cNvSpPr>
              <a:spLocks noChangeArrowheads="1"/>
            </p:cNvSpPr>
            <p:nvPr/>
          </p:nvSpPr>
          <p:spPr bwMode="auto">
            <a:xfrm>
              <a:off x="3875" y="311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0" name="Oval 419"/>
            <p:cNvSpPr>
              <a:spLocks noChangeArrowheads="1"/>
            </p:cNvSpPr>
            <p:nvPr/>
          </p:nvSpPr>
          <p:spPr bwMode="auto">
            <a:xfrm>
              <a:off x="4200" y="3110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1" name="Oval 420"/>
            <p:cNvSpPr>
              <a:spLocks noChangeArrowheads="1"/>
            </p:cNvSpPr>
            <p:nvPr/>
          </p:nvSpPr>
          <p:spPr bwMode="auto">
            <a:xfrm>
              <a:off x="4528" y="3152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2" name="Oval 421"/>
            <p:cNvSpPr>
              <a:spLocks noChangeArrowheads="1"/>
            </p:cNvSpPr>
            <p:nvPr/>
          </p:nvSpPr>
          <p:spPr bwMode="auto">
            <a:xfrm>
              <a:off x="4852" y="314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3" name="Oval 422"/>
            <p:cNvSpPr>
              <a:spLocks noChangeArrowheads="1"/>
            </p:cNvSpPr>
            <p:nvPr/>
          </p:nvSpPr>
          <p:spPr bwMode="auto">
            <a:xfrm>
              <a:off x="5181" y="3047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4" name="Oval 423"/>
            <p:cNvSpPr>
              <a:spLocks noChangeArrowheads="1"/>
            </p:cNvSpPr>
            <p:nvPr/>
          </p:nvSpPr>
          <p:spPr bwMode="auto">
            <a:xfrm>
              <a:off x="936" y="2596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5" name="Oval 424"/>
            <p:cNvSpPr>
              <a:spLocks noChangeArrowheads="1"/>
            </p:cNvSpPr>
            <p:nvPr/>
          </p:nvSpPr>
          <p:spPr bwMode="auto">
            <a:xfrm>
              <a:off x="1264" y="256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6" name="Oval 425"/>
            <p:cNvSpPr>
              <a:spLocks noChangeArrowheads="1"/>
            </p:cNvSpPr>
            <p:nvPr/>
          </p:nvSpPr>
          <p:spPr bwMode="auto">
            <a:xfrm>
              <a:off x="1588" y="249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7" name="Oval 426"/>
            <p:cNvSpPr>
              <a:spLocks noChangeArrowheads="1"/>
            </p:cNvSpPr>
            <p:nvPr/>
          </p:nvSpPr>
          <p:spPr bwMode="auto">
            <a:xfrm>
              <a:off x="1917" y="2464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8" name="Oval 427"/>
            <p:cNvSpPr>
              <a:spLocks noChangeArrowheads="1"/>
            </p:cNvSpPr>
            <p:nvPr/>
          </p:nvSpPr>
          <p:spPr bwMode="auto">
            <a:xfrm>
              <a:off x="2241" y="237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9" name="Oval 31"/>
            <p:cNvSpPr>
              <a:spLocks noChangeArrowheads="1"/>
            </p:cNvSpPr>
            <p:nvPr/>
          </p:nvSpPr>
          <p:spPr bwMode="auto">
            <a:xfrm>
              <a:off x="2569" y="236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0" name="Oval 32"/>
            <p:cNvSpPr>
              <a:spLocks noChangeArrowheads="1"/>
            </p:cNvSpPr>
            <p:nvPr/>
          </p:nvSpPr>
          <p:spPr bwMode="auto">
            <a:xfrm>
              <a:off x="2894" y="227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" name="Oval 33"/>
            <p:cNvSpPr>
              <a:spLocks noChangeArrowheads="1"/>
            </p:cNvSpPr>
            <p:nvPr/>
          </p:nvSpPr>
          <p:spPr bwMode="auto">
            <a:xfrm>
              <a:off x="3222" y="229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2" name="Oval 34"/>
            <p:cNvSpPr>
              <a:spLocks noChangeArrowheads="1"/>
            </p:cNvSpPr>
            <p:nvPr/>
          </p:nvSpPr>
          <p:spPr bwMode="auto">
            <a:xfrm>
              <a:off x="3547" y="2324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3" name="Oval 35"/>
            <p:cNvSpPr>
              <a:spLocks noChangeArrowheads="1"/>
            </p:cNvSpPr>
            <p:nvPr/>
          </p:nvSpPr>
          <p:spPr bwMode="auto">
            <a:xfrm>
              <a:off x="3875" y="223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4" name="Oval 36"/>
            <p:cNvSpPr>
              <a:spLocks noChangeArrowheads="1"/>
            </p:cNvSpPr>
            <p:nvPr/>
          </p:nvSpPr>
          <p:spPr bwMode="auto">
            <a:xfrm>
              <a:off x="4200" y="2233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5" name="Oval 37"/>
            <p:cNvSpPr>
              <a:spLocks noChangeArrowheads="1"/>
            </p:cNvSpPr>
            <p:nvPr/>
          </p:nvSpPr>
          <p:spPr bwMode="auto">
            <a:xfrm>
              <a:off x="4528" y="228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6" name="Oval 38"/>
            <p:cNvSpPr>
              <a:spLocks noChangeArrowheads="1"/>
            </p:cNvSpPr>
            <p:nvPr/>
          </p:nvSpPr>
          <p:spPr bwMode="auto">
            <a:xfrm>
              <a:off x="4852" y="2314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7" name="Oval 39"/>
            <p:cNvSpPr>
              <a:spLocks noChangeArrowheads="1"/>
            </p:cNvSpPr>
            <p:nvPr/>
          </p:nvSpPr>
          <p:spPr bwMode="auto">
            <a:xfrm>
              <a:off x="5181" y="2265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8" name="Oval 40"/>
            <p:cNvSpPr>
              <a:spLocks noChangeArrowheads="1"/>
            </p:cNvSpPr>
            <p:nvPr/>
          </p:nvSpPr>
          <p:spPr bwMode="auto">
            <a:xfrm>
              <a:off x="936" y="2041"/>
              <a:ext cx="62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9" name="Oval 41"/>
            <p:cNvSpPr>
              <a:spLocks noChangeArrowheads="1"/>
            </p:cNvSpPr>
            <p:nvPr/>
          </p:nvSpPr>
          <p:spPr bwMode="auto">
            <a:xfrm>
              <a:off x="1264" y="2038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0" name="Oval 42"/>
            <p:cNvSpPr>
              <a:spLocks noChangeArrowheads="1"/>
            </p:cNvSpPr>
            <p:nvPr/>
          </p:nvSpPr>
          <p:spPr bwMode="auto">
            <a:xfrm>
              <a:off x="1588" y="2010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1" name="Oval 43"/>
            <p:cNvSpPr>
              <a:spLocks noChangeArrowheads="1"/>
            </p:cNvSpPr>
            <p:nvPr/>
          </p:nvSpPr>
          <p:spPr bwMode="auto">
            <a:xfrm>
              <a:off x="1917" y="1930"/>
              <a:ext cx="62" cy="6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2" name="Oval 44"/>
            <p:cNvSpPr>
              <a:spLocks noChangeArrowheads="1"/>
            </p:cNvSpPr>
            <p:nvPr/>
          </p:nvSpPr>
          <p:spPr bwMode="auto">
            <a:xfrm>
              <a:off x="2241" y="1874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3" name="Oval 45"/>
            <p:cNvSpPr>
              <a:spLocks noChangeArrowheads="1"/>
            </p:cNvSpPr>
            <p:nvPr/>
          </p:nvSpPr>
          <p:spPr bwMode="auto">
            <a:xfrm>
              <a:off x="2569" y="1818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4" name="Oval 46"/>
            <p:cNvSpPr>
              <a:spLocks noChangeArrowheads="1"/>
            </p:cNvSpPr>
            <p:nvPr/>
          </p:nvSpPr>
          <p:spPr bwMode="auto">
            <a:xfrm>
              <a:off x="2894" y="1734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5" name="Oval 47"/>
            <p:cNvSpPr>
              <a:spLocks noChangeArrowheads="1"/>
            </p:cNvSpPr>
            <p:nvPr/>
          </p:nvSpPr>
          <p:spPr bwMode="auto">
            <a:xfrm>
              <a:off x="3222" y="1751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6" name="Oval 48"/>
            <p:cNvSpPr>
              <a:spLocks noChangeArrowheads="1"/>
            </p:cNvSpPr>
            <p:nvPr/>
          </p:nvSpPr>
          <p:spPr bwMode="auto">
            <a:xfrm>
              <a:off x="3547" y="1685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7" name="Oval 49"/>
            <p:cNvSpPr>
              <a:spLocks noChangeArrowheads="1"/>
            </p:cNvSpPr>
            <p:nvPr/>
          </p:nvSpPr>
          <p:spPr bwMode="auto">
            <a:xfrm>
              <a:off x="3875" y="1734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8" name="Oval 50"/>
            <p:cNvSpPr>
              <a:spLocks noChangeArrowheads="1"/>
            </p:cNvSpPr>
            <p:nvPr/>
          </p:nvSpPr>
          <p:spPr bwMode="auto">
            <a:xfrm>
              <a:off x="4200" y="1685"/>
              <a:ext cx="62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9" name="Oval 51"/>
            <p:cNvSpPr>
              <a:spLocks noChangeArrowheads="1"/>
            </p:cNvSpPr>
            <p:nvPr/>
          </p:nvSpPr>
          <p:spPr bwMode="auto">
            <a:xfrm>
              <a:off x="4528" y="1675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7" name="Oval 52"/>
            <p:cNvSpPr>
              <a:spLocks noChangeArrowheads="1"/>
            </p:cNvSpPr>
            <p:nvPr/>
          </p:nvSpPr>
          <p:spPr bwMode="auto">
            <a:xfrm>
              <a:off x="4852" y="1636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8" name="Oval 53"/>
            <p:cNvSpPr>
              <a:spLocks noChangeArrowheads="1"/>
            </p:cNvSpPr>
            <p:nvPr/>
          </p:nvSpPr>
          <p:spPr bwMode="auto">
            <a:xfrm>
              <a:off x="5181" y="1566"/>
              <a:ext cx="62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9" name="Oval 54"/>
            <p:cNvSpPr>
              <a:spLocks noChangeArrowheads="1"/>
            </p:cNvSpPr>
            <p:nvPr/>
          </p:nvSpPr>
          <p:spPr bwMode="auto">
            <a:xfrm>
              <a:off x="936" y="1563"/>
              <a:ext cx="62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0" name="Oval 55"/>
            <p:cNvSpPr>
              <a:spLocks noChangeArrowheads="1"/>
            </p:cNvSpPr>
            <p:nvPr/>
          </p:nvSpPr>
          <p:spPr bwMode="auto">
            <a:xfrm>
              <a:off x="1264" y="1615"/>
              <a:ext cx="63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1" name="Oval 56"/>
            <p:cNvSpPr>
              <a:spLocks noChangeArrowheads="1"/>
            </p:cNvSpPr>
            <p:nvPr/>
          </p:nvSpPr>
          <p:spPr bwMode="auto">
            <a:xfrm>
              <a:off x="1588" y="1587"/>
              <a:ext cx="63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2" name="Oval 57"/>
            <p:cNvSpPr>
              <a:spLocks noChangeArrowheads="1"/>
            </p:cNvSpPr>
            <p:nvPr/>
          </p:nvSpPr>
          <p:spPr bwMode="auto">
            <a:xfrm>
              <a:off x="1917" y="1451"/>
              <a:ext cx="62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3" name="Oval 58"/>
            <p:cNvSpPr>
              <a:spLocks noChangeArrowheads="1"/>
            </p:cNvSpPr>
            <p:nvPr/>
          </p:nvSpPr>
          <p:spPr bwMode="auto">
            <a:xfrm>
              <a:off x="2241" y="1413"/>
              <a:ext cx="63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4" name="Oval 59"/>
            <p:cNvSpPr>
              <a:spLocks noChangeArrowheads="1"/>
            </p:cNvSpPr>
            <p:nvPr/>
          </p:nvSpPr>
          <p:spPr bwMode="auto">
            <a:xfrm>
              <a:off x="2569" y="1325"/>
              <a:ext cx="63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5" name="Oval 60"/>
            <p:cNvSpPr>
              <a:spLocks noChangeArrowheads="1"/>
            </p:cNvSpPr>
            <p:nvPr/>
          </p:nvSpPr>
          <p:spPr bwMode="auto">
            <a:xfrm>
              <a:off x="2894" y="1305"/>
              <a:ext cx="63" cy="62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6" name="Oval 61"/>
            <p:cNvSpPr>
              <a:spLocks noChangeArrowheads="1"/>
            </p:cNvSpPr>
            <p:nvPr/>
          </p:nvSpPr>
          <p:spPr bwMode="auto">
            <a:xfrm>
              <a:off x="3222" y="1238"/>
              <a:ext cx="63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7" name="Oval 62"/>
            <p:cNvSpPr>
              <a:spLocks noChangeArrowheads="1"/>
            </p:cNvSpPr>
            <p:nvPr/>
          </p:nvSpPr>
          <p:spPr bwMode="auto">
            <a:xfrm>
              <a:off x="3547" y="1200"/>
              <a:ext cx="63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8" name="Oval 63"/>
            <p:cNvSpPr>
              <a:spLocks noChangeArrowheads="1"/>
            </p:cNvSpPr>
            <p:nvPr/>
          </p:nvSpPr>
          <p:spPr bwMode="auto">
            <a:xfrm>
              <a:off x="3875" y="1158"/>
              <a:ext cx="63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9" name="Oval 64"/>
            <p:cNvSpPr>
              <a:spLocks noChangeArrowheads="1"/>
            </p:cNvSpPr>
            <p:nvPr/>
          </p:nvSpPr>
          <p:spPr bwMode="auto">
            <a:xfrm>
              <a:off x="4200" y="1147"/>
              <a:ext cx="62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0" name="Oval 65"/>
            <p:cNvSpPr>
              <a:spLocks noChangeArrowheads="1"/>
            </p:cNvSpPr>
            <p:nvPr/>
          </p:nvSpPr>
          <p:spPr bwMode="auto">
            <a:xfrm>
              <a:off x="4528" y="1210"/>
              <a:ext cx="63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1" name="Oval 66"/>
            <p:cNvSpPr>
              <a:spLocks noChangeArrowheads="1"/>
            </p:cNvSpPr>
            <p:nvPr/>
          </p:nvSpPr>
          <p:spPr bwMode="auto">
            <a:xfrm>
              <a:off x="4852" y="1133"/>
              <a:ext cx="63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" name="Oval 67"/>
            <p:cNvSpPr>
              <a:spLocks noChangeArrowheads="1"/>
            </p:cNvSpPr>
            <p:nvPr/>
          </p:nvSpPr>
          <p:spPr bwMode="auto">
            <a:xfrm>
              <a:off x="5181" y="1081"/>
              <a:ext cx="62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3" name="Freeform 68"/>
            <p:cNvSpPr>
              <a:spLocks/>
            </p:cNvSpPr>
            <p:nvPr/>
          </p:nvSpPr>
          <p:spPr bwMode="auto">
            <a:xfrm>
              <a:off x="967" y="3106"/>
              <a:ext cx="4245" cy="217"/>
            </a:xfrm>
            <a:custGeom>
              <a:avLst/>
              <a:gdLst>
                <a:gd name="T0" fmla="*/ 16 w 1216"/>
                <a:gd name="T1" fmla="*/ 61 h 62"/>
                <a:gd name="T2" fmla="*/ 37 w 1216"/>
                <a:gd name="T3" fmla="*/ 60 h 62"/>
                <a:gd name="T4" fmla="*/ 57 w 1216"/>
                <a:gd name="T5" fmla="*/ 59 h 62"/>
                <a:gd name="T6" fmla="*/ 77 w 1216"/>
                <a:gd name="T7" fmla="*/ 58 h 62"/>
                <a:gd name="T8" fmla="*/ 98 w 1216"/>
                <a:gd name="T9" fmla="*/ 57 h 62"/>
                <a:gd name="T10" fmla="*/ 118 w 1216"/>
                <a:gd name="T11" fmla="*/ 56 h 62"/>
                <a:gd name="T12" fmla="*/ 138 w 1216"/>
                <a:gd name="T13" fmla="*/ 55 h 62"/>
                <a:gd name="T14" fmla="*/ 159 w 1216"/>
                <a:gd name="T15" fmla="*/ 54 h 62"/>
                <a:gd name="T16" fmla="*/ 179 w 1216"/>
                <a:gd name="T17" fmla="*/ 53 h 62"/>
                <a:gd name="T18" fmla="*/ 199 w 1216"/>
                <a:gd name="T19" fmla="*/ 52 h 62"/>
                <a:gd name="T20" fmla="*/ 220 w 1216"/>
                <a:gd name="T21" fmla="*/ 51 h 62"/>
                <a:gd name="T22" fmla="*/ 240 w 1216"/>
                <a:gd name="T23" fmla="*/ 49 h 62"/>
                <a:gd name="T24" fmla="*/ 260 w 1216"/>
                <a:gd name="T25" fmla="*/ 48 h 62"/>
                <a:gd name="T26" fmla="*/ 281 w 1216"/>
                <a:gd name="T27" fmla="*/ 47 h 62"/>
                <a:gd name="T28" fmla="*/ 301 w 1216"/>
                <a:gd name="T29" fmla="*/ 46 h 62"/>
                <a:gd name="T30" fmla="*/ 321 w 1216"/>
                <a:gd name="T31" fmla="*/ 45 h 62"/>
                <a:gd name="T32" fmla="*/ 342 w 1216"/>
                <a:gd name="T33" fmla="*/ 44 h 62"/>
                <a:gd name="T34" fmla="*/ 362 w 1216"/>
                <a:gd name="T35" fmla="*/ 43 h 62"/>
                <a:gd name="T36" fmla="*/ 382 w 1216"/>
                <a:gd name="T37" fmla="*/ 42 h 62"/>
                <a:gd name="T38" fmla="*/ 403 w 1216"/>
                <a:gd name="T39" fmla="*/ 41 h 62"/>
                <a:gd name="T40" fmla="*/ 423 w 1216"/>
                <a:gd name="T41" fmla="*/ 40 h 62"/>
                <a:gd name="T42" fmla="*/ 443 w 1216"/>
                <a:gd name="T43" fmla="*/ 39 h 62"/>
                <a:gd name="T44" fmla="*/ 464 w 1216"/>
                <a:gd name="T45" fmla="*/ 38 h 62"/>
                <a:gd name="T46" fmla="*/ 484 w 1216"/>
                <a:gd name="T47" fmla="*/ 37 h 62"/>
                <a:gd name="T48" fmla="*/ 504 w 1216"/>
                <a:gd name="T49" fmla="*/ 36 h 62"/>
                <a:gd name="T50" fmla="*/ 525 w 1216"/>
                <a:gd name="T51" fmla="*/ 35 h 62"/>
                <a:gd name="T52" fmla="*/ 545 w 1216"/>
                <a:gd name="T53" fmla="*/ 34 h 62"/>
                <a:gd name="T54" fmla="*/ 565 w 1216"/>
                <a:gd name="T55" fmla="*/ 33 h 62"/>
                <a:gd name="T56" fmla="*/ 586 w 1216"/>
                <a:gd name="T57" fmla="*/ 32 h 62"/>
                <a:gd name="T58" fmla="*/ 606 w 1216"/>
                <a:gd name="T59" fmla="*/ 31 h 62"/>
                <a:gd name="T60" fmla="*/ 626 w 1216"/>
                <a:gd name="T61" fmla="*/ 30 h 62"/>
                <a:gd name="T62" fmla="*/ 647 w 1216"/>
                <a:gd name="T63" fmla="*/ 29 h 62"/>
                <a:gd name="T64" fmla="*/ 667 w 1216"/>
                <a:gd name="T65" fmla="*/ 28 h 62"/>
                <a:gd name="T66" fmla="*/ 687 w 1216"/>
                <a:gd name="T67" fmla="*/ 27 h 62"/>
                <a:gd name="T68" fmla="*/ 708 w 1216"/>
                <a:gd name="T69" fmla="*/ 26 h 62"/>
                <a:gd name="T70" fmla="*/ 728 w 1216"/>
                <a:gd name="T71" fmla="*/ 25 h 62"/>
                <a:gd name="T72" fmla="*/ 748 w 1216"/>
                <a:gd name="T73" fmla="*/ 24 h 62"/>
                <a:gd name="T74" fmla="*/ 769 w 1216"/>
                <a:gd name="T75" fmla="*/ 23 h 62"/>
                <a:gd name="T76" fmla="*/ 789 w 1216"/>
                <a:gd name="T77" fmla="*/ 22 h 62"/>
                <a:gd name="T78" fmla="*/ 809 w 1216"/>
                <a:gd name="T79" fmla="*/ 21 h 62"/>
                <a:gd name="T80" fmla="*/ 830 w 1216"/>
                <a:gd name="T81" fmla="*/ 20 h 62"/>
                <a:gd name="T82" fmla="*/ 850 w 1216"/>
                <a:gd name="T83" fmla="*/ 19 h 62"/>
                <a:gd name="T84" fmla="*/ 870 w 1216"/>
                <a:gd name="T85" fmla="*/ 18 h 62"/>
                <a:gd name="T86" fmla="*/ 891 w 1216"/>
                <a:gd name="T87" fmla="*/ 17 h 62"/>
                <a:gd name="T88" fmla="*/ 911 w 1216"/>
                <a:gd name="T89" fmla="*/ 16 h 62"/>
                <a:gd name="T90" fmla="*/ 931 w 1216"/>
                <a:gd name="T91" fmla="*/ 15 h 62"/>
                <a:gd name="T92" fmla="*/ 952 w 1216"/>
                <a:gd name="T93" fmla="*/ 14 h 62"/>
                <a:gd name="T94" fmla="*/ 972 w 1216"/>
                <a:gd name="T95" fmla="*/ 13 h 62"/>
                <a:gd name="T96" fmla="*/ 992 w 1216"/>
                <a:gd name="T97" fmla="*/ 12 h 62"/>
                <a:gd name="T98" fmla="*/ 1013 w 1216"/>
                <a:gd name="T99" fmla="*/ 11 h 62"/>
                <a:gd name="T100" fmla="*/ 1033 w 1216"/>
                <a:gd name="T101" fmla="*/ 10 h 62"/>
                <a:gd name="T102" fmla="*/ 1053 w 1216"/>
                <a:gd name="T103" fmla="*/ 9 h 62"/>
                <a:gd name="T104" fmla="*/ 1074 w 1216"/>
                <a:gd name="T105" fmla="*/ 8 h 62"/>
                <a:gd name="T106" fmla="*/ 1094 w 1216"/>
                <a:gd name="T107" fmla="*/ 7 h 62"/>
                <a:gd name="T108" fmla="*/ 1114 w 1216"/>
                <a:gd name="T109" fmla="*/ 5 h 62"/>
                <a:gd name="T110" fmla="*/ 1135 w 1216"/>
                <a:gd name="T111" fmla="*/ 4 h 62"/>
                <a:gd name="T112" fmla="*/ 1155 w 1216"/>
                <a:gd name="T113" fmla="*/ 3 h 62"/>
                <a:gd name="T114" fmla="*/ 1175 w 1216"/>
                <a:gd name="T115" fmla="*/ 2 h 62"/>
                <a:gd name="T116" fmla="*/ 1196 w 1216"/>
                <a:gd name="T117" fmla="*/ 1 h 62"/>
                <a:gd name="T118" fmla="*/ 1216 w 1216"/>
                <a:gd name="T11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16" h="62">
                  <a:moveTo>
                    <a:pt x="0" y="62"/>
                  </a:moveTo>
                  <a:lnTo>
                    <a:pt x="4" y="61"/>
                  </a:lnTo>
                  <a:lnTo>
                    <a:pt x="8" y="61"/>
                  </a:lnTo>
                  <a:lnTo>
                    <a:pt x="12" y="61"/>
                  </a:lnTo>
                  <a:lnTo>
                    <a:pt x="16" y="61"/>
                  </a:lnTo>
                  <a:lnTo>
                    <a:pt x="20" y="61"/>
                  </a:lnTo>
                  <a:lnTo>
                    <a:pt x="25" y="60"/>
                  </a:lnTo>
                  <a:lnTo>
                    <a:pt x="29" y="60"/>
                  </a:lnTo>
                  <a:lnTo>
                    <a:pt x="33" y="60"/>
                  </a:lnTo>
                  <a:lnTo>
                    <a:pt x="37" y="60"/>
                  </a:lnTo>
                  <a:lnTo>
                    <a:pt x="41" y="60"/>
                  </a:lnTo>
                  <a:lnTo>
                    <a:pt x="45" y="59"/>
                  </a:lnTo>
                  <a:lnTo>
                    <a:pt x="49" y="59"/>
                  </a:lnTo>
                  <a:lnTo>
                    <a:pt x="53" y="59"/>
                  </a:lnTo>
                  <a:lnTo>
                    <a:pt x="57" y="59"/>
                  </a:lnTo>
                  <a:lnTo>
                    <a:pt x="61" y="59"/>
                  </a:lnTo>
                  <a:lnTo>
                    <a:pt x="65" y="58"/>
                  </a:lnTo>
                  <a:lnTo>
                    <a:pt x="69" y="58"/>
                  </a:lnTo>
                  <a:lnTo>
                    <a:pt x="73" y="58"/>
                  </a:lnTo>
                  <a:lnTo>
                    <a:pt x="77" y="58"/>
                  </a:lnTo>
                  <a:lnTo>
                    <a:pt x="81" y="57"/>
                  </a:lnTo>
                  <a:lnTo>
                    <a:pt x="86" y="57"/>
                  </a:lnTo>
                  <a:lnTo>
                    <a:pt x="90" y="57"/>
                  </a:lnTo>
                  <a:lnTo>
                    <a:pt x="94" y="57"/>
                  </a:lnTo>
                  <a:lnTo>
                    <a:pt x="98" y="57"/>
                  </a:lnTo>
                  <a:lnTo>
                    <a:pt x="102" y="56"/>
                  </a:lnTo>
                  <a:lnTo>
                    <a:pt x="106" y="56"/>
                  </a:lnTo>
                  <a:lnTo>
                    <a:pt x="110" y="56"/>
                  </a:lnTo>
                  <a:lnTo>
                    <a:pt x="114" y="56"/>
                  </a:lnTo>
                  <a:lnTo>
                    <a:pt x="118" y="56"/>
                  </a:lnTo>
                  <a:lnTo>
                    <a:pt x="122" y="55"/>
                  </a:lnTo>
                  <a:lnTo>
                    <a:pt x="126" y="55"/>
                  </a:lnTo>
                  <a:lnTo>
                    <a:pt x="130" y="55"/>
                  </a:lnTo>
                  <a:lnTo>
                    <a:pt x="134" y="55"/>
                  </a:lnTo>
                  <a:lnTo>
                    <a:pt x="138" y="55"/>
                  </a:lnTo>
                  <a:lnTo>
                    <a:pt x="142" y="54"/>
                  </a:lnTo>
                  <a:lnTo>
                    <a:pt x="147" y="54"/>
                  </a:lnTo>
                  <a:lnTo>
                    <a:pt x="151" y="54"/>
                  </a:lnTo>
                  <a:lnTo>
                    <a:pt x="155" y="54"/>
                  </a:lnTo>
                  <a:lnTo>
                    <a:pt x="159" y="54"/>
                  </a:lnTo>
                  <a:lnTo>
                    <a:pt x="163" y="53"/>
                  </a:lnTo>
                  <a:lnTo>
                    <a:pt x="167" y="53"/>
                  </a:lnTo>
                  <a:lnTo>
                    <a:pt x="171" y="53"/>
                  </a:lnTo>
                  <a:lnTo>
                    <a:pt x="175" y="53"/>
                  </a:lnTo>
                  <a:lnTo>
                    <a:pt x="179" y="53"/>
                  </a:lnTo>
                  <a:lnTo>
                    <a:pt x="183" y="52"/>
                  </a:lnTo>
                  <a:lnTo>
                    <a:pt x="187" y="52"/>
                  </a:lnTo>
                  <a:lnTo>
                    <a:pt x="191" y="52"/>
                  </a:lnTo>
                  <a:lnTo>
                    <a:pt x="195" y="52"/>
                  </a:lnTo>
                  <a:lnTo>
                    <a:pt x="199" y="52"/>
                  </a:lnTo>
                  <a:lnTo>
                    <a:pt x="203" y="51"/>
                  </a:lnTo>
                  <a:lnTo>
                    <a:pt x="207" y="51"/>
                  </a:lnTo>
                  <a:lnTo>
                    <a:pt x="212" y="51"/>
                  </a:lnTo>
                  <a:lnTo>
                    <a:pt x="216" y="51"/>
                  </a:lnTo>
                  <a:lnTo>
                    <a:pt x="220" y="51"/>
                  </a:lnTo>
                  <a:lnTo>
                    <a:pt x="224" y="50"/>
                  </a:lnTo>
                  <a:lnTo>
                    <a:pt x="228" y="50"/>
                  </a:lnTo>
                  <a:lnTo>
                    <a:pt x="232" y="50"/>
                  </a:lnTo>
                  <a:lnTo>
                    <a:pt x="236" y="50"/>
                  </a:lnTo>
                  <a:lnTo>
                    <a:pt x="240" y="49"/>
                  </a:lnTo>
                  <a:lnTo>
                    <a:pt x="244" y="49"/>
                  </a:lnTo>
                  <a:lnTo>
                    <a:pt x="248" y="49"/>
                  </a:lnTo>
                  <a:lnTo>
                    <a:pt x="252" y="49"/>
                  </a:lnTo>
                  <a:lnTo>
                    <a:pt x="256" y="49"/>
                  </a:lnTo>
                  <a:lnTo>
                    <a:pt x="260" y="48"/>
                  </a:lnTo>
                  <a:lnTo>
                    <a:pt x="264" y="48"/>
                  </a:lnTo>
                  <a:lnTo>
                    <a:pt x="269" y="48"/>
                  </a:lnTo>
                  <a:lnTo>
                    <a:pt x="273" y="48"/>
                  </a:lnTo>
                  <a:lnTo>
                    <a:pt x="277" y="48"/>
                  </a:lnTo>
                  <a:lnTo>
                    <a:pt x="281" y="47"/>
                  </a:lnTo>
                  <a:lnTo>
                    <a:pt x="285" y="47"/>
                  </a:lnTo>
                  <a:lnTo>
                    <a:pt x="289" y="47"/>
                  </a:lnTo>
                  <a:lnTo>
                    <a:pt x="293" y="47"/>
                  </a:lnTo>
                  <a:lnTo>
                    <a:pt x="297" y="47"/>
                  </a:lnTo>
                  <a:lnTo>
                    <a:pt x="301" y="46"/>
                  </a:lnTo>
                  <a:lnTo>
                    <a:pt x="305" y="46"/>
                  </a:lnTo>
                  <a:lnTo>
                    <a:pt x="309" y="46"/>
                  </a:lnTo>
                  <a:lnTo>
                    <a:pt x="313" y="46"/>
                  </a:lnTo>
                  <a:lnTo>
                    <a:pt x="317" y="46"/>
                  </a:lnTo>
                  <a:lnTo>
                    <a:pt x="321" y="45"/>
                  </a:lnTo>
                  <a:lnTo>
                    <a:pt x="325" y="45"/>
                  </a:lnTo>
                  <a:lnTo>
                    <a:pt x="330" y="45"/>
                  </a:lnTo>
                  <a:lnTo>
                    <a:pt x="334" y="45"/>
                  </a:lnTo>
                  <a:lnTo>
                    <a:pt x="338" y="45"/>
                  </a:lnTo>
                  <a:lnTo>
                    <a:pt x="342" y="44"/>
                  </a:lnTo>
                  <a:lnTo>
                    <a:pt x="346" y="44"/>
                  </a:lnTo>
                  <a:lnTo>
                    <a:pt x="350" y="44"/>
                  </a:lnTo>
                  <a:lnTo>
                    <a:pt x="354" y="44"/>
                  </a:lnTo>
                  <a:lnTo>
                    <a:pt x="358" y="44"/>
                  </a:lnTo>
                  <a:lnTo>
                    <a:pt x="362" y="43"/>
                  </a:lnTo>
                  <a:lnTo>
                    <a:pt x="366" y="43"/>
                  </a:lnTo>
                  <a:lnTo>
                    <a:pt x="370" y="43"/>
                  </a:lnTo>
                  <a:lnTo>
                    <a:pt x="374" y="43"/>
                  </a:lnTo>
                  <a:lnTo>
                    <a:pt x="378" y="43"/>
                  </a:lnTo>
                  <a:lnTo>
                    <a:pt x="382" y="42"/>
                  </a:lnTo>
                  <a:lnTo>
                    <a:pt x="386" y="42"/>
                  </a:lnTo>
                  <a:lnTo>
                    <a:pt x="391" y="42"/>
                  </a:lnTo>
                  <a:lnTo>
                    <a:pt x="395" y="42"/>
                  </a:lnTo>
                  <a:lnTo>
                    <a:pt x="399" y="42"/>
                  </a:lnTo>
                  <a:lnTo>
                    <a:pt x="403" y="41"/>
                  </a:lnTo>
                  <a:lnTo>
                    <a:pt x="407" y="41"/>
                  </a:lnTo>
                  <a:lnTo>
                    <a:pt x="411" y="41"/>
                  </a:lnTo>
                  <a:lnTo>
                    <a:pt x="415" y="41"/>
                  </a:lnTo>
                  <a:lnTo>
                    <a:pt x="419" y="40"/>
                  </a:lnTo>
                  <a:lnTo>
                    <a:pt x="423" y="40"/>
                  </a:lnTo>
                  <a:lnTo>
                    <a:pt x="427" y="40"/>
                  </a:lnTo>
                  <a:lnTo>
                    <a:pt x="431" y="40"/>
                  </a:lnTo>
                  <a:lnTo>
                    <a:pt x="435" y="40"/>
                  </a:lnTo>
                  <a:lnTo>
                    <a:pt x="439" y="40"/>
                  </a:lnTo>
                  <a:lnTo>
                    <a:pt x="443" y="39"/>
                  </a:lnTo>
                  <a:lnTo>
                    <a:pt x="447" y="39"/>
                  </a:lnTo>
                  <a:lnTo>
                    <a:pt x="451" y="39"/>
                  </a:lnTo>
                  <a:lnTo>
                    <a:pt x="456" y="39"/>
                  </a:lnTo>
                  <a:lnTo>
                    <a:pt x="460" y="38"/>
                  </a:lnTo>
                  <a:lnTo>
                    <a:pt x="464" y="38"/>
                  </a:lnTo>
                  <a:lnTo>
                    <a:pt x="468" y="38"/>
                  </a:lnTo>
                  <a:lnTo>
                    <a:pt x="472" y="38"/>
                  </a:lnTo>
                  <a:lnTo>
                    <a:pt x="476" y="38"/>
                  </a:lnTo>
                  <a:lnTo>
                    <a:pt x="480" y="37"/>
                  </a:lnTo>
                  <a:lnTo>
                    <a:pt x="484" y="37"/>
                  </a:lnTo>
                  <a:lnTo>
                    <a:pt x="488" y="37"/>
                  </a:lnTo>
                  <a:lnTo>
                    <a:pt x="492" y="37"/>
                  </a:lnTo>
                  <a:lnTo>
                    <a:pt x="496" y="37"/>
                  </a:lnTo>
                  <a:lnTo>
                    <a:pt x="500" y="36"/>
                  </a:lnTo>
                  <a:lnTo>
                    <a:pt x="504" y="36"/>
                  </a:lnTo>
                  <a:lnTo>
                    <a:pt x="508" y="36"/>
                  </a:lnTo>
                  <a:lnTo>
                    <a:pt x="513" y="36"/>
                  </a:lnTo>
                  <a:lnTo>
                    <a:pt x="517" y="36"/>
                  </a:lnTo>
                  <a:lnTo>
                    <a:pt x="521" y="35"/>
                  </a:lnTo>
                  <a:lnTo>
                    <a:pt x="525" y="35"/>
                  </a:lnTo>
                  <a:lnTo>
                    <a:pt x="529" y="35"/>
                  </a:lnTo>
                  <a:lnTo>
                    <a:pt x="533" y="35"/>
                  </a:lnTo>
                  <a:lnTo>
                    <a:pt x="537" y="35"/>
                  </a:lnTo>
                  <a:lnTo>
                    <a:pt x="541" y="34"/>
                  </a:lnTo>
                  <a:lnTo>
                    <a:pt x="545" y="34"/>
                  </a:lnTo>
                  <a:lnTo>
                    <a:pt x="549" y="34"/>
                  </a:lnTo>
                  <a:lnTo>
                    <a:pt x="553" y="34"/>
                  </a:lnTo>
                  <a:lnTo>
                    <a:pt x="557" y="34"/>
                  </a:lnTo>
                  <a:lnTo>
                    <a:pt x="561" y="33"/>
                  </a:lnTo>
                  <a:lnTo>
                    <a:pt x="565" y="33"/>
                  </a:lnTo>
                  <a:lnTo>
                    <a:pt x="569" y="33"/>
                  </a:lnTo>
                  <a:lnTo>
                    <a:pt x="574" y="33"/>
                  </a:lnTo>
                  <a:lnTo>
                    <a:pt x="578" y="32"/>
                  </a:lnTo>
                  <a:lnTo>
                    <a:pt x="582" y="32"/>
                  </a:lnTo>
                  <a:lnTo>
                    <a:pt x="586" y="32"/>
                  </a:lnTo>
                  <a:lnTo>
                    <a:pt x="590" y="32"/>
                  </a:lnTo>
                  <a:lnTo>
                    <a:pt x="594" y="32"/>
                  </a:lnTo>
                  <a:lnTo>
                    <a:pt x="598" y="32"/>
                  </a:lnTo>
                  <a:lnTo>
                    <a:pt x="602" y="31"/>
                  </a:lnTo>
                  <a:lnTo>
                    <a:pt x="606" y="31"/>
                  </a:lnTo>
                  <a:lnTo>
                    <a:pt x="610" y="31"/>
                  </a:lnTo>
                  <a:lnTo>
                    <a:pt x="614" y="31"/>
                  </a:lnTo>
                  <a:lnTo>
                    <a:pt x="618" y="30"/>
                  </a:lnTo>
                  <a:lnTo>
                    <a:pt x="622" y="30"/>
                  </a:lnTo>
                  <a:lnTo>
                    <a:pt x="626" y="30"/>
                  </a:lnTo>
                  <a:lnTo>
                    <a:pt x="630" y="30"/>
                  </a:lnTo>
                  <a:lnTo>
                    <a:pt x="634" y="30"/>
                  </a:lnTo>
                  <a:lnTo>
                    <a:pt x="639" y="29"/>
                  </a:lnTo>
                  <a:lnTo>
                    <a:pt x="643" y="29"/>
                  </a:lnTo>
                  <a:lnTo>
                    <a:pt x="647" y="29"/>
                  </a:lnTo>
                  <a:lnTo>
                    <a:pt x="651" y="29"/>
                  </a:lnTo>
                  <a:lnTo>
                    <a:pt x="655" y="29"/>
                  </a:lnTo>
                  <a:lnTo>
                    <a:pt x="659" y="28"/>
                  </a:lnTo>
                  <a:lnTo>
                    <a:pt x="663" y="28"/>
                  </a:lnTo>
                  <a:lnTo>
                    <a:pt x="667" y="28"/>
                  </a:lnTo>
                  <a:lnTo>
                    <a:pt x="671" y="28"/>
                  </a:lnTo>
                  <a:lnTo>
                    <a:pt x="675" y="28"/>
                  </a:lnTo>
                  <a:lnTo>
                    <a:pt x="679" y="27"/>
                  </a:lnTo>
                  <a:lnTo>
                    <a:pt x="683" y="27"/>
                  </a:lnTo>
                  <a:lnTo>
                    <a:pt x="687" y="27"/>
                  </a:lnTo>
                  <a:lnTo>
                    <a:pt x="691" y="27"/>
                  </a:lnTo>
                  <a:lnTo>
                    <a:pt x="695" y="27"/>
                  </a:lnTo>
                  <a:lnTo>
                    <a:pt x="700" y="26"/>
                  </a:lnTo>
                  <a:lnTo>
                    <a:pt x="704" y="26"/>
                  </a:lnTo>
                  <a:lnTo>
                    <a:pt x="708" y="26"/>
                  </a:lnTo>
                  <a:lnTo>
                    <a:pt x="712" y="26"/>
                  </a:lnTo>
                  <a:lnTo>
                    <a:pt x="716" y="26"/>
                  </a:lnTo>
                  <a:lnTo>
                    <a:pt x="720" y="25"/>
                  </a:lnTo>
                  <a:lnTo>
                    <a:pt x="724" y="25"/>
                  </a:lnTo>
                  <a:lnTo>
                    <a:pt x="728" y="25"/>
                  </a:lnTo>
                  <a:lnTo>
                    <a:pt x="732" y="25"/>
                  </a:lnTo>
                  <a:lnTo>
                    <a:pt x="736" y="25"/>
                  </a:lnTo>
                  <a:lnTo>
                    <a:pt x="740" y="24"/>
                  </a:lnTo>
                  <a:lnTo>
                    <a:pt x="744" y="24"/>
                  </a:lnTo>
                  <a:lnTo>
                    <a:pt x="748" y="24"/>
                  </a:lnTo>
                  <a:lnTo>
                    <a:pt x="752" y="24"/>
                  </a:lnTo>
                  <a:lnTo>
                    <a:pt x="757" y="24"/>
                  </a:lnTo>
                  <a:lnTo>
                    <a:pt x="761" y="23"/>
                  </a:lnTo>
                  <a:lnTo>
                    <a:pt x="765" y="23"/>
                  </a:lnTo>
                  <a:lnTo>
                    <a:pt x="769" y="23"/>
                  </a:lnTo>
                  <a:lnTo>
                    <a:pt x="773" y="23"/>
                  </a:lnTo>
                  <a:lnTo>
                    <a:pt x="777" y="23"/>
                  </a:lnTo>
                  <a:lnTo>
                    <a:pt x="781" y="22"/>
                  </a:lnTo>
                  <a:lnTo>
                    <a:pt x="785" y="22"/>
                  </a:lnTo>
                  <a:lnTo>
                    <a:pt x="789" y="22"/>
                  </a:lnTo>
                  <a:lnTo>
                    <a:pt x="793" y="22"/>
                  </a:lnTo>
                  <a:lnTo>
                    <a:pt x="797" y="21"/>
                  </a:lnTo>
                  <a:lnTo>
                    <a:pt x="801" y="21"/>
                  </a:lnTo>
                  <a:lnTo>
                    <a:pt x="805" y="21"/>
                  </a:lnTo>
                  <a:lnTo>
                    <a:pt x="809" y="21"/>
                  </a:lnTo>
                  <a:lnTo>
                    <a:pt x="813" y="21"/>
                  </a:lnTo>
                  <a:lnTo>
                    <a:pt x="818" y="20"/>
                  </a:lnTo>
                  <a:lnTo>
                    <a:pt x="822" y="20"/>
                  </a:lnTo>
                  <a:lnTo>
                    <a:pt x="826" y="20"/>
                  </a:lnTo>
                  <a:lnTo>
                    <a:pt x="830" y="20"/>
                  </a:lnTo>
                  <a:lnTo>
                    <a:pt x="834" y="20"/>
                  </a:lnTo>
                  <a:lnTo>
                    <a:pt x="838" y="19"/>
                  </a:lnTo>
                  <a:lnTo>
                    <a:pt x="842" y="19"/>
                  </a:lnTo>
                  <a:lnTo>
                    <a:pt x="846" y="19"/>
                  </a:lnTo>
                  <a:lnTo>
                    <a:pt x="850" y="19"/>
                  </a:lnTo>
                  <a:lnTo>
                    <a:pt x="854" y="19"/>
                  </a:lnTo>
                  <a:lnTo>
                    <a:pt x="858" y="18"/>
                  </a:lnTo>
                  <a:lnTo>
                    <a:pt x="862" y="18"/>
                  </a:lnTo>
                  <a:lnTo>
                    <a:pt x="866" y="18"/>
                  </a:lnTo>
                  <a:lnTo>
                    <a:pt x="870" y="18"/>
                  </a:lnTo>
                  <a:lnTo>
                    <a:pt x="874" y="18"/>
                  </a:lnTo>
                  <a:lnTo>
                    <a:pt x="878" y="17"/>
                  </a:lnTo>
                  <a:lnTo>
                    <a:pt x="883" y="17"/>
                  </a:lnTo>
                  <a:lnTo>
                    <a:pt x="887" y="17"/>
                  </a:lnTo>
                  <a:lnTo>
                    <a:pt x="891" y="17"/>
                  </a:lnTo>
                  <a:lnTo>
                    <a:pt x="895" y="17"/>
                  </a:lnTo>
                  <a:lnTo>
                    <a:pt x="899" y="16"/>
                  </a:lnTo>
                  <a:lnTo>
                    <a:pt x="903" y="16"/>
                  </a:lnTo>
                  <a:lnTo>
                    <a:pt x="907" y="16"/>
                  </a:lnTo>
                  <a:lnTo>
                    <a:pt x="911" y="16"/>
                  </a:lnTo>
                  <a:lnTo>
                    <a:pt x="915" y="16"/>
                  </a:lnTo>
                  <a:lnTo>
                    <a:pt x="919" y="15"/>
                  </a:lnTo>
                  <a:lnTo>
                    <a:pt x="923" y="15"/>
                  </a:lnTo>
                  <a:lnTo>
                    <a:pt x="927" y="15"/>
                  </a:lnTo>
                  <a:lnTo>
                    <a:pt x="931" y="15"/>
                  </a:lnTo>
                  <a:lnTo>
                    <a:pt x="935" y="15"/>
                  </a:lnTo>
                  <a:lnTo>
                    <a:pt x="939" y="14"/>
                  </a:lnTo>
                  <a:lnTo>
                    <a:pt x="944" y="14"/>
                  </a:lnTo>
                  <a:lnTo>
                    <a:pt x="948" y="14"/>
                  </a:lnTo>
                  <a:lnTo>
                    <a:pt x="952" y="14"/>
                  </a:lnTo>
                  <a:lnTo>
                    <a:pt x="956" y="13"/>
                  </a:lnTo>
                  <a:lnTo>
                    <a:pt x="960" y="13"/>
                  </a:lnTo>
                  <a:lnTo>
                    <a:pt x="964" y="13"/>
                  </a:lnTo>
                  <a:lnTo>
                    <a:pt x="968" y="13"/>
                  </a:lnTo>
                  <a:lnTo>
                    <a:pt x="972" y="13"/>
                  </a:lnTo>
                  <a:lnTo>
                    <a:pt x="976" y="12"/>
                  </a:lnTo>
                  <a:lnTo>
                    <a:pt x="980" y="12"/>
                  </a:lnTo>
                  <a:lnTo>
                    <a:pt x="984" y="12"/>
                  </a:lnTo>
                  <a:lnTo>
                    <a:pt x="988" y="12"/>
                  </a:lnTo>
                  <a:lnTo>
                    <a:pt x="992" y="12"/>
                  </a:lnTo>
                  <a:lnTo>
                    <a:pt x="996" y="11"/>
                  </a:lnTo>
                  <a:lnTo>
                    <a:pt x="1001" y="11"/>
                  </a:lnTo>
                  <a:lnTo>
                    <a:pt x="1005" y="11"/>
                  </a:lnTo>
                  <a:lnTo>
                    <a:pt x="1009" y="11"/>
                  </a:lnTo>
                  <a:lnTo>
                    <a:pt x="1013" y="11"/>
                  </a:lnTo>
                  <a:lnTo>
                    <a:pt x="1017" y="10"/>
                  </a:lnTo>
                  <a:lnTo>
                    <a:pt x="1021" y="10"/>
                  </a:lnTo>
                  <a:lnTo>
                    <a:pt x="1025" y="10"/>
                  </a:lnTo>
                  <a:lnTo>
                    <a:pt x="1029" y="10"/>
                  </a:lnTo>
                  <a:lnTo>
                    <a:pt x="1033" y="10"/>
                  </a:lnTo>
                  <a:lnTo>
                    <a:pt x="1037" y="9"/>
                  </a:lnTo>
                  <a:lnTo>
                    <a:pt x="1041" y="9"/>
                  </a:lnTo>
                  <a:lnTo>
                    <a:pt x="1045" y="9"/>
                  </a:lnTo>
                  <a:lnTo>
                    <a:pt x="1049" y="9"/>
                  </a:lnTo>
                  <a:lnTo>
                    <a:pt x="1053" y="9"/>
                  </a:lnTo>
                  <a:lnTo>
                    <a:pt x="1057" y="8"/>
                  </a:lnTo>
                  <a:lnTo>
                    <a:pt x="1062" y="8"/>
                  </a:lnTo>
                  <a:lnTo>
                    <a:pt x="1066" y="8"/>
                  </a:lnTo>
                  <a:lnTo>
                    <a:pt x="1070" y="8"/>
                  </a:lnTo>
                  <a:lnTo>
                    <a:pt x="1074" y="8"/>
                  </a:lnTo>
                  <a:lnTo>
                    <a:pt x="1078" y="7"/>
                  </a:lnTo>
                  <a:lnTo>
                    <a:pt x="1082" y="7"/>
                  </a:lnTo>
                  <a:lnTo>
                    <a:pt x="1086" y="7"/>
                  </a:lnTo>
                  <a:lnTo>
                    <a:pt x="1090" y="7"/>
                  </a:lnTo>
                  <a:lnTo>
                    <a:pt x="1094" y="7"/>
                  </a:lnTo>
                  <a:lnTo>
                    <a:pt x="1098" y="6"/>
                  </a:lnTo>
                  <a:lnTo>
                    <a:pt x="1102" y="6"/>
                  </a:lnTo>
                  <a:lnTo>
                    <a:pt x="1106" y="6"/>
                  </a:lnTo>
                  <a:lnTo>
                    <a:pt x="1110" y="6"/>
                  </a:lnTo>
                  <a:lnTo>
                    <a:pt x="1114" y="5"/>
                  </a:lnTo>
                  <a:lnTo>
                    <a:pt x="1118" y="5"/>
                  </a:lnTo>
                  <a:lnTo>
                    <a:pt x="1122" y="5"/>
                  </a:lnTo>
                  <a:lnTo>
                    <a:pt x="1127" y="5"/>
                  </a:lnTo>
                  <a:lnTo>
                    <a:pt x="1131" y="5"/>
                  </a:lnTo>
                  <a:lnTo>
                    <a:pt x="1135" y="4"/>
                  </a:lnTo>
                  <a:lnTo>
                    <a:pt x="1139" y="4"/>
                  </a:lnTo>
                  <a:lnTo>
                    <a:pt x="1143" y="4"/>
                  </a:lnTo>
                  <a:lnTo>
                    <a:pt x="1147" y="4"/>
                  </a:lnTo>
                  <a:lnTo>
                    <a:pt x="1151" y="4"/>
                  </a:lnTo>
                  <a:lnTo>
                    <a:pt x="1155" y="3"/>
                  </a:lnTo>
                  <a:lnTo>
                    <a:pt x="1159" y="3"/>
                  </a:lnTo>
                  <a:lnTo>
                    <a:pt x="1163" y="3"/>
                  </a:lnTo>
                  <a:lnTo>
                    <a:pt x="1167" y="3"/>
                  </a:lnTo>
                  <a:lnTo>
                    <a:pt x="1171" y="3"/>
                  </a:lnTo>
                  <a:lnTo>
                    <a:pt x="1175" y="2"/>
                  </a:lnTo>
                  <a:lnTo>
                    <a:pt x="1179" y="2"/>
                  </a:lnTo>
                  <a:lnTo>
                    <a:pt x="1183" y="2"/>
                  </a:lnTo>
                  <a:lnTo>
                    <a:pt x="1188" y="2"/>
                  </a:lnTo>
                  <a:lnTo>
                    <a:pt x="1192" y="2"/>
                  </a:lnTo>
                  <a:lnTo>
                    <a:pt x="1196" y="1"/>
                  </a:lnTo>
                  <a:lnTo>
                    <a:pt x="1200" y="1"/>
                  </a:lnTo>
                  <a:lnTo>
                    <a:pt x="1204" y="1"/>
                  </a:lnTo>
                  <a:lnTo>
                    <a:pt x="1208" y="1"/>
                  </a:lnTo>
                  <a:lnTo>
                    <a:pt x="1212" y="1"/>
                  </a:lnTo>
                  <a:lnTo>
                    <a:pt x="1216" y="0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4" name="Freeform 69"/>
            <p:cNvSpPr>
              <a:spLocks/>
            </p:cNvSpPr>
            <p:nvPr/>
          </p:nvSpPr>
          <p:spPr bwMode="auto">
            <a:xfrm>
              <a:off x="967" y="2230"/>
              <a:ext cx="4245" cy="328"/>
            </a:xfrm>
            <a:custGeom>
              <a:avLst/>
              <a:gdLst>
                <a:gd name="T0" fmla="*/ 16 w 1216"/>
                <a:gd name="T1" fmla="*/ 92 h 94"/>
                <a:gd name="T2" fmla="*/ 37 w 1216"/>
                <a:gd name="T3" fmla="*/ 91 h 94"/>
                <a:gd name="T4" fmla="*/ 57 w 1216"/>
                <a:gd name="T5" fmla="*/ 89 h 94"/>
                <a:gd name="T6" fmla="*/ 77 w 1216"/>
                <a:gd name="T7" fmla="*/ 88 h 94"/>
                <a:gd name="T8" fmla="*/ 98 w 1216"/>
                <a:gd name="T9" fmla="*/ 86 h 94"/>
                <a:gd name="T10" fmla="*/ 118 w 1216"/>
                <a:gd name="T11" fmla="*/ 85 h 94"/>
                <a:gd name="T12" fmla="*/ 138 w 1216"/>
                <a:gd name="T13" fmla="*/ 83 h 94"/>
                <a:gd name="T14" fmla="*/ 159 w 1216"/>
                <a:gd name="T15" fmla="*/ 81 h 94"/>
                <a:gd name="T16" fmla="*/ 179 w 1216"/>
                <a:gd name="T17" fmla="*/ 80 h 94"/>
                <a:gd name="T18" fmla="*/ 199 w 1216"/>
                <a:gd name="T19" fmla="*/ 78 h 94"/>
                <a:gd name="T20" fmla="*/ 220 w 1216"/>
                <a:gd name="T21" fmla="*/ 77 h 94"/>
                <a:gd name="T22" fmla="*/ 240 w 1216"/>
                <a:gd name="T23" fmla="*/ 75 h 94"/>
                <a:gd name="T24" fmla="*/ 260 w 1216"/>
                <a:gd name="T25" fmla="*/ 74 h 94"/>
                <a:gd name="T26" fmla="*/ 281 w 1216"/>
                <a:gd name="T27" fmla="*/ 72 h 94"/>
                <a:gd name="T28" fmla="*/ 301 w 1216"/>
                <a:gd name="T29" fmla="*/ 71 h 94"/>
                <a:gd name="T30" fmla="*/ 321 w 1216"/>
                <a:gd name="T31" fmla="*/ 69 h 94"/>
                <a:gd name="T32" fmla="*/ 342 w 1216"/>
                <a:gd name="T33" fmla="*/ 67 h 94"/>
                <a:gd name="T34" fmla="*/ 362 w 1216"/>
                <a:gd name="T35" fmla="*/ 66 h 94"/>
                <a:gd name="T36" fmla="*/ 382 w 1216"/>
                <a:gd name="T37" fmla="*/ 64 h 94"/>
                <a:gd name="T38" fmla="*/ 403 w 1216"/>
                <a:gd name="T39" fmla="*/ 63 h 94"/>
                <a:gd name="T40" fmla="*/ 423 w 1216"/>
                <a:gd name="T41" fmla="*/ 61 h 94"/>
                <a:gd name="T42" fmla="*/ 443 w 1216"/>
                <a:gd name="T43" fmla="*/ 60 h 94"/>
                <a:gd name="T44" fmla="*/ 464 w 1216"/>
                <a:gd name="T45" fmla="*/ 58 h 94"/>
                <a:gd name="T46" fmla="*/ 484 w 1216"/>
                <a:gd name="T47" fmla="*/ 56 h 94"/>
                <a:gd name="T48" fmla="*/ 504 w 1216"/>
                <a:gd name="T49" fmla="*/ 55 h 94"/>
                <a:gd name="T50" fmla="*/ 525 w 1216"/>
                <a:gd name="T51" fmla="*/ 53 h 94"/>
                <a:gd name="T52" fmla="*/ 545 w 1216"/>
                <a:gd name="T53" fmla="*/ 52 h 94"/>
                <a:gd name="T54" fmla="*/ 565 w 1216"/>
                <a:gd name="T55" fmla="*/ 50 h 94"/>
                <a:gd name="T56" fmla="*/ 586 w 1216"/>
                <a:gd name="T57" fmla="*/ 49 h 94"/>
                <a:gd name="T58" fmla="*/ 606 w 1216"/>
                <a:gd name="T59" fmla="*/ 47 h 94"/>
                <a:gd name="T60" fmla="*/ 626 w 1216"/>
                <a:gd name="T61" fmla="*/ 46 h 94"/>
                <a:gd name="T62" fmla="*/ 647 w 1216"/>
                <a:gd name="T63" fmla="*/ 44 h 94"/>
                <a:gd name="T64" fmla="*/ 667 w 1216"/>
                <a:gd name="T65" fmla="*/ 42 h 94"/>
                <a:gd name="T66" fmla="*/ 687 w 1216"/>
                <a:gd name="T67" fmla="*/ 41 h 94"/>
                <a:gd name="T68" fmla="*/ 708 w 1216"/>
                <a:gd name="T69" fmla="*/ 39 h 94"/>
                <a:gd name="T70" fmla="*/ 728 w 1216"/>
                <a:gd name="T71" fmla="*/ 38 h 94"/>
                <a:gd name="T72" fmla="*/ 748 w 1216"/>
                <a:gd name="T73" fmla="*/ 36 h 94"/>
                <a:gd name="T74" fmla="*/ 769 w 1216"/>
                <a:gd name="T75" fmla="*/ 35 h 94"/>
                <a:gd name="T76" fmla="*/ 789 w 1216"/>
                <a:gd name="T77" fmla="*/ 33 h 94"/>
                <a:gd name="T78" fmla="*/ 809 w 1216"/>
                <a:gd name="T79" fmla="*/ 32 h 94"/>
                <a:gd name="T80" fmla="*/ 830 w 1216"/>
                <a:gd name="T81" fmla="*/ 30 h 94"/>
                <a:gd name="T82" fmla="*/ 850 w 1216"/>
                <a:gd name="T83" fmla="*/ 28 h 94"/>
                <a:gd name="T84" fmla="*/ 870 w 1216"/>
                <a:gd name="T85" fmla="*/ 27 h 94"/>
                <a:gd name="T86" fmla="*/ 891 w 1216"/>
                <a:gd name="T87" fmla="*/ 25 h 94"/>
                <a:gd name="T88" fmla="*/ 911 w 1216"/>
                <a:gd name="T89" fmla="*/ 24 h 94"/>
                <a:gd name="T90" fmla="*/ 931 w 1216"/>
                <a:gd name="T91" fmla="*/ 22 h 94"/>
                <a:gd name="T92" fmla="*/ 952 w 1216"/>
                <a:gd name="T93" fmla="*/ 21 h 94"/>
                <a:gd name="T94" fmla="*/ 972 w 1216"/>
                <a:gd name="T95" fmla="*/ 19 h 94"/>
                <a:gd name="T96" fmla="*/ 992 w 1216"/>
                <a:gd name="T97" fmla="*/ 17 h 94"/>
                <a:gd name="T98" fmla="*/ 1013 w 1216"/>
                <a:gd name="T99" fmla="*/ 16 h 94"/>
                <a:gd name="T100" fmla="*/ 1033 w 1216"/>
                <a:gd name="T101" fmla="*/ 14 h 94"/>
                <a:gd name="T102" fmla="*/ 1053 w 1216"/>
                <a:gd name="T103" fmla="*/ 13 h 94"/>
                <a:gd name="T104" fmla="*/ 1074 w 1216"/>
                <a:gd name="T105" fmla="*/ 11 h 94"/>
                <a:gd name="T106" fmla="*/ 1094 w 1216"/>
                <a:gd name="T107" fmla="*/ 10 h 94"/>
                <a:gd name="T108" fmla="*/ 1114 w 1216"/>
                <a:gd name="T109" fmla="*/ 8 h 94"/>
                <a:gd name="T110" fmla="*/ 1135 w 1216"/>
                <a:gd name="T111" fmla="*/ 7 h 94"/>
                <a:gd name="T112" fmla="*/ 1155 w 1216"/>
                <a:gd name="T113" fmla="*/ 5 h 94"/>
                <a:gd name="T114" fmla="*/ 1175 w 1216"/>
                <a:gd name="T115" fmla="*/ 3 h 94"/>
                <a:gd name="T116" fmla="*/ 1196 w 1216"/>
                <a:gd name="T117" fmla="*/ 2 h 94"/>
                <a:gd name="T118" fmla="*/ 1216 w 1216"/>
                <a:gd name="T11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16" h="94">
                  <a:moveTo>
                    <a:pt x="0" y="94"/>
                  </a:moveTo>
                  <a:lnTo>
                    <a:pt x="4" y="93"/>
                  </a:lnTo>
                  <a:lnTo>
                    <a:pt x="8" y="93"/>
                  </a:lnTo>
                  <a:lnTo>
                    <a:pt x="12" y="93"/>
                  </a:lnTo>
                  <a:lnTo>
                    <a:pt x="16" y="92"/>
                  </a:lnTo>
                  <a:lnTo>
                    <a:pt x="20" y="92"/>
                  </a:lnTo>
                  <a:lnTo>
                    <a:pt x="25" y="92"/>
                  </a:lnTo>
                  <a:lnTo>
                    <a:pt x="29" y="91"/>
                  </a:lnTo>
                  <a:lnTo>
                    <a:pt x="33" y="91"/>
                  </a:lnTo>
                  <a:lnTo>
                    <a:pt x="37" y="91"/>
                  </a:lnTo>
                  <a:lnTo>
                    <a:pt x="41" y="90"/>
                  </a:lnTo>
                  <a:lnTo>
                    <a:pt x="45" y="90"/>
                  </a:lnTo>
                  <a:lnTo>
                    <a:pt x="49" y="90"/>
                  </a:lnTo>
                  <a:lnTo>
                    <a:pt x="53" y="90"/>
                  </a:lnTo>
                  <a:lnTo>
                    <a:pt x="57" y="89"/>
                  </a:lnTo>
                  <a:lnTo>
                    <a:pt x="61" y="89"/>
                  </a:lnTo>
                  <a:lnTo>
                    <a:pt x="65" y="89"/>
                  </a:lnTo>
                  <a:lnTo>
                    <a:pt x="69" y="88"/>
                  </a:lnTo>
                  <a:lnTo>
                    <a:pt x="73" y="88"/>
                  </a:lnTo>
                  <a:lnTo>
                    <a:pt x="77" y="88"/>
                  </a:lnTo>
                  <a:lnTo>
                    <a:pt x="81" y="87"/>
                  </a:lnTo>
                  <a:lnTo>
                    <a:pt x="86" y="87"/>
                  </a:lnTo>
                  <a:lnTo>
                    <a:pt x="90" y="87"/>
                  </a:lnTo>
                  <a:lnTo>
                    <a:pt x="94" y="86"/>
                  </a:lnTo>
                  <a:lnTo>
                    <a:pt x="98" y="86"/>
                  </a:lnTo>
                  <a:lnTo>
                    <a:pt x="102" y="86"/>
                  </a:lnTo>
                  <a:lnTo>
                    <a:pt x="106" y="86"/>
                  </a:lnTo>
                  <a:lnTo>
                    <a:pt x="110" y="85"/>
                  </a:lnTo>
                  <a:lnTo>
                    <a:pt x="114" y="85"/>
                  </a:lnTo>
                  <a:lnTo>
                    <a:pt x="118" y="85"/>
                  </a:lnTo>
                  <a:lnTo>
                    <a:pt x="122" y="84"/>
                  </a:lnTo>
                  <a:lnTo>
                    <a:pt x="126" y="84"/>
                  </a:lnTo>
                  <a:lnTo>
                    <a:pt x="130" y="84"/>
                  </a:lnTo>
                  <a:lnTo>
                    <a:pt x="134" y="83"/>
                  </a:lnTo>
                  <a:lnTo>
                    <a:pt x="138" y="83"/>
                  </a:lnTo>
                  <a:lnTo>
                    <a:pt x="142" y="83"/>
                  </a:lnTo>
                  <a:lnTo>
                    <a:pt x="147" y="82"/>
                  </a:lnTo>
                  <a:lnTo>
                    <a:pt x="151" y="82"/>
                  </a:lnTo>
                  <a:lnTo>
                    <a:pt x="155" y="82"/>
                  </a:lnTo>
                  <a:lnTo>
                    <a:pt x="159" y="81"/>
                  </a:lnTo>
                  <a:lnTo>
                    <a:pt x="163" y="81"/>
                  </a:lnTo>
                  <a:lnTo>
                    <a:pt x="167" y="81"/>
                  </a:lnTo>
                  <a:lnTo>
                    <a:pt x="171" y="81"/>
                  </a:lnTo>
                  <a:lnTo>
                    <a:pt x="175" y="80"/>
                  </a:lnTo>
                  <a:lnTo>
                    <a:pt x="179" y="80"/>
                  </a:lnTo>
                  <a:lnTo>
                    <a:pt x="183" y="80"/>
                  </a:lnTo>
                  <a:lnTo>
                    <a:pt x="187" y="79"/>
                  </a:lnTo>
                  <a:lnTo>
                    <a:pt x="191" y="79"/>
                  </a:lnTo>
                  <a:lnTo>
                    <a:pt x="195" y="79"/>
                  </a:lnTo>
                  <a:lnTo>
                    <a:pt x="199" y="78"/>
                  </a:lnTo>
                  <a:lnTo>
                    <a:pt x="203" y="78"/>
                  </a:lnTo>
                  <a:lnTo>
                    <a:pt x="207" y="78"/>
                  </a:lnTo>
                  <a:lnTo>
                    <a:pt x="212" y="77"/>
                  </a:lnTo>
                  <a:lnTo>
                    <a:pt x="216" y="77"/>
                  </a:lnTo>
                  <a:lnTo>
                    <a:pt x="220" y="77"/>
                  </a:lnTo>
                  <a:lnTo>
                    <a:pt x="224" y="76"/>
                  </a:lnTo>
                  <a:lnTo>
                    <a:pt x="228" y="76"/>
                  </a:lnTo>
                  <a:lnTo>
                    <a:pt x="232" y="76"/>
                  </a:lnTo>
                  <a:lnTo>
                    <a:pt x="236" y="76"/>
                  </a:lnTo>
                  <a:lnTo>
                    <a:pt x="240" y="75"/>
                  </a:lnTo>
                  <a:lnTo>
                    <a:pt x="244" y="75"/>
                  </a:lnTo>
                  <a:lnTo>
                    <a:pt x="248" y="75"/>
                  </a:lnTo>
                  <a:lnTo>
                    <a:pt x="252" y="74"/>
                  </a:lnTo>
                  <a:lnTo>
                    <a:pt x="256" y="74"/>
                  </a:lnTo>
                  <a:lnTo>
                    <a:pt x="260" y="74"/>
                  </a:lnTo>
                  <a:lnTo>
                    <a:pt x="264" y="73"/>
                  </a:lnTo>
                  <a:lnTo>
                    <a:pt x="269" y="73"/>
                  </a:lnTo>
                  <a:lnTo>
                    <a:pt x="273" y="73"/>
                  </a:lnTo>
                  <a:lnTo>
                    <a:pt x="277" y="72"/>
                  </a:lnTo>
                  <a:lnTo>
                    <a:pt x="281" y="72"/>
                  </a:lnTo>
                  <a:lnTo>
                    <a:pt x="285" y="72"/>
                  </a:lnTo>
                  <a:lnTo>
                    <a:pt x="289" y="71"/>
                  </a:lnTo>
                  <a:lnTo>
                    <a:pt x="293" y="71"/>
                  </a:lnTo>
                  <a:lnTo>
                    <a:pt x="297" y="71"/>
                  </a:lnTo>
                  <a:lnTo>
                    <a:pt x="301" y="71"/>
                  </a:lnTo>
                  <a:lnTo>
                    <a:pt x="305" y="70"/>
                  </a:lnTo>
                  <a:lnTo>
                    <a:pt x="309" y="70"/>
                  </a:lnTo>
                  <a:lnTo>
                    <a:pt x="313" y="70"/>
                  </a:lnTo>
                  <a:lnTo>
                    <a:pt x="317" y="69"/>
                  </a:lnTo>
                  <a:lnTo>
                    <a:pt x="321" y="69"/>
                  </a:lnTo>
                  <a:lnTo>
                    <a:pt x="325" y="69"/>
                  </a:lnTo>
                  <a:lnTo>
                    <a:pt x="330" y="68"/>
                  </a:lnTo>
                  <a:lnTo>
                    <a:pt x="334" y="68"/>
                  </a:lnTo>
                  <a:lnTo>
                    <a:pt x="338" y="68"/>
                  </a:lnTo>
                  <a:lnTo>
                    <a:pt x="342" y="67"/>
                  </a:lnTo>
                  <a:lnTo>
                    <a:pt x="346" y="67"/>
                  </a:lnTo>
                  <a:lnTo>
                    <a:pt x="350" y="67"/>
                  </a:lnTo>
                  <a:lnTo>
                    <a:pt x="354" y="66"/>
                  </a:lnTo>
                  <a:lnTo>
                    <a:pt x="358" y="66"/>
                  </a:lnTo>
                  <a:lnTo>
                    <a:pt x="362" y="66"/>
                  </a:lnTo>
                  <a:lnTo>
                    <a:pt x="366" y="66"/>
                  </a:lnTo>
                  <a:lnTo>
                    <a:pt x="370" y="65"/>
                  </a:lnTo>
                  <a:lnTo>
                    <a:pt x="374" y="65"/>
                  </a:lnTo>
                  <a:lnTo>
                    <a:pt x="378" y="65"/>
                  </a:lnTo>
                  <a:lnTo>
                    <a:pt x="382" y="64"/>
                  </a:lnTo>
                  <a:lnTo>
                    <a:pt x="386" y="64"/>
                  </a:lnTo>
                  <a:lnTo>
                    <a:pt x="391" y="64"/>
                  </a:lnTo>
                  <a:lnTo>
                    <a:pt x="395" y="63"/>
                  </a:lnTo>
                  <a:lnTo>
                    <a:pt x="399" y="63"/>
                  </a:lnTo>
                  <a:lnTo>
                    <a:pt x="403" y="63"/>
                  </a:lnTo>
                  <a:lnTo>
                    <a:pt x="407" y="62"/>
                  </a:lnTo>
                  <a:lnTo>
                    <a:pt x="411" y="62"/>
                  </a:lnTo>
                  <a:lnTo>
                    <a:pt x="415" y="62"/>
                  </a:lnTo>
                  <a:lnTo>
                    <a:pt x="419" y="61"/>
                  </a:lnTo>
                  <a:lnTo>
                    <a:pt x="423" y="61"/>
                  </a:lnTo>
                  <a:lnTo>
                    <a:pt x="427" y="61"/>
                  </a:lnTo>
                  <a:lnTo>
                    <a:pt x="431" y="61"/>
                  </a:lnTo>
                  <a:lnTo>
                    <a:pt x="435" y="60"/>
                  </a:lnTo>
                  <a:lnTo>
                    <a:pt x="439" y="60"/>
                  </a:lnTo>
                  <a:lnTo>
                    <a:pt x="443" y="60"/>
                  </a:lnTo>
                  <a:lnTo>
                    <a:pt x="447" y="59"/>
                  </a:lnTo>
                  <a:lnTo>
                    <a:pt x="451" y="59"/>
                  </a:lnTo>
                  <a:lnTo>
                    <a:pt x="456" y="59"/>
                  </a:lnTo>
                  <a:lnTo>
                    <a:pt x="460" y="58"/>
                  </a:lnTo>
                  <a:lnTo>
                    <a:pt x="464" y="58"/>
                  </a:lnTo>
                  <a:lnTo>
                    <a:pt x="468" y="58"/>
                  </a:lnTo>
                  <a:lnTo>
                    <a:pt x="472" y="57"/>
                  </a:lnTo>
                  <a:lnTo>
                    <a:pt x="476" y="57"/>
                  </a:lnTo>
                  <a:lnTo>
                    <a:pt x="480" y="57"/>
                  </a:lnTo>
                  <a:lnTo>
                    <a:pt x="484" y="56"/>
                  </a:lnTo>
                  <a:lnTo>
                    <a:pt x="488" y="56"/>
                  </a:lnTo>
                  <a:lnTo>
                    <a:pt x="492" y="56"/>
                  </a:lnTo>
                  <a:lnTo>
                    <a:pt x="496" y="56"/>
                  </a:lnTo>
                  <a:lnTo>
                    <a:pt x="500" y="55"/>
                  </a:lnTo>
                  <a:lnTo>
                    <a:pt x="504" y="55"/>
                  </a:lnTo>
                  <a:lnTo>
                    <a:pt x="508" y="55"/>
                  </a:lnTo>
                  <a:lnTo>
                    <a:pt x="513" y="54"/>
                  </a:lnTo>
                  <a:lnTo>
                    <a:pt x="517" y="54"/>
                  </a:lnTo>
                  <a:lnTo>
                    <a:pt x="521" y="54"/>
                  </a:lnTo>
                  <a:lnTo>
                    <a:pt x="525" y="53"/>
                  </a:lnTo>
                  <a:lnTo>
                    <a:pt x="529" y="53"/>
                  </a:lnTo>
                  <a:lnTo>
                    <a:pt x="533" y="53"/>
                  </a:lnTo>
                  <a:lnTo>
                    <a:pt x="537" y="52"/>
                  </a:lnTo>
                  <a:lnTo>
                    <a:pt x="541" y="52"/>
                  </a:lnTo>
                  <a:lnTo>
                    <a:pt x="545" y="52"/>
                  </a:lnTo>
                  <a:lnTo>
                    <a:pt x="549" y="51"/>
                  </a:lnTo>
                  <a:lnTo>
                    <a:pt x="553" y="51"/>
                  </a:lnTo>
                  <a:lnTo>
                    <a:pt x="557" y="51"/>
                  </a:lnTo>
                  <a:lnTo>
                    <a:pt x="561" y="51"/>
                  </a:lnTo>
                  <a:lnTo>
                    <a:pt x="565" y="50"/>
                  </a:lnTo>
                  <a:lnTo>
                    <a:pt x="569" y="50"/>
                  </a:lnTo>
                  <a:lnTo>
                    <a:pt x="574" y="50"/>
                  </a:lnTo>
                  <a:lnTo>
                    <a:pt x="578" y="49"/>
                  </a:lnTo>
                  <a:lnTo>
                    <a:pt x="582" y="49"/>
                  </a:lnTo>
                  <a:lnTo>
                    <a:pt x="586" y="49"/>
                  </a:lnTo>
                  <a:lnTo>
                    <a:pt x="590" y="48"/>
                  </a:lnTo>
                  <a:lnTo>
                    <a:pt x="594" y="48"/>
                  </a:lnTo>
                  <a:lnTo>
                    <a:pt x="598" y="48"/>
                  </a:lnTo>
                  <a:lnTo>
                    <a:pt x="602" y="47"/>
                  </a:lnTo>
                  <a:lnTo>
                    <a:pt x="606" y="47"/>
                  </a:lnTo>
                  <a:lnTo>
                    <a:pt x="610" y="47"/>
                  </a:lnTo>
                  <a:lnTo>
                    <a:pt x="614" y="46"/>
                  </a:lnTo>
                  <a:lnTo>
                    <a:pt x="618" y="46"/>
                  </a:lnTo>
                  <a:lnTo>
                    <a:pt x="622" y="46"/>
                  </a:lnTo>
                  <a:lnTo>
                    <a:pt x="626" y="46"/>
                  </a:lnTo>
                  <a:lnTo>
                    <a:pt x="630" y="45"/>
                  </a:lnTo>
                  <a:lnTo>
                    <a:pt x="634" y="45"/>
                  </a:lnTo>
                  <a:lnTo>
                    <a:pt x="639" y="45"/>
                  </a:lnTo>
                  <a:lnTo>
                    <a:pt x="643" y="44"/>
                  </a:lnTo>
                  <a:lnTo>
                    <a:pt x="647" y="44"/>
                  </a:lnTo>
                  <a:lnTo>
                    <a:pt x="651" y="44"/>
                  </a:lnTo>
                  <a:lnTo>
                    <a:pt x="655" y="43"/>
                  </a:lnTo>
                  <a:lnTo>
                    <a:pt x="659" y="43"/>
                  </a:lnTo>
                  <a:lnTo>
                    <a:pt x="663" y="43"/>
                  </a:lnTo>
                  <a:lnTo>
                    <a:pt x="667" y="42"/>
                  </a:lnTo>
                  <a:lnTo>
                    <a:pt x="671" y="42"/>
                  </a:lnTo>
                  <a:lnTo>
                    <a:pt x="675" y="42"/>
                  </a:lnTo>
                  <a:lnTo>
                    <a:pt x="679" y="42"/>
                  </a:lnTo>
                  <a:lnTo>
                    <a:pt x="683" y="41"/>
                  </a:lnTo>
                  <a:lnTo>
                    <a:pt x="687" y="41"/>
                  </a:lnTo>
                  <a:lnTo>
                    <a:pt x="691" y="41"/>
                  </a:lnTo>
                  <a:lnTo>
                    <a:pt x="695" y="40"/>
                  </a:lnTo>
                  <a:lnTo>
                    <a:pt x="700" y="40"/>
                  </a:lnTo>
                  <a:lnTo>
                    <a:pt x="704" y="40"/>
                  </a:lnTo>
                  <a:lnTo>
                    <a:pt x="708" y="39"/>
                  </a:lnTo>
                  <a:lnTo>
                    <a:pt x="712" y="39"/>
                  </a:lnTo>
                  <a:lnTo>
                    <a:pt x="716" y="39"/>
                  </a:lnTo>
                  <a:lnTo>
                    <a:pt x="720" y="38"/>
                  </a:lnTo>
                  <a:lnTo>
                    <a:pt x="724" y="38"/>
                  </a:lnTo>
                  <a:lnTo>
                    <a:pt x="728" y="38"/>
                  </a:lnTo>
                  <a:lnTo>
                    <a:pt x="732" y="37"/>
                  </a:lnTo>
                  <a:lnTo>
                    <a:pt x="736" y="37"/>
                  </a:lnTo>
                  <a:lnTo>
                    <a:pt x="740" y="37"/>
                  </a:lnTo>
                  <a:lnTo>
                    <a:pt x="744" y="37"/>
                  </a:lnTo>
                  <a:lnTo>
                    <a:pt x="748" y="36"/>
                  </a:lnTo>
                  <a:lnTo>
                    <a:pt x="752" y="36"/>
                  </a:lnTo>
                  <a:lnTo>
                    <a:pt x="757" y="36"/>
                  </a:lnTo>
                  <a:lnTo>
                    <a:pt x="761" y="35"/>
                  </a:lnTo>
                  <a:lnTo>
                    <a:pt x="765" y="35"/>
                  </a:lnTo>
                  <a:lnTo>
                    <a:pt x="769" y="35"/>
                  </a:lnTo>
                  <a:lnTo>
                    <a:pt x="773" y="34"/>
                  </a:lnTo>
                  <a:lnTo>
                    <a:pt x="777" y="34"/>
                  </a:lnTo>
                  <a:lnTo>
                    <a:pt x="781" y="34"/>
                  </a:lnTo>
                  <a:lnTo>
                    <a:pt x="785" y="33"/>
                  </a:lnTo>
                  <a:lnTo>
                    <a:pt x="789" y="33"/>
                  </a:lnTo>
                  <a:lnTo>
                    <a:pt x="793" y="33"/>
                  </a:lnTo>
                  <a:lnTo>
                    <a:pt x="797" y="32"/>
                  </a:lnTo>
                  <a:lnTo>
                    <a:pt x="801" y="32"/>
                  </a:lnTo>
                  <a:lnTo>
                    <a:pt x="805" y="32"/>
                  </a:lnTo>
                  <a:lnTo>
                    <a:pt x="809" y="32"/>
                  </a:lnTo>
                  <a:lnTo>
                    <a:pt x="813" y="31"/>
                  </a:lnTo>
                  <a:lnTo>
                    <a:pt x="818" y="31"/>
                  </a:lnTo>
                  <a:lnTo>
                    <a:pt x="822" y="31"/>
                  </a:lnTo>
                  <a:lnTo>
                    <a:pt x="826" y="30"/>
                  </a:lnTo>
                  <a:lnTo>
                    <a:pt x="830" y="30"/>
                  </a:lnTo>
                  <a:lnTo>
                    <a:pt x="834" y="30"/>
                  </a:lnTo>
                  <a:lnTo>
                    <a:pt x="838" y="29"/>
                  </a:lnTo>
                  <a:lnTo>
                    <a:pt x="842" y="29"/>
                  </a:lnTo>
                  <a:lnTo>
                    <a:pt x="846" y="29"/>
                  </a:lnTo>
                  <a:lnTo>
                    <a:pt x="850" y="28"/>
                  </a:lnTo>
                  <a:lnTo>
                    <a:pt x="854" y="28"/>
                  </a:lnTo>
                  <a:lnTo>
                    <a:pt x="858" y="28"/>
                  </a:lnTo>
                  <a:lnTo>
                    <a:pt x="862" y="27"/>
                  </a:lnTo>
                  <a:lnTo>
                    <a:pt x="866" y="27"/>
                  </a:lnTo>
                  <a:lnTo>
                    <a:pt x="870" y="27"/>
                  </a:lnTo>
                  <a:lnTo>
                    <a:pt x="874" y="27"/>
                  </a:lnTo>
                  <a:lnTo>
                    <a:pt x="878" y="26"/>
                  </a:lnTo>
                  <a:lnTo>
                    <a:pt x="883" y="26"/>
                  </a:lnTo>
                  <a:lnTo>
                    <a:pt x="887" y="26"/>
                  </a:lnTo>
                  <a:lnTo>
                    <a:pt x="891" y="25"/>
                  </a:lnTo>
                  <a:lnTo>
                    <a:pt x="895" y="25"/>
                  </a:lnTo>
                  <a:lnTo>
                    <a:pt x="899" y="25"/>
                  </a:lnTo>
                  <a:lnTo>
                    <a:pt x="903" y="24"/>
                  </a:lnTo>
                  <a:lnTo>
                    <a:pt x="907" y="24"/>
                  </a:lnTo>
                  <a:lnTo>
                    <a:pt x="911" y="24"/>
                  </a:lnTo>
                  <a:lnTo>
                    <a:pt x="915" y="23"/>
                  </a:lnTo>
                  <a:lnTo>
                    <a:pt x="919" y="23"/>
                  </a:lnTo>
                  <a:lnTo>
                    <a:pt x="923" y="23"/>
                  </a:lnTo>
                  <a:lnTo>
                    <a:pt x="927" y="22"/>
                  </a:lnTo>
                  <a:lnTo>
                    <a:pt x="931" y="22"/>
                  </a:lnTo>
                  <a:lnTo>
                    <a:pt x="935" y="22"/>
                  </a:lnTo>
                  <a:lnTo>
                    <a:pt x="939" y="22"/>
                  </a:lnTo>
                  <a:lnTo>
                    <a:pt x="944" y="21"/>
                  </a:lnTo>
                  <a:lnTo>
                    <a:pt x="948" y="21"/>
                  </a:lnTo>
                  <a:lnTo>
                    <a:pt x="952" y="21"/>
                  </a:lnTo>
                  <a:lnTo>
                    <a:pt x="956" y="20"/>
                  </a:lnTo>
                  <a:lnTo>
                    <a:pt x="960" y="20"/>
                  </a:lnTo>
                  <a:lnTo>
                    <a:pt x="964" y="20"/>
                  </a:lnTo>
                  <a:lnTo>
                    <a:pt x="968" y="19"/>
                  </a:lnTo>
                  <a:lnTo>
                    <a:pt x="972" y="19"/>
                  </a:lnTo>
                  <a:lnTo>
                    <a:pt x="976" y="19"/>
                  </a:lnTo>
                  <a:lnTo>
                    <a:pt x="980" y="18"/>
                  </a:lnTo>
                  <a:lnTo>
                    <a:pt x="984" y="18"/>
                  </a:lnTo>
                  <a:lnTo>
                    <a:pt x="988" y="18"/>
                  </a:lnTo>
                  <a:lnTo>
                    <a:pt x="992" y="17"/>
                  </a:lnTo>
                  <a:lnTo>
                    <a:pt x="996" y="17"/>
                  </a:lnTo>
                  <a:lnTo>
                    <a:pt x="1001" y="17"/>
                  </a:lnTo>
                  <a:lnTo>
                    <a:pt x="1005" y="17"/>
                  </a:lnTo>
                  <a:lnTo>
                    <a:pt x="1009" y="16"/>
                  </a:lnTo>
                  <a:lnTo>
                    <a:pt x="1013" y="16"/>
                  </a:lnTo>
                  <a:lnTo>
                    <a:pt x="1017" y="16"/>
                  </a:lnTo>
                  <a:lnTo>
                    <a:pt x="1021" y="15"/>
                  </a:lnTo>
                  <a:lnTo>
                    <a:pt x="1025" y="15"/>
                  </a:lnTo>
                  <a:lnTo>
                    <a:pt x="1029" y="15"/>
                  </a:lnTo>
                  <a:lnTo>
                    <a:pt x="1033" y="14"/>
                  </a:lnTo>
                  <a:lnTo>
                    <a:pt x="1037" y="14"/>
                  </a:lnTo>
                  <a:lnTo>
                    <a:pt x="1041" y="14"/>
                  </a:lnTo>
                  <a:lnTo>
                    <a:pt x="1045" y="13"/>
                  </a:lnTo>
                  <a:lnTo>
                    <a:pt x="1049" y="13"/>
                  </a:lnTo>
                  <a:lnTo>
                    <a:pt x="1053" y="13"/>
                  </a:lnTo>
                  <a:lnTo>
                    <a:pt x="1057" y="12"/>
                  </a:lnTo>
                  <a:lnTo>
                    <a:pt x="1062" y="12"/>
                  </a:lnTo>
                  <a:lnTo>
                    <a:pt x="1066" y="12"/>
                  </a:lnTo>
                  <a:lnTo>
                    <a:pt x="1070" y="12"/>
                  </a:lnTo>
                  <a:lnTo>
                    <a:pt x="1074" y="11"/>
                  </a:lnTo>
                  <a:lnTo>
                    <a:pt x="1078" y="11"/>
                  </a:lnTo>
                  <a:lnTo>
                    <a:pt x="1082" y="11"/>
                  </a:lnTo>
                  <a:lnTo>
                    <a:pt x="1086" y="10"/>
                  </a:lnTo>
                  <a:lnTo>
                    <a:pt x="1090" y="10"/>
                  </a:lnTo>
                  <a:lnTo>
                    <a:pt x="1094" y="10"/>
                  </a:lnTo>
                  <a:lnTo>
                    <a:pt x="1098" y="9"/>
                  </a:lnTo>
                  <a:lnTo>
                    <a:pt x="1102" y="9"/>
                  </a:lnTo>
                  <a:lnTo>
                    <a:pt x="1106" y="9"/>
                  </a:lnTo>
                  <a:lnTo>
                    <a:pt x="1110" y="8"/>
                  </a:lnTo>
                  <a:lnTo>
                    <a:pt x="1114" y="8"/>
                  </a:lnTo>
                  <a:lnTo>
                    <a:pt x="1118" y="8"/>
                  </a:lnTo>
                  <a:lnTo>
                    <a:pt x="1122" y="7"/>
                  </a:lnTo>
                  <a:lnTo>
                    <a:pt x="1127" y="7"/>
                  </a:lnTo>
                  <a:lnTo>
                    <a:pt x="1131" y="7"/>
                  </a:lnTo>
                  <a:lnTo>
                    <a:pt x="1135" y="7"/>
                  </a:lnTo>
                  <a:lnTo>
                    <a:pt x="1139" y="6"/>
                  </a:lnTo>
                  <a:lnTo>
                    <a:pt x="1143" y="6"/>
                  </a:lnTo>
                  <a:lnTo>
                    <a:pt x="1147" y="6"/>
                  </a:lnTo>
                  <a:lnTo>
                    <a:pt x="1151" y="5"/>
                  </a:lnTo>
                  <a:lnTo>
                    <a:pt x="1155" y="5"/>
                  </a:lnTo>
                  <a:lnTo>
                    <a:pt x="1159" y="5"/>
                  </a:lnTo>
                  <a:lnTo>
                    <a:pt x="1163" y="4"/>
                  </a:lnTo>
                  <a:lnTo>
                    <a:pt x="1167" y="4"/>
                  </a:lnTo>
                  <a:lnTo>
                    <a:pt x="1171" y="4"/>
                  </a:lnTo>
                  <a:lnTo>
                    <a:pt x="1175" y="3"/>
                  </a:lnTo>
                  <a:lnTo>
                    <a:pt x="1179" y="3"/>
                  </a:lnTo>
                  <a:lnTo>
                    <a:pt x="1183" y="3"/>
                  </a:lnTo>
                  <a:lnTo>
                    <a:pt x="1188" y="2"/>
                  </a:lnTo>
                  <a:lnTo>
                    <a:pt x="1192" y="2"/>
                  </a:lnTo>
                  <a:lnTo>
                    <a:pt x="1196" y="2"/>
                  </a:lnTo>
                  <a:lnTo>
                    <a:pt x="1200" y="2"/>
                  </a:lnTo>
                  <a:lnTo>
                    <a:pt x="1204" y="1"/>
                  </a:lnTo>
                  <a:lnTo>
                    <a:pt x="1208" y="1"/>
                  </a:lnTo>
                  <a:lnTo>
                    <a:pt x="1212" y="1"/>
                  </a:lnTo>
                  <a:lnTo>
                    <a:pt x="1216" y="0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5" name="Freeform 70"/>
            <p:cNvSpPr>
              <a:spLocks/>
            </p:cNvSpPr>
            <p:nvPr/>
          </p:nvSpPr>
          <p:spPr bwMode="auto">
            <a:xfrm>
              <a:off x="967" y="1594"/>
              <a:ext cx="4245" cy="472"/>
            </a:xfrm>
            <a:custGeom>
              <a:avLst/>
              <a:gdLst>
                <a:gd name="T0" fmla="*/ 16 w 1216"/>
                <a:gd name="T1" fmla="*/ 133 h 135"/>
                <a:gd name="T2" fmla="*/ 37 w 1216"/>
                <a:gd name="T3" fmla="*/ 131 h 135"/>
                <a:gd name="T4" fmla="*/ 57 w 1216"/>
                <a:gd name="T5" fmla="*/ 128 h 135"/>
                <a:gd name="T6" fmla="*/ 77 w 1216"/>
                <a:gd name="T7" fmla="*/ 126 h 135"/>
                <a:gd name="T8" fmla="*/ 98 w 1216"/>
                <a:gd name="T9" fmla="*/ 124 h 135"/>
                <a:gd name="T10" fmla="*/ 118 w 1216"/>
                <a:gd name="T11" fmla="*/ 122 h 135"/>
                <a:gd name="T12" fmla="*/ 138 w 1216"/>
                <a:gd name="T13" fmla="*/ 119 h 135"/>
                <a:gd name="T14" fmla="*/ 159 w 1216"/>
                <a:gd name="T15" fmla="*/ 117 h 135"/>
                <a:gd name="T16" fmla="*/ 179 w 1216"/>
                <a:gd name="T17" fmla="*/ 115 h 135"/>
                <a:gd name="T18" fmla="*/ 199 w 1216"/>
                <a:gd name="T19" fmla="*/ 113 h 135"/>
                <a:gd name="T20" fmla="*/ 220 w 1216"/>
                <a:gd name="T21" fmla="*/ 110 h 135"/>
                <a:gd name="T22" fmla="*/ 240 w 1216"/>
                <a:gd name="T23" fmla="*/ 108 h 135"/>
                <a:gd name="T24" fmla="*/ 260 w 1216"/>
                <a:gd name="T25" fmla="*/ 106 h 135"/>
                <a:gd name="T26" fmla="*/ 281 w 1216"/>
                <a:gd name="T27" fmla="*/ 104 h 135"/>
                <a:gd name="T28" fmla="*/ 301 w 1216"/>
                <a:gd name="T29" fmla="*/ 101 h 135"/>
                <a:gd name="T30" fmla="*/ 321 w 1216"/>
                <a:gd name="T31" fmla="*/ 99 h 135"/>
                <a:gd name="T32" fmla="*/ 342 w 1216"/>
                <a:gd name="T33" fmla="*/ 97 h 135"/>
                <a:gd name="T34" fmla="*/ 362 w 1216"/>
                <a:gd name="T35" fmla="*/ 95 h 135"/>
                <a:gd name="T36" fmla="*/ 382 w 1216"/>
                <a:gd name="T37" fmla="*/ 92 h 135"/>
                <a:gd name="T38" fmla="*/ 403 w 1216"/>
                <a:gd name="T39" fmla="*/ 90 h 135"/>
                <a:gd name="T40" fmla="*/ 423 w 1216"/>
                <a:gd name="T41" fmla="*/ 88 h 135"/>
                <a:gd name="T42" fmla="*/ 443 w 1216"/>
                <a:gd name="T43" fmla="*/ 86 h 135"/>
                <a:gd name="T44" fmla="*/ 464 w 1216"/>
                <a:gd name="T45" fmla="*/ 83 h 135"/>
                <a:gd name="T46" fmla="*/ 484 w 1216"/>
                <a:gd name="T47" fmla="*/ 81 h 135"/>
                <a:gd name="T48" fmla="*/ 504 w 1216"/>
                <a:gd name="T49" fmla="*/ 79 h 135"/>
                <a:gd name="T50" fmla="*/ 525 w 1216"/>
                <a:gd name="T51" fmla="*/ 77 h 135"/>
                <a:gd name="T52" fmla="*/ 545 w 1216"/>
                <a:gd name="T53" fmla="*/ 74 h 135"/>
                <a:gd name="T54" fmla="*/ 565 w 1216"/>
                <a:gd name="T55" fmla="*/ 72 h 135"/>
                <a:gd name="T56" fmla="*/ 586 w 1216"/>
                <a:gd name="T57" fmla="*/ 70 h 135"/>
                <a:gd name="T58" fmla="*/ 606 w 1216"/>
                <a:gd name="T59" fmla="*/ 68 h 135"/>
                <a:gd name="T60" fmla="*/ 626 w 1216"/>
                <a:gd name="T61" fmla="*/ 65 h 135"/>
                <a:gd name="T62" fmla="*/ 647 w 1216"/>
                <a:gd name="T63" fmla="*/ 63 h 135"/>
                <a:gd name="T64" fmla="*/ 667 w 1216"/>
                <a:gd name="T65" fmla="*/ 61 h 135"/>
                <a:gd name="T66" fmla="*/ 687 w 1216"/>
                <a:gd name="T67" fmla="*/ 59 h 135"/>
                <a:gd name="T68" fmla="*/ 708 w 1216"/>
                <a:gd name="T69" fmla="*/ 56 h 135"/>
                <a:gd name="T70" fmla="*/ 728 w 1216"/>
                <a:gd name="T71" fmla="*/ 54 h 135"/>
                <a:gd name="T72" fmla="*/ 748 w 1216"/>
                <a:gd name="T73" fmla="*/ 52 h 135"/>
                <a:gd name="T74" fmla="*/ 769 w 1216"/>
                <a:gd name="T75" fmla="*/ 50 h 135"/>
                <a:gd name="T76" fmla="*/ 789 w 1216"/>
                <a:gd name="T77" fmla="*/ 48 h 135"/>
                <a:gd name="T78" fmla="*/ 809 w 1216"/>
                <a:gd name="T79" fmla="*/ 45 h 135"/>
                <a:gd name="T80" fmla="*/ 830 w 1216"/>
                <a:gd name="T81" fmla="*/ 43 h 135"/>
                <a:gd name="T82" fmla="*/ 850 w 1216"/>
                <a:gd name="T83" fmla="*/ 41 h 135"/>
                <a:gd name="T84" fmla="*/ 870 w 1216"/>
                <a:gd name="T85" fmla="*/ 39 h 135"/>
                <a:gd name="T86" fmla="*/ 891 w 1216"/>
                <a:gd name="T87" fmla="*/ 36 h 135"/>
                <a:gd name="T88" fmla="*/ 911 w 1216"/>
                <a:gd name="T89" fmla="*/ 34 h 135"/>
                <a:gd name="T90" fmla="*/ 931 w 1216"/>
                <a:gd name="T91" fmla="*/ 32 h 135"/>
                <a:gd name="T92" fmla="*/ 952 w 1216"/>
                <a:gd name="T93" fmla="*/ 30 h 135"/>
                <a:gd name="T94" fmla="*/ 972 w 1216"/>
                <a:gd name="T95" fmla="*/ 27 h 135"/>
                <a:gd name="T96" fmla="*/ 992 w 1216"/>
                <a:gd name="T97" fmla="*/ 25 h 135"/>
                <a:gd name="T98" fmla="*/ 1013 w 1216"/>
                <a:gd name="T99" fmla="*/ 23 h 135"/>
                <a:gd name="T100" fmla="*/ 1033 w 1216"/>
                <a:gd name="T101" fmla="*/ 21 h 135"/>
                <a:gd name="T102" fmla="*/ 1053 w 1216"/>
                <a:gd name="T103" fmla="*/ 18 h 135"/>
                <a:gd name="T104" fmla="*/ 1074 w 1216"/>
                <a:gd name="T105" fmla="*/ 16 h 135"/>
                <a:gd name="T106" fmla="*/ 1094 w 1216"/>
                <a:gd name="T107" fmla="*/ 14 h 135"/>
                <a:gd name="T108" fmla="*/ 1114 w 1216"/>
                <a:gd name="T109" fmla="*/ 12 h 135"/>
                <a:gd name="T110" fmla="*/ 1135 w 1216"/>
                <a:gd name="T111" fmla="*/ 9 h 135"/>
                <a:gd name="T112" fmla="*/ 1155 w 1216"/>
                <a:gd name="T113" fmla="*/ 7 h 135"/>
                <a:gd name="T114" fmla="*/ 1175 w 1216"/>
                <a:gd name="T115" fmla="*/ 5 h 135"/>
                <a:gd name="T116" fmla="*/ 1196 w 1216"/>
                <a:gd name="T117" fmla="*/ 3 h 135"/>
                <a:gd name="T118" fmla="*/ 1216 w 1216"/>
                <a:gd name="T11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16" h="135">
                  <a:moveTo>
                    <a:pt x="0" y="135"/>
                  </a:moveTo>
                  <a:lnTo>
                    <a:pt x="4" y="134"/>
                  </a:lnTo>
                  <a:lnTo>
                    <a:pt x="8" y="134"/>
                  </a:lnTo>
                  <a:lnTo>
                    <a:pt x="12" y="133"/>
                  </a:lnTo>
                  <a:lnTo>
                    <a:pt x="16" y="133"/>
                  </a:lnTo>
                  <a:lnTo>
                    <a:pt x="20" y="132"/>
                  </a:lnTo>
                  <a:lnTo>
                    <a:pt x="25" y="132"/>
                  </a:lnTo>
                  <a:lnTo>
                    <a:pt x="29" y="131"/>
                  </a:lnTo>
                  <a:lnTo>
                    <a:pt x="33" y="131"/>
                  </a:lnTo>
                  <a:lnTo>
                    <a:pt x="37" y="131"/>
                  </a:lnTo>
                  <a:lnTo>
                    <a:pt x="41" y="130"/>
                  </a:lnTo>
                  <a:lnTo>
                    <a:pt x="45" y="130"/>
                  </a:lnTo>
                  <a:lnTo>
                    <a:pt x="49" y="129"/>
                  </a:lnTo>
                  <a:lnTo>
                    <a:pt x="53" y="129"/>
                  </a:lnTo>
                  <a:lnTo>
                    <a:pt x="57" y="128"/>
                  </a:lnTo>
                  <a:lnTo>
                    <a:pt x="61" y="128"/>
                  </a:lnTo>
                  <a:lnTo>
                    <a:pt x="65" y="127"/>
                  </a:lnTo>
                  <a:lnTo>
                    <a:pt x="69" y="127"/>
                  </a:lnTo>
                  <a:lnTo>
                    <a:pt x="73" y="126"/>
                  </a:lnTo>
                  <a:lnTo>
                    <a:pt x="77" y="126"/>
                  </a:lnTo>
                  <a:lnTo>
                    <a:pt x="81" y="126"/>
                  </a:lnTo>
                  <a:lnTo>
                    <a:pt x="86" y="125"/>
                  </a:lnTo>
                  <a:lnTo>
                    <a:pt x="90" y="125"/>
                  </a:lnTo>
                  <a:lnTo>
                    <a:pt x="94" y="124"/>
                  </a:lnTo>
                  <a:lnTo>
                    <a:pt x="98" y="124"/>
                  </a:lnTo>
                  <a:lnTo>
                    <a:pt x="102" y="123"/>
                  </a:lnTo>
                  <a:lnTo>
                    <a:pt x="106" y="123"/>
                  </a:lnTo>
                  <a:lnTo>
                    <a:pt x="110" y="122"/>
                  </a:lnTo>
                  <a:lnTo>
                    <a:pt x="114" y="122"/>
                  </a:lnTo>
                  <a:lnTo>
                    <a:pt x="118" y="122"/>
                  </a:lnTo>
                  <a:lnTo>
                    <a:pt x="122" y="121"/>
                  </a:lnTo>
                  <a:lnTo>
                    <a:pt x="126" y="121"/>
                  </a:lnTo>
                  <a:lnTo>
                    <a:pt x="130" y="120"/>
                  </a:lnTo>
                  <a:lnTo>
                    <a:pt x="134" y="120"/>
                  </a:lnTo>
                  <a:lnTo>
                    <a:pt x="138" y="119"/>
                  </a:lnTo>
                  <a:lnTo>
                    <a:pt x="142" y="119"/>
                  </a:lnTo>
                  <a:lnTo>
                    <a:pt x="147" y="118"/>
                  </a:lnTo>
                  <a:lnTo>
                    <a:pt x="151" y="118"/>
                  </a:lnTo>
                  <a:lnTo>
                    <a:pt x="155" y="117"/>
                  </a:lnTo>
                  <a:lnTo>
                    <a:pt x="159" y="117"/>
                  </a:lnTo>
                  <a:lnTo>
                    <a:pt x="163" y="117"/>
                  </a:lnTo>
                  <a:lnTo>
                    <a:pt x="167" y="116"/>
                  </a:lnTo>
                  <a:lnTo>
                    <a:pt x="171" y="116"/>
                  </a:lnTo>
                  <a:lnTo>
                    <a:pt x="175" y="115"/>
                  </a:lnTo>
                  <a:lnTo>
                    <a:pt x="179" y="115"/>
                  </a:lnTo>
                  <a:lnTo>
                    <a:pt x="183" y="114"/>
                  </a:lnTo>
                  <a:lnTo>
                    <a:pt x="187" y="114"/>
                  </a:lnTo>
                  <a:lnTo>
                    <a:pt x="191" y="113"/>
                  </a:lnTo>
                  <a:lnTo>
                    <a:pt x="195" y="113"/>
                  </a:lnTo>
                  <a:lnTo>
                    <a:pt x="199" y="113"/>
                  </a:lnTo>
                  <a:lnTo>
                    <a:pt x="203" y="112"/>
                  </a:lnTo>
                  <a:lnTo>
                    <a:pt x="207" y="112"/>
                  </a:lnTo>
                  <a:lnTo>
                    <a:pt x="212" y="111"/>
                  </a:lnTo>
                  <a:lnTo>
                    <a:pt x="216" y="111"/>
                  </a:lnTo>
                  <a:lnTo>
                    <a:pt x="220" y="110"/>
                  </a:lnTo>
                  <a:lnTo>
                    <a:pt x="224" y="110"/>
                  </a:lnTo>
                  <a:lnTo>
                    <a:pt x="228" y="109"/>
                  </a:lnTo>
                  <a:lnTo>
                    <a:pt x="232" y="109"/>
                  </a:lnTo>
                  <a:lnTo>
                    <a:pt x="236" y="109"/>
                  </a:lnTo>
                  <a:lnTo>
                    <a:pt x="240" y="108"/>
                  </a:lnTo>
                  <a:lnTo>
                    <a:pt x="244" y="108"/>
                  </a:lnTo>
                  <a:lnTo>
                    <a:pt x="248" y="107"/>
                  </a:lnTo>
                  <a:lnTo>
                    <a:pt x="252" y="107"/>
                  </a:lnTo>
                  <a:lnTo>
                    <a:pt x="256" y="106"/>
                  </a:lnTo>
                  <a:lnTo>
                    <a:pt x="260" y="106"/>
                  </a:lnTo>
                  <a:lnTo>
                    <a:pt x="264" y="105"/>
                  </a:lnTo>
                  <a:lnTo>
                    <a:pt x="269" y="105"/>
                  </a:lnTo>
                  <a:lnTo>
                    <a:pt x="273" y="104"/>
                  </a:lnTo>
                  <a:lnTo>
                    <a:pt x="277" y="104"/>
                  </a:lnTo>
                  <a:lnTo>
                    <a:pt x="281" y="104"/>
                  </a:lnTo>
                  <a:lnTo>
                    <a:pt x="285" y="103"/>
                  </a:lnTo>
                  <a:lnTo>
                    <a:pt x="289" y="103"/>
                  </a:lnTo>
                  <a:lnTo>
                    <a:pt x="293" y="102"/>
                  </a:lnTo>
                  <a:lnTo>
                    <a:pt x="297" y="102"/>
                  </a:lnTo>
                  <a:lnTo>
                    <a:pt x="301" y="101"/>
                  </a:lnTo>
                  <a:lnTo>
                    <a:pt x="305" y="101"/>
                  </a:lnTo>
                  <a:lnTo>
                    <a:pt x="309" y="100"/>
                  </a:lnTo>
                  <a:lnTo>
                    <a:pt x="313" y="100"/>
                  </a:lnTo>
                  <a:lnTo>
                    <a:pt x="317" y="100"/>
                  </a:lnTo>
                  <a:lnTo>
                    <a:pt x="321" y="99"/>
                  </a:lnTo>
                  <a:lnTo>
                    <a:pt x="325" y="99"/>
                  </a:lnTo>
                  <a:lnTo>
                    <a:pt x="330" y="98"/>
                  </a:lnTo>
                  <a:lnTo>
                    <a:pt x="334" y="98"/>
                  </a:lnTo>
                  <a:lnTo>
                    <a:pt x="338" y="97"/>
                  </a:lnTo>
                  <a:lnTo>
                    <a:pt x="342" y="97"/>
                  </a:lnTo>
                  <a:lnTo>
                    <a:pt x="346" y="96"/>
                  </a:lnTo>
                  <a:lnTo>
                    <a:pt x="350" y="96"/>
                  </a:lnTo>
                  <a:lnTo>
                    <a:pt x="354" y="96"/>
                  </a:lnTo>
                  <a:lnTo>
                    <a:pt x="358" y="95"/>
                  </a:lnTo>
                  <a:lnTo>
                    <a:pt x="362" y="95"/>
                  </a:lnTo>
                  <a:lnTo>
                    <a:pt x="366" y="94"/>
                  </a:lnTo>
                  <a:lnTo>
                    <a:pt x="370" y="94"/>
                  </a:lnTo>
                  <a:lnTo>
                    <a:pt x="374" y="93"/>
                  </a:lnTo>
                  <a:lnTo>
                    <a:pt x="378" y="93"/>
                  </a:lnTo>
                  <a:lnTo>
                    <a:pt x="382" y="92"/>
                  </a:lnTo>
                  <a:lnTo>
                    <a:pt x="386" y="92"/>
                  </a:lnTo>
                  <a:lnTo>
                    <a:pt x="391" y="91"/>
                  </a:lnTo>
                  <a:lnTo>
                    <a:pt x="395" y="91"/>
                  </a:lnTo>
                  <a:lnTo>
                    <a:pt x="399" y="91"/>
                  </a:lnTo>
                  <a:lnTo>
                    <a:pt x="403" y="90"/>
                  </a:lnTo>
                  <a:lnTo>
                    <a:pt x="407" y="90"/>
                  </a:lnTo>
                  <a:lnTo>
                    <a:pt x="411" y="89"/>
                  </a:lnTo>
                  <a:lnTo>
                    <a:pt x="415" y="89"/>
                  </a:lnTo>
                  <a:lnTo>
                    <a:pt x="419" y="88"/>
                  </a:lnTo>
                  <a:lnTo>
                    <a:pt x="423" y="88"/>
                  </a:lnTo>
                  <a:lnTo>
                    <a:pt x="427" y="87"/>
                  </a:lnTo>
                  <a:lnTo>
                    <a:pt x="431" y="87"/>
                  </a:lnTo>
                  <a:lnTo>
                    <a:pt x="435" y="87"/>
                  </a:lnTo>
                  <a:lnTo>
                    <a:pt x="439" y="86"/>
                  </a:lnTo>
                  <a:lnTo>
                    <a:pt x="443" y="86"/>
                  </a:lnTo>
                  <a:lnTo>
                    <a:pt x="447" y="85"/>
                  </a:lnTo>
                  <a:lnTo>
                    <a:pt x="451" y="85"/>
                  </a:lnTo>
                  <a:lnTo>
                    <a:pt x="456" y="84"/>
                  </a:lnTo>
                  <a:lnTo>
                    <a:pt x="460" y="84"/>
                  </a:lnTo>
                  <a:lnTo>
                    <a:pt x="464" y="83"/>
                  </a:lnTo>
                  <a:lnTo>
                    <a:pt x="468" y="83"/>
                  </a:lnTo>
                  <a:lnTo>
                    <a:pt x="472" y="82"/>
                  </a:lnTo>
                  <a:lnTo>
                    <a:pt x="476" y="82"/>
                  </a:lnTo>
                  <a:lnTo>
                    <a:pt x="480" y="82"/>
                  </a:lnTo>
                  <a:lnTo>
                    <a:pt x="484" y="81"/>
                  </a:lnTo>
                  <a:lnTo>
                    <a:pt x="488" y="81"/>
                  </a:lnTo>
                  <a:lnTo>
                    <a:pt x="492" y="80"/>
                  </a:lnTo>
                  <a:lnTo>
                    <a:pt x="496" y="80"/>
                  </a:lnTo>
                  <a:lnTo>
                    <a:pt x="500" y="79"/>
                  </a:lnTo>
                  <a:lnTo>
                    <a:pt x="504" y="79"/>
                  </a:lnTo>
                  <a:lnTo>
                    <a:pt x="508" y="78"/>
                  </a:lnTo>
                  <a:lnTo>
                    <a:pt x="513" y="78"/>
                  </a:lnTo>
                  <a:lnTo>
                    <a:pt x="517" y="78"/>
                  </a:lnTo>
                  <a:lnTo>
                    <a:pt x="521" y="77"/>
                  </a:lnTo>
                  <a:lnTo>
                    <a:pt x="525" y="77"/>
                  </a:lnTo>
                  <a:lnTo>
                    <a:pt x="529" y="76"/>
                  </a:lnTo>
                  <a:lnTo>
                    <a:pt x="533" y="76"/>
                  </a:lnTo>
                  <a:lnTo>
                    <a:pt x="537" y="75"/>
                  </a:lnTo>
                  <a:lnTo>
                    <a:pt x="541" y="75"/>
                  </a:lnTo>
                  <a:lnTo>
                    <a:pt x="545" y="74"/>
                  </a:lnTo>
                  <a:lnTo>
                    <a:pt x="549" y="74"/>
                  </a:lnTo>
                  <a:lnTo>
                    <a:pt x="553" y="74"/>
                  </a:lnTo>
                  <a:lnTo>
                    <a:pt x="557" y="73"/>
                  </a:lnTo>
                  <a:lnTo>
                    <a:pt x="561" y="73"/>
                  </a:lnTo>
                  <a:lnTo>
                    <a:pt x="565" y="72"/>
                  </a:lnTo>
                  <a:lnTo>
                    <a:pt x="569" y="72"/>
                  </a:lnTo>
                  <a:lnTo>
                    <a:pt x="574" y="71"/>
                  </a:lnTo>
                  <a:lnTo>
                    <a:pt x="578" y="71"/>
                  </a:lnTo>
                  <a:lnTo>
                    <a:pt x="582" y="70"/>
                  </a:lnTo>
                  <a:lnTo>
                    <a:pt x="586" y="70"/>
                  </a:lnTo>
                  <a:lnTo>
                    <a:pt x="590" y="70"/>
                  </a:lnTo>
                  <a:lnTo>
                    <a:pt x="594" y="69"/>
                  </a:lnTo>
                  <a:lnTo>
                    <a:pt x="598" y="69"/>
                  </a:lnTo>
                  <a:lnTo>
                    <a:pt x="602" y="68"/>
                  </a:lnTo>
                  <a:lnTo>
                    <a:pt x="606" y="68"/>
                  </a:lnTo>
                  <a:lnTo>
                    <a:pt x="610" y="67"/>
                  </a:lnTo>
                  <a:lnTo>
                    <a:pt x="614" y="67"/>
                  </a:lnTo>
                  <a:lnTo>
                    <a:pt x="618" y="66"/>
                  </a:lnTo>
                  <a:lnTo>
                    <a:pt x="622" y="66"/>
                  </a:lnTo>
                  <a:lnTo>
                    <a:pt x="626" y="65"/>
                  </a:lnTo>
                  <a:lnTo>
                    <a:pt x="630" y="65"/>
                  </a:lnTo>
                  <a:lnTo>
                    <a:pt x="634" y="65"/>
                  </a:lnTo>
                  <a:lnTo>
                    <a:pt x="639" y="64"/>
                  </a:lnTo>
                  <a:lnTo>
                    <a:pt x="643" y="64"/>
                  </a:lnTo>
                  <a:lnTo>
                    <a:pt x="647" y="63"/>
                  </a:lnTo>
                  <a:lnTo>
                    <a:pt x="651" y="63"/>
                  </a:lnTo>
                  <a:lnTo>
                    <a:pt x="655" y="62"/>
                  </a:lnTo>
                  <a:lnTo>
                    <a:pt x="659" y="62"/>
                  </a:lnTo>
                  <a:lnTo>
                    <a:pt x="663" y="61"/>
                  </a:lnTo>
                  <a:lnTo>
                    <a:pt x="667" y="61"/>
                  </a:lnTo>
                  <a:lnTo>
                    <a:pt x="671" y="60"/>
                  </a:lnTo>
                  <a:lnTo>
                    <a:pt x="675" y="60"/>
                  </a:lnTo>
                  <a:lnTo>
                    <a:pt x="679" y="60"/>
                  </a:lnTo>
                  <a:lnTo>
                    <a:pt x="683" y="59"/>
                  </a:lnTo>
                  <a:lnTo>
                    <a:pt x="687" y="59"/>
                  </a:lnTo>
                  <a:lnTo>
                    <a:pt x="691" y="58"/>
                  </a:lnTo>
                  <a:lnTo>
                    <a:pt x="695" y="58"/>
                  </a:lnTo>
                  <a:lnTo>
                    <a:pt x="700" y="57"/>
                  </a:lnTo>
                  <a:lnTo>
                    <a:pt x="704" y="57"/>
                  </a:lnTo>
                  <a:lnTo>
                    <a:pt x="708" y="56"/>
                  </a:lnTo>
                  <a:lnTo>
                    <a:pt x="712" y="56"/>
                  </a:lnTo>
                  <a:lnTo>
                    <a:pt x="716" y="56"/>
                  </a:lnTo>
                  <a:lnTo>
                    <a:pt x="720" y="55"/>
                  </a:lnTo>
                  <a:lnTo>
                    <a:pt x="724" y="55"/>
                  </a:lnTo>
                  <a:lnTo>
                    <a:pt x="728" y="54"/>
                  </a:lnTo>
                  <a:lnTo>
                    <a:pt x="732" y="54"/>
                  </a:lnTo>
                  <a:lnTo>
                    <a:pt x="736" y="53"/>
                  </a:lnTo>
                  <a:lnTo>
                    <a:pt x="740" y="53"/>
                  </a:lnTo>
                  <a:lnTo>
                    <a:pt x="744" y="52"/>
                  </a:lnTo>
                  <a:lnTo>
                    <a:pt x="748" y="52"/>
                  </a:lnTo>
                  <a:lnTo>
                    <a:pt x="752" y="52"/>
                  </a:lnTo>
                  <a:lnTo>
                    <a:pt x="757" y="51"/>
                  </a:lnTo>
                  <a:lnTo>
                    <a:pt x="761" y="51"/>
                  </a:lnTo>
                  <a:lnTo>
                    <a:pt x="765" y="50"/>
                  </a:lnTo>
                  <a:lnTo>
                    <a:pt x="769" y="50"/>
                  </a:lnTo>
                  <a:lnTo>
                    <a:pt x="773" y="49"/>
                  </a:lnTo>
                  <a:lnTo>
                    <a:pt x="777" y="49"/>
                  </a:lnTo>
                  <a:lnTo>
                    <a:pt x="781" y="48"/>
                  </a:lnTo>
                  <a:lnTo>
                    <a:pt x="785" y="48"/>
                  </a:lnTo>
                  <a:lnTo>
                    <a:pt x="789" y="48"/>
                  </a:lnTo>
                  <a:lnTo>
                    <a:pt x="793" y="47"/>
                  </a:lnTo>
                  <a:lnTo>
                    <a:pt x="797" y="47"/>
                  </a:lnTo>
                  <a:lnTo>
                    <a:pt x="801" y="46"/>
                  </a:lnTo>
                  <a:lnTo>
                    <a:pt x="805" y="46"/>
                  </a:lnTo>
                  <a:lnTo>
                    <a:pt x="809" y="45"/>
                  </a:lnTo>
                  <a:lnTo>
                    <a:pt x="813" y="45"/>
                  </a:lnTo>
                  <a:lnTo>
                    <a:pt x="818" y="44"/>
                  </a:lnTo>
                  <a:lnTo>
                    <a:pt x="822" y="44"/>
                  </a:lnTo>
                  <a:lnTo>
                    <a:pt x="826" y="43"/>
                  </a:lnTo>
                  <a:lnTo>
                    <a:pt x="830" y="43"/>
                  </a:lnTo>
                  <a:lnTo>
                    <a:pt x="834" y="43"/>
                  </a:lnTo>
                  <a:lnTo>
                    <a:pt x="838" y="42"/>
                  </a:lnTo>
                  <a:lnTo>
                    <a:pt x="842" y="42"/>
                  </a:lnTo>
                  <a:lnTo>
                    <a:pt x="846" y="41"/>
                  </a:lnTo>
                  <a:lnTo>
                    <a:pt x="850" y="41"/>
                  </a:lnTo>
                  <a:lnTo>
                    <a:pt x="854" y="40"/>
                  </a:lnTo>
                  <a:lnTo>
                    <a:pt x="858" y="40"/>
                  </a:lnTo>
                  <a:lnTo>
                    <a:pt x="862" y="39"/>
                  </a:lnTo>
                  <a:lnTo>
                    <a:pt x="866" y="39"/>
                  </a:lnTo>
                  <a:lnTo>
                    <a:pt x="870" y="39"/>
                  </a:lnTo>
                  <a:lnTo>
                    <a:pt x="874" y="38"/>
                  </a:lnTo>
                  <a:lnTo>
                    <a:pt x="878" y="38"/>
                  </a:lnTo>
                  <a:lnTo>
                    <a:pt x="883" y="37"/>
                  </a:lnTo>
                  <a:lnTo>
                    <a:pt x="887" y="37"/>
                  </a:lnTo>
                  <a:lnTo>
                    <a:pt x="891" y="36"/>
                  </a:lnTo>
                  <a:lnTo>
                    <a:pt x="895" y="36"/>
                  </a:lnTo>
                  <a:lnTo>
                    <a:pt x="899" y="35"/>
                  </a:lnTo>
                  <a:lnTo>
                    <a:pt x="903" y="35"/>
                  </a:lnTo>
                  <a:lnTo>
                    <a:pt x="907" y="34"/>
                  </a:lnTo>
                  <a:lnTo>
                    <a:pt x="911" y="34"/>
                  </a:lnTo>
                  <a:lnTo>
                    <a:pt x="915" y="34"/>
                  </a:lnTo>
                  <a:lnTo>
                    <a:pt x="919" y="33"/>
                  </a:lnTo>
                  <a:lnTo>
                    <a:pt x="923" y="33"/>
                  </a:lnTo>
                  <a:lnTo>
                    <a:pt x="927" y="32"/>
                  </a:lnTo>
                  <a:lnTo>
                    <a:pt x="931" y="32"/>
                  </a:lnTo>
                  <a:lnTo>
                    <a:pt x="935" y="31"/>
                  </a:lnTo>
                  <a:lnTo>
                    <a:pt x="939" y="31"/>
                  </a:lnTo>
                  <a:lnTo>
                    <a:pt x="944" y="30"/>
                  </a:lnTo>
                  <a:lnTo>
                    <a:pt x="948" y="30"/>
                  </a:lnTo>
                  <a:lnTo>
                    <a:pt x="952" y="30"/>
                  </a:lnTo>
                  <a:lnTo>
                    <a:pt x="956" y="29"/>
                  </a:lnTo>
                  <a:lnTo>
                    <a:pt x="960" y="29"/>
                  </a:lnTo>
                  <a:lnTo>
                    <a:pt x="964" y="28"/>
                  </a:lnTo>
                  <a:lnTo>
                    <a:pt x="968" y="28"/>
                  </a:lnTo>
                  <a:lnTo>
                    <a:pt x="972" y="27"/>
                  </a:lnTo>
                  <a:lnTo>
                    <a:pt x="976" y="27"/>
                  </a:lnTo>
                  <a:lnTo>
                    <a:pt x="980" y="26"/>
                  </a:lnTo>
                  <a:lnTo>
                    <a:pt x="984" y="26"/>
                  </a:lnTo>
                  <a:lnTo>
                    <a:pt x="988" y="26"/>
                  </a:lnTo>
                  <a:lnTo>
                    <a:pt x="992" y="25"/>
                  </a:lnTo>
                  <a:lnTo>
                    <a:pt x="996" y="25"/>
                  </a:lnTo>
                  <a:lnTo>
                    <a:pt x="1001" y="24"/>
                  </a:lnTo>
                  <a:lnTo>
                    <a:pt x="1005" y="24"/>
                  </a:lnTo>
                  <a:lnTo>
                    <a:pt x="1009" y="23"/>
                  </a:lnTo>
                  <a:lnTo>
                    <a:pt x="1013" y="23"/>
                  </a:lnTo>
                  <a:lnTo>
                    <a:pt x="1017" y="22"/>
                  </a:lnTo>
                  <a:lnTo>
                    <a:pt x="1021" y="22"/>
                  </a:lnTo>
                  <a:lnTo>
                    <a:pt x="1025" y="21"/>
                  </a:lnTo>
                  <a:lnTo>
                    <a:pt x="1029" y="21"/>
                  </a:lnTo>
                  <a:lnTo>
                    <a:pt x="1033" y="21"/>
                  </a:lnTo>
                  <a:lnTo>
                    <a:pt x="1037" y="20"/>
                  </a:lnTo>
                  <a:lnTo>
                    <a:pt x="1041" y="20"/>
                  </a:lnTo>
                  <a:lnTo>
                    <a:pt x="1045" y="19"/>
                  </a:lnTo>
                  <a:lnTo>
                    <a:pt x="1049" y="19"/>
                  </a:lnTo>
                  <a:lnTo>
                    <a:pt x="1053" y="18"/>
                  </a:lnTo>
                  <a:lnTo>
                    <a:pt x="1057" y="18"/>
                  </a:lnTo>
                  <a:lnTo>
                    <a:pt x="1062" y="17"/>
                  </a:lnTo>
                  <a:lnTo>
                    <a:pt x="1066" y="17"/>
                  </a:lnTo>
                  <a:lnTo>
                    <a:pt x="1070" y="17"/>
                  </a:lnTo>
                  <a:lnTo>
                    <a:pt x="1074" y="16"/>
                  </a:lnTo>
                  <a:lnTo>
                    <a:pt x="1078" y="16"/>
                  </a:lnTo>
                  <a:lnTo>
                    <a:pt x="1082" y="15"/>
                  </a:lnTo>
                  <a:lnTo>
                    <a:pt x="1086" y="15"/>
                  </a:lnTo>
                  <a:lnTo>
                    <a:pt x="1090" y="14"/>
                  </a:lnTo>
                  <a:lnTo>
                    <a:pt x="1094" y="14"/>
                  </a:lnTo>
                  <a:lnTo>
                    <a:pt x="1098" y="13"/>
                  </a:lnTo>
                  <a:lnTo>
                    <a:pt x="1102" y="13"/>
                  </a:lnTo>
                  <a:lnTo>
                    <a:pt x="1106" y="13"/>
                  </a:lnTo>
                  <a:lnTo>
                    <a:pt x="1110" y="12"/>
                  </a:lnTo>
                  <a:lnTo>
                    <a:pt x="1114" y="12"/>
                  </a:lnTo>
                  <a:lnTo>
                    <a:pt x="1118" y="11"/>
                  </a:lnTo>
                  <a:lnTo>
                    <a:pt x="1122" y="11"/>
                  </a:lnTo>
                  <a:lnTo>
                    <a:pt x="1127" y="10"/>
                  </a:lnTo>
                  <a:lnTo>
                    <a:pt x="1131" y="10"/>
                  </a:lnTo>
                  <a:lnTo>
                    <a:pt x="1135" y="9"/>
                  </a:lnTo>
                  <a:lnTo>
                    <a:pt x="1139" y="9"/>
                  </a:lnTo>
                  <a:lnTo>
                    <a:pt x="1143" y="8"/>
                  </a:lnTo>
                  <a:lnTo>
                    <a:pt x="1147" y="8"/>
                  </a:lnTo>
                  <a:lnTo>
                    <a:pt x="1151" y="8"/>
                  </a:lnTo>
                  <a:lnTo>
                    <a:pt x="1155" y="7"/>
                  </a:lnTo>
                  <a:lnTo>
                    <a:pt x="1159" y="7"/>
                  </a:lnTo>
                  <a:lnTo>
                    <a:pt x="1163" y="6"/>
                  </a:lnTo>
                  <a:lnTo>
                    <a:pt x="1167" y="6"/>
                  </a:lnTo>
                  <a:lnTo>
                    <a:pt x="1171" y="5"/>
                  </a:lnTo>
                  <a:lnTo>
                    <a:pt x="1175" y="5"/>
                  </a:lnTo>
                  <a:lnTo>
                    <a:pt x="1179" y="4"/>
                  </a:lnTo>
                  <a:lnTo>
                    <a:pt x="1183" y="4"/>
                  </a:lnTo>
                  <a:lnTo>
                    <a:pt x="1188" y="4"/>
                  </a:lnTo>
                  <a:lnTo>
                    <a:pt x="1192" y="3"/>
                  </a:lnTo>
                  <a:lnTo>
                    <a:pt x="1196" y="3"/>
                  </a:lnTo>
                  <a:lnTo>
                    <a:pt x="1200" y="2"/>
                  </a:lnTo>
                  <a:lnTo>
                    <a:pt x="1204" y="2"/>
                  </a:lnTo>
                  <a:lnTo>
                    <a:pt x="1208" y="1"/>
                  </a:lnTo>
                  <a:lnTo>
                    <a:pt x="1212" y="1"/>
                  </a:lnTo>
                  <a:lnTo>
                    <a:pt x="1216" y="0"/>
                  </a:lnTo>
                </a:path>
              </a:pathLst>
            </a:cu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6" name="Freeform 71"/>
            <p:cNvSpPr>
              <a:spLocks/>
            </p:cNvSpPr>
            <p:nvPr/>
          </p:nvSpPr>
          <p:spPr bwMode="auto">
            <a:xfrm>
              <a:off x="967" y="1081"/>
              <a:ext cx="4245" cy="534"/>
            </a:xfrm>
            <a:custGeom>
              <a:avLst/>
              <a:gdLst>
                <a:gd name="T0" fmla="*/ 16 w 1216"/>
                <a:gd name="T1" fmla="*/ 151 h 153"/>
                <a:gd name="T2" fmla="*/ 37 w 1216"/>
                <a:gd name="T3" fmla="*/ 149 h 153"/>
                <a:gd name="T4" fmla="*/ 57 w 1216"/>
                <a:gd name="T5" fmla="*/ 146 h 153"/>
                <a:gd name="T6" fmla="*/ 77 w 1216"/>
                <a:gd name="T7" fmla="*/ 143 h 153"/>
                <a:gd name="T8" fmla="*/ 98 w 1216"/>
                <a:gd name="T9" fmla="*/ 141 h 153"/>
                <a:gd name="T10" fmla="*/ 118 w 1216"/>
                <a:gd name="T11" fmla="*/ 138 h 153"/>
                <a:gd name="T12" fmla="*/ 138 w 1216"/>
                <a:gd name="T13" fmla="*/ 136 h 153"/>
                <a:gd name="T14" fmla="*/ 159 w 1216"/>
                <a:gd name="T15" fmla="*/ 133 h 153"/>
                <a:gd name="T16" fmla="*/ 179 w 1216"/>
                <a:gd name="T17" fmla="*/ 131 h 153"/>
                <a:gd name="T18" fmla="*/ 199 w 1216"/>
                <a:gd name="T19" fmla="*/ 128 h 153"/>
                <a:gd name="T20" fmla="*/ 220 w 1216"/>
                <a:gd name="T21" fmla="*/ 126 h 153"/>
                <a:gd name="T22" fmla="*/ 240 w 1216"/>
                <a:gd name="T23" fmla="*/ 123 h 153"/>
                <a:gd name="T24" fmla="*/ 260 w 1216"/>
                <a:gd name="T25" fmla="*/ 120 h 153"/>
                <a:gd name="T26" fmla="*/ 281 w 1216"/>
                <a:gd name="T27" fmla="*/ 118 h 153"/>
                <a:gd name="T28" fmla="*/ 301 w 1216"/>
                <a:gd name="T29" fmla="*/ 115 h 153"/>
                <a:gd name="T30" fmla="*/ 321 w 1216"/>
                <a:gd name="T31" fmla="*/ 113 h 153"/>
                <a:gd name="T32" fmla="*/ 342 w 1216"/>
                <a:gd name="T33" fmla="*/ 110 h 153"/>
                <a:gd name="T34" fmla="*/ 362 w 1216"/>
                <a:gd name="T35" fmla="*/ 108 h 153"/>
                <a:gd name="T36" fmla="*/ 382 w 1216"/>
                <a:gd name="T37" fmla="*/ 105 h 153"/>
                <a:gd name="T38" fmla="*/ 403 w 1216"/>
                <a:gd name="T39" fmla="*/ 102 h 153"/>
                <a:gd name="T40" fmla="*/ 423 w 1216"/>
                <a:gd name="T41" fmla="*/ 100 h 153"/>
                <a:gd name="T42" fmla="*/ 443 w 1216"/>
                <a:gd name="T43" fmla="*/ 97 h 153"/>
                <a:gd name="T44" fmla="*/ 464 w 1216"/>
                <a:gd name="T45" fmla="*/ 95 h 153"/>
                <a:gd name="T46" fmla="*/ 484 w 1216"/>
                <a:gd name="T47" fmla="*/ 92 h 153"/>
                <a:gd name="T48" fmla="*/ 504 w 1216"/>
                <a:gd name="T49" fmla="*/ 90 h 153"/>
                <a:gd name="T50" fmla="*/ 525 w 1216"/>
                <a:gd name="T51" fmla="*/ 87 h 153"/>
                <a:gd name="T52" fmla="*/ 545 w 1216"/>
                <a:gd name="T53" fmla="*/ 84 h 153"/>
                <a:gd name="T54" fmla="*/ 565 w 1216"/>
                <a:gd name="T55" fmla="*/ 82 h 153"/>
                <a:gd name="T56" fmla="*/ 586 w 1216"/>
                <a:gd name="T57" fmla="*/ 79 h 153"/>
                <a:gd name="T58" fmla="*/ 606 w 1216"/>
                <a:gd name="T59" fmla="*/ 77 h 153"/>
                <a:gd name="T60" fmla="*/ 626 w 1216"/>
                <a:gd name="T61" fmla="*/ 74 h 153"/>
                <a:gd name="T62" fmla="*/ 647 w 1216"/>
                <a:gd name="T63" fmla="*/ 72 h 153"/>
                <a:gd name="T64" fmla="*/ 667 w 1216"/>
                <a:gd name="T65" fmla="*/ 69 h 153"/>
                <a:gd name="T66" fmla="*/ 687 w 1216"/>
                <a:gd name="T67" fmla="*/ 66 h 153"/>
                <a:gd name="T68" fmla="*/ 708 w 1216"/>
                <a:gd name="T69" fmla="*/ 64 h 153"/>
                <a:gd name="T70" fmla="*/ 728 w 1216"/>
                <a:gd name="T71" fmla="*/ 61 h 153"/>
                <a:gd name="T72" fmla="*/ 748 w 1216"/>
                <a:gd name="T73" fmla="*/ 59 h 153"/>
                <a:gd name="T74" fmla="*/ 769 w 1216"/>
                <a:gd name="T75" fmla="*/ 56 h 153"/>
                <a:gd name="T76" fmla="*/ 789 w 1216"/>
                <a:gd name="T77" fmla="*/ 54 h 153"/>
                <a:gd name="T78" fmla="*/ 809 w 1216"/>
                <a:gd name="T79" fmla="*/ 51 h 153"/>
                <a:gd name="T80" fmla="*/ 830 w 1216"/>
                <a:gd name="T81" fmla="*/ 48 h 153"/>
                <a:gd name="T82" fmla="*/ 850 w 1216"/>
                <a:gd name="T83" fmla="*/ 46 h 153"/>
                <a:gd name="T84" fmla="*/ 870 w 1216"/>
                <a:gd name="T85" fmla="*/ 43 h 153"/>
                <a:gd name="T86" fmla="*/ 891 w 1216"/>
                <a:gd name="T87" fmla="*/ 41 h 153"/>
                <a:gd name="T88" fmla="*/ 911 w 1216"/>
                <a:gd name="T89" fmla="*/ 38 h 153"/>
                <a:gd name="T90" fmla="*/ 931 w 1216"/>
                <a:gd name="T91" fmla="*/ 36 h 153"/>
                <a:gd name="T92" fmla="*/ 952 w 1216"/>
                <a:gd name="T93" fmla="*/ 33 h 153"/>
                <a:gd name="T94" fmla="*/ 972 w 1216"/>
                <a:gd name="T95" fmla="*/ 30 h 153"/>
                <a:gd name="T96" fmla="*/ 992 w 1216"/>
                <a:gd name="T97" fmla="*/ 28 h 153"/>
                <a:gd name="T98" fmla="*/ 1013 w 1216"/>
                <a:gd name="T99" fmla="*/ 25 h 153"/>
                <a:gd name="T100" fmla="*/ 1033 w 1216"/>
                <a:gd name="T101" fmla="*/ 23 h 153"/>
                <a:gd name="T102" fmla="*/ 1053 w 1216"/>
                <a:gd name="T103" fmla="*/ 20 h 153"/>
                <a:gd name="T104" fmla="*/ 1074 w 1216"/>
                <a:gd name="T105" fmla="*/ 18 h 153"/>
                <a:gd name="T106" fmla="*/ 1094 w 1216"/>
                <a:gd name="T107" fmla="*/ 15 h 153"/>
                <a:gd name="T108" fmla="*/ 1114 w 1216"/>
                <a:gd name="T109" fmla="*/ 12 h 153"/>
                <a:gd name="T110" fmla="*/ 1135 w 1216"/>
                <a:gd name="T111" fmla="*/ 10 h 153"/>
                <a:gd name="T112" fmla="*/ 1155 w 1216"/>
                <a:gd name="T113" fmla="*/ 7 h 153"/>
                <a:gd name="T114" fmla="*/ 1175 w 1216"/>
                <a:gd name="T115" fmla="*/ 5 h 153"/>
                <a:gd name="T116" fmla="*/ 1196 w 1216"/>
                <a:gd name="T117" fmla="*/ 2 h 153"/>
                <a:gd name="T118" fmla="*/ 1216 w 1216"/>
                <a:gd name="T11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16" h="153">
                  <a:moveTo>
                    <a:pt x="0" y="153"/>
                  </a:moveTo>
                  <a:lnTo>
                    <a:pt x="4" y="153"/>
                  </a:lnTo>
                  <a:lnTo>
                    <a:pt x="8" y="152"/>
                  </a:lnTo>
                  <a:lnTo>
                    <a:pt x="12" y="152"/>
                  </a:lnTo>
                  <a:lnTo>
                    <a:pt x="16" y="151"/>
                  </a:lnTo>
                  <a:lnTo>
                    <a:pt x="20" y="151"/>
                  </a:lnTo>
                  <a:lnTo>
                    <a:pt x="25" y="150"/>
                  </a:lnTo>
                  <a:lnTo>
                    <a:pt x="29" y="150"/>
                  </a:lnTo>
                  <a:lnTo>
                    <a:pt x="33" y="149"/>
                  </a:lnTo>
                  <a:lnTo>
                    <a:pt x="37" y="149"/>
                  </a:lnTo>
                  <a:lnTo>
                    <a:pt x="41" y="148"/>
                  </a:lnTo>
                  <a:lnTo>
                    <a:pt x="45" y="148"/>
                  </a:lnTo>
                  <a:lnTo>
                    <a:pt x="49" y="147"/>
                  </a:lnTo>
                  <a:lnTo>
                    <a:pt x="53" y="147"/>
                  </a:lnTo>
                  <a:lnTo>
                    <a:pt x="57" y="146"/>
                  </a:lnTo>
                  <a:lnTo>
                    <a:pt x="61" y="146"/>
                  </a:lnTo>
                  <a:lnTo>
                    <a:pt x="65" y="145"/>
                  </a:lnTo>
                  <a:lnTo>
                    <a:pt x="69" y="145"/>
                  </a:lnTo>
                  <a:lnTo>
                    <a:pt x="73" y="144"/>
                  </a:lnTo>
                  <a:lnTo>
                    <a:pt x="77" y="143"/>
                  </a:lnTo>
                  <a:lnTo>
                    <a:pt x="81" y="143"/>
                  </a:lnTo>
                  <a:lnTo>
                    <a:pt x="86" y="142"/>
                  </a:lnTo>
                  <a:lnTo>
                    <a:pt x="90" y="142"/>
                  </a:lnTo>
                  <a:lnTo>
                    <a:pt x="94" y="141"/>
                  </a:lnTo>
                  <a:lnTo>
                    <a:pt x="98" y="141"/>
                  </a:lnTo>
                  <a:lnTo>
                    <a:pt x="102" y="140"/>
                  </a:lnTo>
                  <a:lnTo>
                    <a:pt x="106" y="140"/>
                  </a:lnTo>
                  <a:lnTo>
                    <a:pt x="110" y="139"/>
                  </a:lnTo>
                  <a:lnTo>
                    <a:pt x="114" y="139"/>
                  </a:lnTo>
                  <a:lnTo>
                    <a:pt x="118" y="138"/>
                  </a:lnTo>
                  <a:lnTo>
                    <a:pt x="122" y="138"/>
                  </a:lnTo>
                  <a:lnTo>
                    <a:pt x="126" y="137"/>
                  </a:lnTo>
                  <a:lnTo>
                    <a:pt x="130" y="137"/>
                  </a:lnTo>
                  <a:lnTo>
                    <a:pt x="134" y="136"/>
                  </a:lnTo>
                  <a:lnTo>
                    <a:pt x="138" y="136"/>
                  </a:lnTo>
                  <a:lnTo>
                    <a:pt x="142" y="135"/>
                  </a:lnTo>
                  <a:lnTo>
                    <a:pt x="147" y="135"/>
                  </a:lnTo>
                  <a:lnTo>
                    <a:pt x="151" y="134"/>
                  </a:lnTo>
                  <a:lnTo>
                    <a:pt x="155" y="134"/>
                  </a:lnTo>
                  <a:lnTo>
                    <a:pt x="159" y="133"/>
                  </a:lnTo>
                  <a:lnTo>
                    <a:pt x="163" y="133"/>
                  </a:lnTo>
                  <a:lnTo>
                    <a:pt x="167" y="132"/>
                  </a:lnTo>
                  <a:lnTo>
                    <a:pt x="171" y="132"/>
                  </a:lnTo>
                  <a:lnTo>
                    <a:pt x="175" y="131"/>
                  </a:lnTo>
                  <a:lnTo>
                    <a:pt x="179" y="131"/>
                  </a:lnTo>
                  <a:lnTo>
                    <a:pt x="183" y="130"/>
                  </a:lnTo>
                  <a:lnTo>
                    <a:pt x="187" y="130"/>
                  </a:lnTo>
                  <a:lnTo>
                    <a:pt x="191" y="129"/>
                  </a:lnTo>
                  <a:lnTo>
                    <a:pt x="195" y="129"/>
                  </a:lnTo>
                  <a:lnTo>
                    <a:pt x="199" y="128"/>
                  </a:lnTo>
                  <a:lnTo>
                    <a:pt x="203" y="128"/>
                  </a:lnTo>
                  <a:lnTo>
                    <a:pt x="207" y="127"/>
                  </a:lnTo>
                  <a:lnTo>
                    <a:pt x="212" y="127"/>
                  </a:lnTo>
                  <a:lnTo>
                    <a:pt x="216" y="126"/>
                  </a:lnTo>
                  <a:lnTo>
                    <a:pt x="220" y="126"/>
                  </a:lnTo>
                  <a:lnTo>
                    <a:pt x="224" y="125"/>
                  </a:lnTo>
                  <a:lnTo>
                    <a:pt x="228" y="124"/>
                  </a:lnTo>
                  <a:lnTo>
                    <a:pt x="232" y="124"/>
                  </a:lnTo>
                  <a:lnTo>
                    <a:pt x="236" y="123"/>
                  </a:lnTo>
                  <a:lnTo>
                    <a:pt x="240" y="123"/>
                  </a:lnTo>
                  <a:lnTo>
                    <a:pt x="244" y="122"/>
                  </a:lnTo>
                  <a:lnTo>
                    <a:pt x="248" y="122"/>
                  </a:lnTo>
                  <a:lnTo>
                    <a:pt x="252" y="121"/>
                  </a:lnTo>
                  <a:lnTo>
                    <a:pt x="256" y="121"/>
                  </a:lnTo>
                  <a:lnTo>
                    <a:pt x="260" y="120"/>
                  </a:lnTo>
                  <a:lnTo>
                    <a:pt x="264" y="120"/>
                  </a:lnTo>
                  <a:lnTo>
                    <a:pt x="269" y="119"/>
                  </a:lnTo>
                  <a:lnTo>
                    <a:pt x="273" y="119"/>
                  </a:lnTo>
                  <a:lnTo>
                    <a:pt x="277" y="118"/>
                  </a:lnTo>
                  <a:lnTo>
                    <a:pt x="281" y="118"/>
                  </a:lnTo>
                  <a:lnTo>
                    <a:pt x="285" y="117"/>
                  </a:lnTo>
                  <a:lnTo>
                    <a:pt x="289" y="117"/>
                  </a:lnTo>
                  <a:lnTo>
                    <a:pt x="293" y="116"/>
                  </a:lnTo>
                  <a:lnTo>
                    <a:pt x="297" y="116"/>
                  </a:lnTo>
                  <a:lnTo>
                    <a:pt x="301" y="115"/>
                  </a:lnTo>
                  <a:lnTo>
                    <a:pt x="305" y="115"/>
                  </a:lnTo>
                  <a:lnTo>
                    <a:pt x="309" y="114"/>
                  </a:lnTo>
                  <a:lnTo>
                    <a:pt x="313" y="114"/>
                  </a:lnTo>
                  <a:lnTo>
                    <a:pt x="317" y="113"/>
                  </a:lnTo>
                  <a:lnTo>
                    <a:pt x="321" y="113"/>
                  </a:lnTo>
                  <a:lnTo>
                    <a:pt x="325" y="112"/>
                  </a:lnTo>
                  <a:lnTo>
                    <a:pt x="330" y="112"/>
                  </a:lnTo>
                  <a:lnTo>
                    <a:pt x="334" y="111"/>
                  </a:lnTo>
                  <a:lnTo>
                    <a:pt x="338" y="111"/>
                  </a:lnTo>
                  <a:lnTo>
                    <a:pt x="342" y="110"/>
                  </a:lnTo>
                  <a:lnTo>
                    <a:pt x="346" y="110"/>
                  </a:lnTo>
                  <a:lnTo>
                    <a:pt x="350" y="109"/>
                  </a:lnTo>
                  <a:lnTo>
                    <a:pt x="354" y="109"/>
                  </a:lnTo>
                  <a:lnTo>
                    <a:pt x="358" y="108"/>
                  </a:lnTo>
                  <a:lnTo>
                    <a:pt x="362" y="108"/>
                  </a:lnTo>
                  <a:lnTo>
                    <a:pt x="366" y="107"/>
                  </a:lnTo>
                  <a:lnTo>
                    <a:pt x="370" y="107"/>
                  </a:lnTo>
                  <a:lnTo>
                    <a:pt x="374" y="106"/>
                  </a:lnTo>
                  <a:lnTo>
                    <a:pt x="378" y="105"/>
                  </a:lnTo>
                  <a:lnTo>
                    <a:pt x="382" y="105"/>
                  </a:lnTo>
                  <a:lnTo>
                    <a:pt x="386" y="104"/>
                  </a:lnTo>
                  <a:lnTo>
                    <a:pt x="391" y="104"/>
                  </a:lnTo>
                  <a:lnTo>
                    <a:pt x="395" y="103"/>
                  </a:lnTo>
                  <a:lnTo>
                    <a:pt x="399" y="103"/>
                  </a:lnTo>
                  <a:lnTo>
                    <a:pt x="403" y="102"/>
                  </a:lnTo>
                  <a:lnTo>
                    <a:pt x="407" y="102"/>
                  </a:lnTo>
                  <a:lnTo>
                    <a:pt x="411" y="101"/>
                  </a:lnTo>
                  <a:lnTo>
                    <a:pt x="415" y="101"/>
                  </a:lnTo>
                  <a:lnTo>
                    <a:pt x="419" y="100"/>
                  </a:lnTo>
                  <a:lnTo>
                    <a:pt x="423" y="100"/>
                  </a:lnTo>
                  <a:lnTo>
                    <a:pt x="427" y="99"/>
                  </a:lnTo>
                  <a:lnTo>
                    <a:pt x="431" y="99"/>
                  </a:lnTo>
                  <a:lnTo>
                    <a:pt x="435" y="98"/>
                  </a:lnTo>
                  <a:lnTo>
                    <a:pt x="439" y="98"/>
                  </a:lnTo>
                  <a:lnTo>
                    <a:pt x="443" y="97"/>
                  </a:lnTo>
                  <a:lnTo>
                    <a:pt x="447" y="97"/>
                  </a:lnTo>
                  <a:lnTo>
                    <a:pt x="451" y="96"/>
                  </a:lnTo>
                  <a:lnTo>
                    <a:pt x="456" y="96"/>
                  </a:lnTo>
                  <a:lnTo>
                    <a:pt x="460" y="95"/>
                  </a:lnTo>
                  <a:lnTo>
                    <a:pt x="464" y="95"/>
                  </a:lnTo>
                  <a:lnTo>
                    <a:pt x="468" y="94"/>
                  </a:lnTo>
                  <a:lnTo>
                    <a:pt x="472" y="94"/>
                  </a:lnTo>
                  <a:lnTo>
                    <a:pt x="476" y="93"/>
                  </a:lnTo>
                  <a:lnTo>
                    <a:pt x="480" y="93"/>
                  </a:lnTo>
                  <a:lnTo>
                    <a:pt x="484" y="92"/>
                  </a:lnTo>
                  <a:lnTo>
                    <a:pt x="488" y="92"/>
                  </a:lnTo>
                  <a:lnTo>
                    <a:pt x="492" y="91"/>
                  </a:lnTo>
                  <a:lnTo>
                    <a:pt x="496" y="91"/>
                  </a:lnTo>
                  <a:lnTo>
                    <a:pt x="500" y="90"/>
                  </a:lnTo>
                  <a:lnTo>
                    <a:pt x="504" y="90"/>
                  </a:lnTo>
                  <a:lnTo>
                    <a:pt x="508" y="89"/>
                  </a:lnTo>
                  <a:lnTo>
                    <a:pt x="513" y="89"/>
                  </a:lnTo>
                  <a:lnTo>
                    <a:pt x="517" y="88"/>
                  </a:lnTo>
                  <a:lnTo>
                    <a:pt x="521" y="87"/>
                  </a:lnTo>
                  <a:lnTo>
                    <a:pt x="525" y="87"/>
                  </a:lnTo>
                  <a:lnTo>
                    <a:pt x="529" y="86"/>
                  </a:lnTo>
                  <a:lnTo>
                    <a:pt x="533" y="86"/>
                  </a:lnTo>
                  <a:lnTo>
                    <a:pt x="537" y="85"/>
                  </a:lnTo>
                  <a:lnTo>
                    <a:pt x="541" y="85"/>
                  </a:lnTo>
                  <a:lnTo>
                    <a:pt x="545" y="84"/>
                  </a:lnTo>
                  <a:lnTo>
                    <a:pt x="549" y="84"/>
                  </a:lnTo>
                  <a:lnTo>
                    <a:pt x="553" y="83"/>
                  </a:lnTo>
                  <a:lnTo>
                    <a:pt x="557" y="83"/>
                  </a:lnTo>
                  <a:lnTo>
                    <a:pt x="561" y="82"/>
                  </a:lnTo>
                  <a:lnTo>
                    <a:pt x="565" y="82"/>
                  </a:lnTo>
                  <a:lnTo>
                    <a:pt x="569" y="81"/>
                  </a:lnTo>
                  <a:lnTo>
                    <a:pt x="574" y="81"/>
                  </a:lnTo>
                  <a:lnTo>
                    <a:pt x="578" y="80"/>
                  </a:lnTo>
                  <a:lnTo>
                    <a:pt x="582" y="80"/>
                  </a:lnTo>
                  <a:lnTo>
                    <a:pt x="586" y="79"/>
                  </a:lnTo>
                  <a:lnTo>
                    <a:pt x="590" y="79"/>
                  </a:lnTo>
                  <a:lnTo>
                    <a:pt x="594" y="78"/>
                  </a:lnTo>
                  <a:lnTo>
                    <a:pt x="598" y="78"/>
                  </a:lnTo>
                  <a:lnTo>
                    <a:pt x="602" y="77"/>
                  </a:lnTo>
                  <a:lnTo>
                    <a:pt x="606" y="77"/>
                  </a:lnTo>
                  <a:lnTo>
                    <a:pt x="610" y="76"/>
                  </a:lnTo>
                  <a:lnTo>
                    <a:pt x="614" y="76"/>
                  </a:lnTo>
                  <a:lnTo>
                    <a:pt x="618" y="75"/>
                  </a:lnTo>
                  <a:lnTo>
                    <a:pt x="622" y="75"/>
                  </a:lnTo>
                  <a:lnTo>
                    <a:pt x="626" y="74"/>
                  </a:lnTo>
                  <a:lnTo>
                    <a:pt x="630" y="74"/>
                  </a:lnTo>
                  <a:lnTo>
                    <a:pt x="634" y="73"/>
                  </a:lnTo>
                  <a:lnTo>
                    <a:pt x="639" y="73"/>
                  </a:lnTo>
                  <a:lnTo>
                    <a:pt x="643" y="72"/>
                  </a:lnTo>
                  <a:lnTo>
                    <a:pt x="647" y="72"/>
                  </a:lnTo>
                  <a:lnTo>
                    <a:pt x="651" y="71"/>
                  </a:lnTo>
                  <a:lnTo>
                    <a:pt x="655" y="71"/>
                  </a:lnTo>
                  <a:lnTo>
                    <a:pt x="659" y="70"/>
                  </a:lnTo>
                  <a:lnTo>
                    <a:pt x="663" y="70"/>
                  </a:lnTo>
                  <a:lnTo>
                    <a:pt x="667" y="69"/>
                  </a:lnTo>
                  <a:lnTo>
                    <a:pt x="671" y="68"/>
                  </a:lnTo>
                  <a:lnTo>
                    <a:pt x="675" y="68"/>
                  </a:lnTo>
                  <a:lnTo>
                    <a:pt x="679" y="67"/>
                  </a:lnTo>
                  <a:lnTo>
                    <a:pt x="683" y="67"/>
                  </a:lnTo>
                  <a:lnTo>
                    <a:pt x="687" y="66"/>
                  </a:lnTo>
                  <a:lnTo>
                    <a:pt x="691" y="66"/>
                  </a:lnTo>
                  <a:lnTo>
                    <a:pt x="695" y="65"/>
                  </a:lnTo>
                  <a:lnTo>
                    <a:pt x="700" y="65"/>
                  </a:lnTo>
                  <a:lnTo>
                    <a:pt x="704" y="64"/>
                  </a:lnTo>
                  <a:lnTo>
                    <a:pt x="708" y="64"/>
                  </a:lnTo>
                  <a:lnTo>
                    <a:pt x="712" y="63"/>
                  </a:lnTo>
                  <a:lnTo>
                    <a:pt x="716" y="63"/>
                  </a:lnTo>
                  <a:lnTo>
                    <a:pt x="720" y="62"/>
                  </a:lnTo>
                  <a:lnTo>
                    <a:pt x="724" y="62"/>
                  </a:lnTo>
                  <a:lnTo>
                    <a:pt x="728" y="61"/>
                  </a:lnTo>
                  <a:lnTo>
                    <a:pt x="732" y="61"/>
                  </a:lnTo>
                  <a:lnTo>
                    <a:pt x="736" y="60"/>
                  </a:lnTo>
                  <a:lnTo>
                    <a:pt x="740" y="60"/>
                  </a:lnTo>
                  <a:lnTo>
                    <a:pt x="744" y="59"/>
                  </a:lnTo>
                  <a:lnTo>
                    <a:pt x="748" y="59"/>
                  </a:lnTo>
                  <a:lnTo>
                    <a:pt x="752" y="58"/>
                  </a:lnTo>
                  <a:lnTo>
                    <a:pt x="757" y="58"/>
                  </a:lnTo>
                  <a:lnTo>
                    <a:pt x="761" y="57"/>
                  </a:lnTo>
                  <a:lnTo>
                    <a:pt x="765" y="57"/>
                  </a:lnTo>
                  <a:lnTo>
                    <a:pt x="769" y="56"/>
                  </a:lnTo>
                  <a:lnTo>
                    <a:pt x="773" y="56"/>
                  </a:lnTo>
                  <a:lnTo>
                    <a:pt x="777" y="55"/>
                  </a:lnTo>
                  <a:lnTo>
                    <a:pt x="781" y="55"/>
                  </a:lnTo>
                  <a:lnTo>
                    <a:pt x="785" y="54"/>
                  </a:lnTo>
                  <a:lnTo>
                    <a:pt x="789" y="54"/>
                  </a:lnTo>
                  <a:lnTo>
                    <a:pt x="793" y="53"/>
                  </a:lnTo>
                  <a:lnTo>
                    <a:pt x="797" y="53"/>
                  </a:lnTo>
                  <a:lnTo>
                    <a:pt x="801" y="52"/>
                  </a:lnTo>
                  <a:lnTo>
                    <a:pt x="805" y="52"/>
                  </a:lnTo>
                  <a:lnTo>
                    <a:pt x="809" y="51"/>
                  </a:lnTo>
                  <a:lnTo>
                    <a:pt x="813" y="51"/>
                  </a:lnTo>
                  <a:lnTo>
                    <a:pt x="818" y="50"/>
                  </a:lnTo>
                  <a:lnTo>
                    <a:pt x="822" y="49"/>
                  </a:lnTo>
                  <a:lnTo>
                    <a:pt x="826" y="49"/>
                  </a:lnTo>
                  <a:lnTo>
                    <a:pt x="830" y="48"/>
                  </a:lnTo>
                  <a:lnTo>
                    <a:pt x="834" y="48"/>
                  </a:lnTo>
                  <a:lnTo>
                    <a:pt x="838" y="47"/>
                  </a:lnTo>
                  <a:lnTo>
                    <a:pt x="842" y="47"/>
                  </a:lnTo>
                  <a:lnTo>
                    <a:pt x="846" y="46"/>
                  </a:lnTo>
                  <a:lnTo>
                    <a:pt x="850" y="46"/>
                  </a:lnTo>
                  <a:lnTo>
                    <a:pt x="854" y="45"/>
                  </a:lnTo>
                  <a:lnTo>
                    <a:pt x="858" y="45"/>
                  </a:lnTo>
                  <a:lnTo>
                    <a:pt x="862" y="44"/>
                  </a:lnTo>
                  <a:lnTo>
                    <a:pt x="866" y="44"/>
                  </a:lnTo>
                  <a:lnTo>
                    <a:pt x="870" y="43"/>
                  </a:lnTo>
                  <a:lnTo>
                    <a:pt x="874" y="43"/>
                  </a:lnTo>
                  <a:lnTo>
                    <a:pt x="878" y="42"/>
                  </a:lnTo>
                  <a:lnTo>
                    <a:pt x="883" y="42"/>
                  </a:lnTo>
                  <a:lnTo>
                    <a:pt x="887" y="41"/>
                  </a:lnTo>
                  <a:lnTo>
                    <a:pt x="891" y="41"/>
                  </a:lnTo>
                  <a:lnTo>
                    <a:pt x="895" y="40"/>
                  </a:lnTo>
                  <a:lnTo>
                    <a:pt x="899" y="40"/>
                  </a:lnTo>
                  <a:lnTo>
                    <a:pt x="903" y="39"/>
                  </a:lnTo>
                  <a:lnTo>
                    <a:pt x="907" y="39"/>
                  </a:lnTo>
                  <a:lnTo>
                    <a:pt x="911" y="38"/>
                  </a:lnTo>
                  <a:lnTo>
                    <a:pt x="915" y="38"/>
                  </a:lnTo>
                  <a:lnTo>
                    <a:pt x="919" y="37"/>
                  </a:lnTo>
                  <a:lnTo>
                    <a:pt x="923" y="37"/>
                  </a:lnTo>
                  <a:lnTo>
                    <a:pt x="927" y="36"/>
                  </a:lnTo>
                  <a:lnTo>
                    <a:pt x="931" y="36"/>
                  </a:lnTo>
                  <a:lnTo>
                    <a:pt x="935" y="35"/>
                  </a:lnTo>
                  <a:lnTo>
                    <a:pt x="939" y="35"/>
                  </a:lnTo>
                  <a:lnTo>
                    <a:pt x="944" y="34"/>
                  </a:lnTo>
                  <a:lnTo>
                    <a:pt x="948" y="34"/>
                  </a:lnTo>
                  <a:lnTo>
                    <a:pt x="952" y="33"/>
                  </a:lnTo>
                  <a:lnTo>
                    <a:pt x="956" y="33"/>
                  </a:lnTo>
                  <a:lnTo>
                    <a:pt x="960" y="32"/>
                  </a:lnTo>
                  <a:lnTo>
                    <a:pt x="964" y="31"/>
                  </a:lnTo>
                  <a:lnTo>
                    <a:pt x="968" y="31"/>
                  </a:lnTo>
                  <a:lnTo>
                    <a:pt x="972" y="30"/>
                  </a:lnTo>
                  <a:lnTo>
                    <a:pt x="976" y="30"/>
                  </a:lnTo>
                  <a:lnTo>
                    <a:pt x="980" y="29"/>
                  </a:lnTo>
                  <a:lnTo>
                    <a:pt x="984" y="29"/>
                  </a:lnTo>
                  <a:lnTo>
                    <a:pt x="988" y="28"/>
                  </a:lnTo>
                  <a:lnTo>
                    <a:pt x="992" y="28"/>
                  </a:lnTo>
                  <a:lnTo>
                    <a:pt x="996" y="27"/>
                  </a:lnTo>
                  <a:lnTo>
                    <a:pt x="1001" y="27"/>
                  </a:lnTo>
                  <a:lnTo>
                    <a:pt x="1005" y="26"/>
                  </a:lnTo>
                  <a:lnTo>
                    <a:pt x="1009" y="26"/>
                  </a:lnTo>
                  <a:lnTo>
                    <a:pt x="1013" y="25"/>
                  </a:lnTo>
                  <a:lnTo>
                    <a:pt x="1017" y="25"/>
                  </a:lnTo>
                  <a:lnTo>
                    <a:pt x="1021" y="24"/>
                  </a:lnTo>
                  <a:lnTo>
                    <a:pt x="1025" y="24"/>
                  </a:lnTo>
                  <a:lnTo>
                    <a:pt x="1029" y="23"/>
                  </a:lnTo>
                  <a:lnTo>
                    <a:pt x="1033" y="23"/>
                  </a:lnTo>
                  <a:lnTo>
                    <a:pt x="1037" y="22"/>
                  </a:lnTo>
                  <a:lnTo>
                    <a:pt x="1041" y="22"/>
                  </a:lnTo>
                  <a:lnTo>
                    <a:pt x="1045" y="21"/>
                  </a:lnTo>
                  <a:lnTo>
                    <a:pt x="1049" y="21"/>
                  </a:lnTo>
                  <a:lnTo>
                    <a:pt x="1053" y="20"/>
                  </a:lnTo>
                  <a:lnTo>
                    <a:pt x="1057" y="20"/>
                  </a:lnTo>
                  <a:lnTo>
                    <a:pt x="1062" y="19"/>
                  </a:lnTo>
                  <a:lnTo>
                    <a:pt x="1066" y="19"/>
                  </a:lnTo>
                  <a:lnTo>
                    <a:pt x="1070" y="18"/>
                  </a:lnTo>
                  <a:lnTo>
                    <a:pt x="1074" y="18"/>
                  </a:lnTo>
                  <a:lnTo>
                    <a:pt x="1078" y="17"/>
                  </a:lnTo>
                  <a:lnTo>
                    <a:pt x="1082" y="17"/>
                  </a:lnTo>
                  <a:lnTo>
                    <a:pt x="1086" y="16"/>
                  </a:lnTo>
                  <a:lnTo>
                    <a:pt x="1090" y="16"/>
                  </a:lnTo>
                  <a:lnTo>
                    <a:pt x="1094" y="15"/>
                  </a:lnTo>
                  <a:lnTo>
                    <a:pt x="1098" y="15"/>
                  </a:lnTo>
                  <a:lnTo>
                    <a:pt x="1102" y="14"/>
                  </a:lnTo>
                  <a:lnTo>
                    <a:pt x="1106" y="14"/>
                  </a:lnTo>
                  <a:lnTo>
                    <a:pt x="1110" y="13"/>
                  </a:lnTo>
                  <a:lnTo>
                    <a:pt x="1114" y="12"/>
                  </a:lnTo>
                  <a:lnTo>
                    <a:pt x="1118" y="12"/>
                  </a:lnTo>
                  <a:lnTo>
                    <a:pt x="1122" y="11"/>
                  </a:lnTo>
                  <a:lnTo>
                    <a:pt x="1127" y="11"/>
                  </a:lnTo>
                  <a:lnTo>
                    <a:pt x="1131" y="10"/>
                  </a:lnTo>
                  <a:lnTo>
                    <a:pt x="1135" y="10"/>
                  </a:lnTo>
                  <a:lnTo>
                    <a:pt x="1139" y="9"/>
                  </a:lnTo>
                  <a:lnTo>
                    <a:pt x="1143" y="9"/>
                  </a:lnTo>
                  <a:lnTo>
                    <a:pt x="1147" y="8"/>
                  </a:lnTo>
                  <a:lnTo>
                    <a:pt x="1151" y="8"/>
                  </a:lnTo>
                  <a:lnTo>
                    <a:pt x="1155" y="7"/>
                  </a:lnTo>
                  <a:lnTo>
                    <a:pt x="1159" y="7"/>
                  </a:lnTo>
                  <a:lnTo>
                    <a:pt x="1163" y="6"/>
                  </a:lnTo>
                  <a:lnTo>
                    <a:pt x="1167" y="6"/>
                  </a:lnTo>
                  <a:lnTo>
                    <a:pt x="1171" y="5"/>
                  </a:lnTo>
                  <a:lnTo>
                    <a:pt x="1175" y="5"/>
                  </a:lnTo>
                  <a:lnTo>
                    <a:pt x="1179" y="4"/>
                  </a:lnTo>
                  <a:lnTo>
                    <a:pt x="1183" y="4"/>
                  </a:lnTo>
                  <a:lnTo>
                    <a:pt x="1188" y="3"/>
                  </a:lnTo>
                  <a:lnTo>
                    <a:pt x="1192" y="3"/>
                  </a:lnTo>
                  <a:lnTo>
                    <a:pt x="1196" y="2"/>
                  </a:lnTo>
                  <a:lnTo>
                    <a:pt x="1200" y="2"/>
                  </a:lnTo>
                  <a:lnTo>
                    <a:pt x="1204" y="1"/>
                  </a:lnTo>
                  <a:lnTo>
                    <a:pt x="1208" y="1"/>
                  </a:lnTo>
                  <a:lnTo>
                    <a:pt x="1212" y="0"/>
                  </a:lnTo>
                  <a:lnTo>
                    <a:pt x="1216" y="0"/>
                  </a:lnTo>
                </a:path>
              </a:pathLst>
            </a:cu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7" name="Rectangle 72"/>
            <p:cNvSpPr>
              <a:spLocks noChangeArrowheads="1"/>
            </p:cNvSpPr>
            <p:nvPr/>
          </p:nvSpPr>
          <p:spPr bwMode="auto">
            <a:xfrm>
              <a:off x="3693" y="2848"/>
              <a:ext cx="197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Annual Change = 0.08 (0.05, 0.11)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38" name="Rectangle 73"/>
            <p:cNvSpPr>
              <a:spLocks noChangeArrowheads="1"/>
            </p:cNvSpPr>
            <p:nvPr/>
          </p:nvSpPr>
          <p:spPr bwMode="auto">
            <a:xfrm>
              <a:off x="3693" y="2020"/>
              <a:ext cx="198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Annual Change = 0.12 (0.08, 0.16)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39" name="Rectangle 74"/>
            <p:cNvSpPr>
              <a:spLocks noChangeArrowheads="1"/>
            </p:cNvSpPr>
            <p:nvPr/>
          </p:nvSpPr>
          <p:spPr bwMode="auto">
            <a:xfrm>
              <a:off x="3693" y="1367"/>
              <a:ext cx="198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Annual Change = 0.18 (0.15, 0.20)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40" name="Rectangle 75"/>
            <p:cNvSpPr>
              <a:spLocks noChangeArrowheads="1"/>
            </p:cNvSpPr>
            <p:nvPr/>
          </p:nvSpPr>
          <p:spPr bwMode="auto">
            <a:xfrm>
              <a:off x="3693" y="872"/>
              <a:ext cx="198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Annual Change = 0.20 (0.17, 0.24)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41" name="Line 76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2" name="Line 77"/>
            <p:cNvSpPr>
              <a:spLocks noChangeShapeType="1"/>
            </p:cNvSpPr>
            <p:nvPr/>
          </p:nvSpPr>
          <p:spPr bwMode="auto">
            <a:xfrm flipH="1">
              <a:off x="492" y="357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3" name="Rectangle 78"/>
            <p:cNvSpPr>
              <a:spLocks noChangeArrowheads="1"/>
            </p:cNvSpPr>
            <p:nvPr/>
          </p:nvSpPr>
          <p:spPr bwMode="auto">
            <a:xfrm rot="16200000">
              <a:off x="314" y="3447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75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44" name="Line 79"/>
            <p:cNvSpPr>
              <a:spLocks noChangeShapeType="1"/>
            </p:cNvSpPr>
            <p:nvPr/>
          </p:nvSpPr>
          <p:spPr bwMode="auto">
            <a:xfrm flipH="1">
              <a:off x="492" y="2562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5" name="Rectangle 80"/>
            <p:cNvSpPr>
              <a:spLocks noChangeArrowheads="1"/>
            </p:cNvSpPr>
            <p:nvPr/>
          </p:nvSpPr>
          <p:spPr bwMode="auto">
            <a:xfrm rot="16200000">
              <a:off x="314" y="2438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80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46" name="Line 81"/>
            <p:cNvSpPr>
              <a:spLocks noChangeShapeType="1"/>
            </p:cNvSpPr>
            <p:nvPr/>
          </p:nvSpPr>
          <p:spPr bwMode="auto">
            <a:xfrm flipH="1">
              <a:off x="492" y="1549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7" name="Rectangle 82"/>
            <p:cNvSpPr>
              <a:spLocks noChangeArrowheads="1"/>
            </p:cNvSpPr>
            <p:nvPr/>
          </p:nvSpPr>
          <p:spPr bwMode="auto">
            <a:xfrm rot="16200000">
              <a:off x="314" y="1425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85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48" name="Line 83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9" name="Rectangle 84"/>
            <p:cNvSpPr>
              <a:spLocks noChangeArrowheads="1"/>
            </p:cNvSpPr>
            <p:nvPr/>
          </p:nvSpPr>
          <p:spPr bwMode="auto">
            <a:xfrm rot="16200000">
              <a:off x="314" y="415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90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50" name="Rectangle 85"/>
            <p:cNvSpPr>
              <a:spLocks noChangeArrowheads="1"/>
            </p:cNvSpPr>
            <p:nvPr/>
          </p:nvSpPr>
          <p:spPr bwMode="auto">
            <a:xfrm rot="16200000">
              <a:off x="-1372" y="1872"/>
              <a:ext cx="31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Expected Age at Death for 40 Year Olds in Years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51" name="Line 86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2" name="Line 87"/>
            <p:cNvSpPr>
              <a:spLocks noChangeShapeType="1"/>
            </p:cNvSpPr>
            <p:nvPr/>
          </p:nvSpPr>
          <p:spPr bwMode="auto">
            <a:xfrm>
              <a:off x="6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3" name="Rectangle 88"/>
            <p:cNvSpPr>
              <a:spLocks noChangeArrowheads="1"/>
            </p:cNvSpPr>
            <p:nvPr/>
          </p:nvSpPr>
          <p:spPr bwMode="auto">
            <a:xfrm>
              <a:off x="482" y="3752"/>
              <a:ext cx="3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2000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54" name="Line 89"/>
            <p:cNvSpPr>
              <a:spLocks noChangeShapeType="1"/>
            </p:cNvSpPr>
            <p:nvPr/>
          </p:nvSpPr>
          <p:spPr bwMode="auto">
            <a:xfrm>
              <a:off x="2273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5" name="Rectangle 90"/>
            <p:cNvSpPr>
              <a:spLocks noChangeArrowheads="1"/>
            </p:cNvSpPr>
            <p:nvPr/>
          </p:nvSpPr>
          <p:spPr bwMode="auto">
            <a:xfrm>
              <a:off x="2112" y="3752"/>
              <a:ext cx="3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2005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56" name="Line 91"/>
            <p:cNvSpPr>
              <a:spLocks noChangeShapeType="1"/>
            </p:cNvSpPr>
            <p:nvPr/>
          </p:nvSpPr>
          <p:spPr bwMode="auto">
            <a:xfrm>
              <a:off x="3906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7" name="Rectangle 92"/>
            <p:cNvSpPr>
              <a:spLocks noChangeArrowheads="1"/>
            </p:cNvSpPr>
            <p:nvPr/>
          </p:nvSpPr>
          <p:spPr bwMode="auto">
            <a:xfrm>
              <a:off x="3746" y="3752"/>
              <a:ext cx="3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2010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58" name="Line 93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9" name="Rectangle 94"/>
            <p:cNvSpPr>
              <a:spLocks noChangeArrowheads="1"/>
            </p:cNvSpPr>
            <p:nvPr/>
          </p:nvSpPr>
          <p:spPr bwMode="auto">
            <a:xfrm>
              <a:off x="5379" y="3752"/>
              <a:ext cx="3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2015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60" name="Rectangle 95"/>
            <p:cNvSpPr>
              <a:spLocks noChangeArrowheads="1"/>
            </p:cNvSpPr>
            <p:nvPr/>
          </p:nvSpPr>
          <p:spPr bwMode="auto">
            <a:xfrm>
              <a:off x="2936" y="3937"/>
              <a:ext cx="29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Year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61" name="Rectangle 96"/>
            <p:cNvSpPr>
              <a:spLocks noChangeArrowheads="1"/>
            </p:cNvSpPr>
            <p:nvPr/>
          </p:nvSpPr>
          <p:spPr bwMode="auto">
            <a:xfrm>
              <a:off x="3062" y="191"/>
              <a:ext cx="5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500">
                  <a:solidFill>
                    <a:srgbClr val="1E2D53"/>
                  </a:solidFill>
                </a:rPr>
                <a:t> 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1447800" y="1"/>
            <a:ext cx="9372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Expected Age at Death by Income Quartile in the US</a:t>
            </a: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Men Age 40, 2001-2014</a:t>
            </a:r>
          </a:p>
        </p:txBody>
      </p:sp>
      <p:sp>
        <p:nvSpPr>
          <p:cNvPr id="562" name="Rectangle 354"/>
          <p:cNvSpPr>
            <a:spLocks noChangeArrowheads="1"/>
          </p:cNvSpPr>
          <p:nvPr/>
        </p:nvSpPr>
        <p:spPr bwMode="auto">
          <a:xfrm>
            <a:off x="3409207" y="6553203"/>
            <a:ext cx="11205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1</a:t>
            </a:r>
            <a:r>
              <a:rPr lang="en-US" altLang="en-US" baseline="30000" dirty="0">
                <a:solidFill>
                  <a:srgbClr val="000000"/>
                </a:solidFill>
              </a:rPr>
              <a:t>st</a:t>
            </a:r>
            <a:r>
              <a:rPr lang="en-US" altLang="en-US" dirty="0">
                <a:solidFill>
                  <a:srgbClr val="000000"/>
                </a:solidFill>
              </a:rPr>
              <a:t> Quartile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63" name="Rectangle 354"/>
          <p:cNvSpPr>
            <a:spLocks noChangeArrowheads="1"/>
          </p:cNvSpPr>
          <p:nvPr/>
        </p:nvSpPr>
        <p:spPr bwMode="auto">
          <a:xfrm>
            <a:off x="6794183" y="6553203"/>
            <a:ext cx="11365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3</a:t>
            </a:r>
            <a:r>
              <a:rPr lang="en-US" altLang="en-US" baseline="30000" dirty="0">
                <a:solidFill>
                  <a:srgbClr val="000000"/>
                </a:solidFill>
              </a:rPr>
              <a:t>rd</a:t>
            </a:r>
            <a:r>
              <a:rPr lang="en-US" altLang="en-US" dirty="0">
                <a:solidFill>
                  <a:srgbClr val="000000"/>
                </a:solidFill>
              </a:rPr>
              <a:t> Quartile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64" name="Rectangle 354"/>
          <p:cNvSpPr>
            <a:spLocks noChangeArrowheads="1"/>
          </p:cNvSpPr>
          <p:nvPr/>
        </p:nvSpPr>
        <p:spPr bwMode="auto">
          <a:xfrm>
            <a:off x="5105400" y="6553203"/>
            <a:ext cx="11701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2</a:t>
            </a:r>
            <a:r>
              <a:rPr lang="en-US" altLang="en-US" baseline="30000" dirty="0">
                <a:solidFill>
                  <a:srgbClr val="000000"/>
                </a:solidFill>
              </a:rPr>
              <a:t>nd</a:t>
            </a:r>
            <a:r>
              <a:rPr lang="en-US" altLang="en-US" dirty="0">
                <a:solidFill>
                  <a:srgbClr val="000000"/>
                </a:solidFill>
              </a:rPr>
              <a:t> Quartile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65" name="Rectangle 354"/>
          <p:cNvSpPr>
            <a:spLocks noChangeArrowheads="1"/>
          </p:cNvSpPr>
          <p:nvPr/>
        </p:nvSpPr>
        <p:spPr bwMode="auto">
          <a:xfrm>
            <a:off x="8472686" y="6553203"/>
            <a:ext cx="11285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4</a:t>
            </a:r>
            <a:r>
              <a:rPr lang="en-US" altLang="en-US" baseline="30000" dirty="0">
                <a:solidFill>
                  <a:srgbClr val="000000"/>
                </a:solidFill>
              </a:rPr>
              <a:t>th</a:t>
            </a:r>
            <a:r>
              <a:rPr lang="en-US" altLang="en-US" dirty="0">
                <a:solidFill>
                  <a:srgbClr val="000000"/>
                </a:solidFill>
              </a:rPr>
              <a:t> Quartile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66" name="Oval 565"/>
          <p:cNvSpPr>
            <a:spLocks noChangeArrowheads="1"/>
          </p:cNvSpPr>
          <p:nvPr/>
        </p:nvSpPr>
        <p:spPr bwMode="auto">
          <a:xfrm>
            <a:off x="3200403" y="662940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67" name="Oval 566"/>
          <p:cNvSpPr>
            <a:spLocks noChangeArrowheads="1"/>
          </p:cNvSpPr>
          <p:nvPr/>
        </p:nvSpPr>
        <p:spPr bwMode="auto">
          <a:xfrm>
            <a:off x="4852990" y="662940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68" name="Oval 567"/>
          <p:cNvSpPr>
            <a:spLocks noChangeArrowheads="1"/>
          </p:cNvSpPr>
          <p:nvPr/>
        </p:nvSpPr>
        <p:spPr bwMode="auto">
          <a:xfrm>
            <a:off x="6561219" y="6629403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69" name="Oval 568"/>
          <p:cNvSpPr>
            <a:spLocks noChangeArrowheads="1"/>
          </p:cNvSpPr>
          <p:nvPr/>
        </p:nvSpPr>
        <p:spPr bwMode="auto">
          <a:xfrm>
            <a:off x="8237619" y="6629403"/>
            <a:ext cx="100013" cy="98425"/>
          </a:xfrm>
          <a:prstGeom prst="ellipse">
            <a:avLst/>
          </a:pr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6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4"/>
          <p:cNvGrpSpPr>
            <a:grpSpLocks noChangeAspect="1"/>
          </p:cNvGrpSpPr>
          <p:nvPr/>
        </p:nvGrpSpPr>
        <p:grpSpPr bwMode="auto">
          <a:xfrm>
            <a:off x="1524000" y="152400"/>
            <a:ext cx="9144000" cy="6651625"/>
            <a:chOff x="0" y="65"/>
            <a:chExt cx="5760" cy="4190"/>
          </a:xfrm>
        </p:grpSpPr>
        <p:sp>
          <p:nvSpPr>
            <p:cNvPr id="9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Rectangle 7"/>
            <p:cNvSpPr>
              <a:spLocks noChangeArrowheads="1"/>
            </p:cNvSpPr>
            <p:nvPr/>
          </p:nvSpPr>
          <p:spPr bwMode="auto">
            <a:xfrm>
              <a:off x="548" y="449"/>
              <a:ext cx="5083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Line 8"/>
            <p:cNvSpPr>
              <a:spLocks noChangeShapeType="1"/>
            </p:cNvSpPr>
            <p:nvPr/>
          </p:nvSpPr>
          <p:spPr bwMode="auto">
            <a:xfrm>
              <a:off x="548" y="3511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Line 9"/>
            <p:cNvSpPr>
              <a:spLocks noChangeShapeType="1"/>
            </p:cNvSpPr>
            <p:nvPr/>
          </p:nvSpPr>
          <p:spPr bwMode="auto">
            <a:xfrm>
              <a:off x="548" y="2768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Line 10"/>
            <p:cNvSpPr>
              <a:spLocks noChangeShapeType="1"/>
            </p:cNvSpPr>
            <p:nvPr/>
          </p:nvSpPr>
          <p:spPr bwMode="auto">
            <a:xfrm>
              <a:off x="548" y="2024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Line 11"/>
            <p:cNvSpPr>
              <a:spLocks noChangeShapeType="1"/>
            </p:cNvSpPr>
            <p:nvPr/>
          </p:nvSpPr>
          <p:spPr bwMode="auto">
            <a:xfrm>
              <a:off x="548" y="1284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Line 12"/>
            <p:cNvSpPr>
              <a:spLocks noChangeShapeType="1"/>
            </p:cNvSpPr>
            <p:nvPr/>
          </p:nvSpPr>
          <p:spPr bwMode="auto">
            <a:xfrm>
              <a:off x="548" y="540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13"/>
            <p:cNvSpPr>
              <a:spLocks noChangeArrowheads="1"/>
            </p:cNvSpPr>
            <p:nvPr/>
          </p:nvSpPr>
          <p:spPr bwMode="auto">
            <a:xfrm>
              <a:off x="936" y="3539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Oval 14"/>
            <p:cNvSpPr>
              <a:spLocks noChangeArrowheads="1"/>
            </p:cNvSpPr>
            <p:nvPr/>
          </p:nvSpPr>
          <p:spPr bwMode="auto">
            <a:xfrm>
              <a:off x="1264" y="342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Oval 15"/>
            <p:cNvSpPr>
              <a:spLocks noChangeArrowheads="1"/>
            </p:cNvSpPr>
            <p:nvPr/>
          </p:nvSpPr>
          <p:spPr bwMode="auto">
            <a:xfrm>
              <a:off x="1588" y="344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Oval 16"/>
            <p:cNvSpPr>
              <a:spLocks noChangeArrowheads="1"/>
            </p:cNvSpPr>
            <p:nvPr/>
          </p:nvSpPr>
          <p:spPr bwMode="auto">
            <a:xfrm>
              <a:off x="1917" y="3319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Oval 17"/>
            <p:cNvSpPr>
              <a:spLocks noChangeArrowheads="1"/>
            </p:cNvSpPr>
            <p:nvPr/>
          </p:nvSpPr>
          <p:spPr bwMode="auto">
            <a:xfrm>
              <a:off x="2241" y="326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Oval 18"/>
            <p:cNvSpPr>
              <a:spLocks noChangeArrowheads="1"/>
            </p:cNvSpPr>
            <p:nvPr/>
          </p:nvSpPr>
          <p:spPr bwMode="auto">
            <a:xfrm>
              <a:off x="2569" y="3194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Oval 19"/>
            <p:cNvSpPr>
              <a:spLocks noChangeArrowheads="1"/>
            </p:cNvSpPr>
            <p:nvPr/>
          </p:nvSpPr>
          <p:spPr bwMode="auto">
            <a:xfrm>
              <a:off x="2894" y="303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Oval 20"/>
            <p:cNvSpPr>
              <a:spLocks noChangeArrowheads="1"/>
            </p:cNvSpPr>
            <p:nvPr/>
          </p:nvSpPr>
          <p:spPr bwMode="auto">
            <a:xfrm>
              <a:off x="3222" y="313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Oval 21"/>
            <p:cNvSpPr>
              <a:spLocks noChangeArrowheads="1"/>
            </p:cNvSpPr>
            <p:nvPr/>
          </p:nvSpPr>
          <p:spPr bwMode="auto">
            <a:xfrm>
              <a:off x="3547" y="335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Oval 22"/>
            <p:cNvSpPr>
              <a:spLocks noChangeArrowheads="1"/>
            </p:cNvSpPr>
            <p:nvPr/>
          </p:nvSpPr>
          <p:spPr bwMode="auto">
            <a:xfrm>
              <a:off x="3875" y="310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Oval 23"/>
            <p:cNvSpPr>
              <a:spLocks noChangeArrowheads="1"/>
            </p:cNvSpPr>
            <p:nvPr/>
          </p:nvSpPr>
          <p:spPr bwMode="auto">
            <a:xfrm>
              <a:off x="4200" y="3050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Oval 24"/>
            <p:cNvSpPr>
              <a:spLocks noChangeArrowheads="1"/>
            </p:cNvSpPr>
            <p:nvPr/>
          </p:nvSpPr>
          <p:spPr bwMode="auto">
            <a:xfrm>
              <a:off x="4528" y="311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Oval 25"/>
            <p:cNvSpPr>
              <a:spLocks noChangeArrowheads="1"/>
            </p:cNvSpPr>
            <p:nvPr/>
          </p:nvSpPr>
          <p:spPr bwMode="auto">
            <a:xfrm>
              <a:off x="4852" y="311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Oval 26"/>
            <p:cNvSpPr>
              <a:spLocks noChangeArrowheads="1"/>
            </p:cNvSpPr>
            <p:nvPr/>
          </p:nvSpPr>
          <p:spPr bwMode="auto">
            <a:xfrm>
              <a:off x="5181" y="2939"/>
              <a:ext cx="62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27"/>
            <p:cNvSpPr>
              <a:spLocks noChangeArrowheads="1"/>
            </p:cNvSpPr>
            <p:nvPr/>
          </p:nvSpPr>
          <p:spPr bwMode="auto">
            <a:xfrm>
              <a:off x="936" y="2890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Oval 28"/>
            <p:cNvSpPr>
              <a:spLocks noChangeArrowheads="1"/>
            </p:cNvSpPr>
            <p:nvPr/>
          </p:nvSpPr>
          <p:spPr bwMode="auto">
            <a:xfrm>
              <a:off x="1264" y="2740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Oval 29"/>
            <p:cNvSpPr>
              <a:spLocks noChangeArrowheads="1"/>
            </p:cNvSpPr>
            <p:nvPr/>
          </p:nvSpPr>
          <p:spPr bwMode="auto">
            <a:xfrm>
              <a:off x="1588" y="271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Oval 30"/>
            <p:cNvSpPr>
              <a:spLocks noChangeArrowheads="1"/>
            </p:cNvSpPr>
            <p:nvPr/>
          </p:nvSpPr>
          <p:spPr bwMode="auto">
            <a:xfrm>
              <a:off x="1917" y="2579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Oval 31"/>
            <p:cNvSpPr>
              <a:spLocks noChangeArrowheads="1"/>
            </p:cNvSpPr>
            <p:nvPr/>
          </p:nvSpPr>
          <p:spPr bwMode="auto">
            <a:xfrm>
              <a:off x="2241" y="2478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32"/>
            <p:cNvSpPr>
              <a:spLocks noChangeArrowheads="1"/>
            </p:cNvSpPr>
            <p:nvPr/>
          </p:nvSpPr>
          <p:spPr bwMode="auto">
            <a:xfrm>
              <a:off x="2569" y="240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Oval 33"/>
            <p:cNvSpPr>
              <a:spLocks noChangeArrowheads="1"/>
            </p:cNvSpPr>
            <p:nvPr/>
          </p:nvSpPr>
          <p:spPr bwMode="auto">
            <a:xfrm>
              <a:off x="2894" y="228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Oval 34"/>
            <p:cNvSpPr>
              <a:spLocks noChangeArrowheads="1"/>
            </p:cNvSpPr>
            <p:nvPr/>
          </p:nvSpPr>
          <p:spPr bwMode="auto">
            <a:xfrm>
              <a:off x="3222" y="2153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Oval 35"/>
            <p:cNvSpPr>
              <a:spLocks noChangeArrowheads="1"/>
            </p:cNvSpPr>
            <p:nvPr/>
          </p:nvSpPr>
          <p:spPr bwMode="auto">
            <a:xfrm>
              <a:off x="3547" y="2233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Oval 36"/>
            <p:cNvSpPr>
              <a:spLocks noChangeArrowheads="1"/>
            </p:cNvSpPr>
            <p:nvPr/>
          </p:nvSpPr>
          <p:spPr bwMode="auto">
            <a:xfrm>
              <a:off x="3875" y="2115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37"/>
            <p:cNvSpPr>
              <a:spLocks noChangeArrowheads="1"/>
            </p:cNvSpPr>
            <p:nvPr/>
          </p:nvSpPr>
          <p:spPr bwMode="auto">
            <a:xfrm>
              <a:off x="4200" y="2073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Oval 38"/>
            <p:cNvSpPr>
              <a:spLocks noChangeArrowheads="1"/>
            </p:cNvSpPr>
            <p:nvPr/>
          </p:nvSpPr>
          <p:spPr bwMode="auto">
            <a:xfrm>
              <a:off x="4528" y="2143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Oval 39"/>
            <p:cNvSpPr>
              <a:spLocks noChangeArrowheads="1"/>
            </p:cNvSpPr>
            <p:nvPr/>
          </p:nvSpPr>
          <p:spPr bwMode="auto">
            <a:xfrm>
              <a:off x="4852" y="2198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Oval 40"/>
            <p:cNvSpPr>
              <a:spLocks noChangeArrowheads="1"/>
            </p:cNvSpPr>
            <p:nvPr/>
          </p:nvSpPr>
          <p:spPr bwMode="auto">
            <a:xfrm>
              <a:off x="5181" y="2031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Oval 41"/>
            <p:cNvSpPr>
              <a:spLocks noChangeArrowheads="1"/>
            </p:cNvSpPr>
            <p:nvPr/>
          </p:nvSpPr>
          <p:spPr bwMode="auto">
            <a:xfrm>
              <a:off x="936" y="2506"/>
              <a:ext cx="62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Oval 42"/>
            <p:cNvSpPr>
              <a:spLocks noChangeArrowheads="1"/>
            </p:cNvSpPr>
            <p:nvPr/>
          </p:nvSpPr>
          <p:spPr bwMode="auto">
            <a:xfrm>
              <a:off x="1264" y="2359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Oval 43"/>
            <p:cNvSpPr>
              <a:spLocks noChangeArrowheads="1"/>
            </p:cNvSpPr>
            <p:nvPr/>
          </p:nvSpPr>
          <p:spPr bwMode="auto">
            <a:xfrm>
              <a:off x="1588" y="2286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Oval 44"/>
            <p:cNvSpPr>
              <a:spLocks noChangeArrowheads="1"/>
            </p:cNvSpPr>
            <p:nvPr/>
          </p:nvSpPr>
          <p:spPr bwMode="auto">
            <a:xfrm>
              <a:off x="1917" y="2251"/>
              <a:ext cx="62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Oval 45"/>
            <p:cNvSpPr>
              <a:spLocks noChangeArrowheads="1"/>
            </p:cNvSpPr>
            <p:nvPr/>
          </p:nvSpPr>
          <p:spPr bwMode="auto">
            <a:xfrm>
              <a:off x="2241" y="2045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Oval 46"/>
            <p:cNvSpPr>
              <a:spLocks noChangeArrowheads="1"/>
            </p:cNvSpPr>
            <p:nvPr/>
          </p:nvSpPr>
          <p:spPr bwMode="auto">
            <a:xfrm>
              <a:off x="2569" y="1957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Oval 47"/>
            <p:cNvSpPr>
              <a:spLocks noChangeArrowheads="1"/>
            </p:cNvSpPr>
            <p:nvPr/>
          </p:nvSpPr>
          <p:spPr bwMode="auto">
            <a:xfrm>
              <a:off x="2894" y="1811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48"/>
            <p:cNvSpPr>
              <a:spLocks noChangeArrowheads="1"/>
            </p:cNvSpPr>
            <p:nvPr/>
          </p:nvSpPr>
          <p:spPr bwMode="auto">
            <a:xfrm>
              <a:off x="3222" y="1664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49"/>
            <p:cNvSpPr>
              <a:spLocks noChangeArrowheads="1"/>
            </p:cNvSpPr>
            <p:nvPr/>
          </p:nvSpPr>
          <p:spPr bwMode="auto">
            <a:xfrm>
              <a:off x="3547" y="1566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Oval 50"/>
            <p:cNvSpPr>
              <a:spLocks noChangeArrowheads="1"/>
            </p:cNvSpPr>
            <p:nvPr/>
          </p:nvSpPr>
          <p:spPr bwMode="auto">
            <a:xfrm>
              <a:off x="3875" y="1532"/>
              <a:ext cx="63" cy="6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Oval 51"/>
            <p:cNvSpPr>
              <a:spLocks noChangeArrowheads="1"/>
            </p:cNvSpPr>
            <p:nvPr/>
          </p:nvSpPr>
          <p:spPr bwMode="auto">
            <a:xfrm>
              <a:off x="4200" y="1472"/>
              <a:ext cx="62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52"/>
            <p:cNvSpPr>
              <a:spLocks noChangeArrowheads="1"/>
            </p:cNvSpPr>
            <p:nvPr/>
          </p:nvSpPr>
          <p:spPr bwMode="auto">
            <a:xfrm>
              <a:off x="4528" y="1479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53"/>
            <p:cNvSpPr>
              <a:spLocks noChangeArrowheads="1"/>
            </p:cNvSpPr>
            <p:nvPr/>
          </p:nvSpPr>
          <p:spPr bwMode="auto">
            <a:xfrm>
              <a:off x="4852" y="1399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54"/>
            <p:cNvSpPr>
              <a:spLocks noChangeArrowheads="1"/>
            </p:cNvSpPr>
            <p:nvPr/>
          </p:nvSpPr>
          <p:spPr bwMode="auto">
            <a:xfrm>
              <a:off x="5181" y="1378"/>
              <a:ext cx="62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55"/>
            <p:cNvSpPr>
              <a:spLocks noChangeArrowheads="1"/>
            </p:cNvSpPr>
            <p:nvPr/>
          </p:nvSpPr>
          <p:spPr bwMode="auto">
            <a:xfrm>
              <a:off x="936" y="1832"/>
              <a:ext cx="62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56"/>
            <p:cNvSpPr>
              <a:spLocks noChangeArrowheads="1"/>
            </p:cNvSpPr>
            <p:nvPr/>
          </p:nvSpPr>
          <p:spPr bwMode="auto">
            <a:xfrm>
              <a:off x="1264" y="1804"/>
              <a:ext cx="63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57"/>
            <p:cNvSpPr>
              <a:spLocks noChangeArrowheads="1"/>
            </p:cNvSpPr>
            <p:nvPr/>
          </p:nvSpPr>
          <p:spPr bwMode="auto">
            <a:xfrm>
              <a:off x="1588" y="1685"/>
              <a:ext cx="63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58"/>
            <p:cNvSpPr>
              <a:spLocks noChangeArrowheads="1"/>
            </p:cNvSpPr>
            <p:nvPr/>
          </p:nvSpPr>
          <p:spPr bwMode="auto">
            <a:xfrm>
              <a:off x="1917" y="1476"/>
              <a:ext cx="62" cy="62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Oval 59"/>
            <p:cNvSpPr>
              <a:spLocks noChangeArrowheads="1"/>
            </p:cNvSpPr>
            <p:nvPr/>
          </p:nvSpPr>
          <p:spPr bwMode="auto">
            <a:xfrm>
              <a:off x="2241" y="1497"/>
              <a:ext cx="63" cy="62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Oval 60"/>
            <p:cNvSpPr>
              <a:spLocks noChangeArrowheads="1"/>
            </p:cNvSpPr>
            <p:nvPr/>
          </p:nvSpPr>
          <p:spPr bwMode="auto">
            <a:xfrm>
              <a:off x="2569" y="1385"/>
              <a:ext cx="63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Oval 61"/>
            <p:cNvSpPr>
              <a:spLocks noChangeArrowheads="1"/>
            </p:cNvSpPr>
            <p:nvPr/>
          </p:nvSpPr>
          <p:spPr bwMode="auto">
            <a:xfrm>
              <a:off x="2894" y="1172"/>
              <a:ext cx="63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Oval 62"/>
            <p:cNvSpPr>
              <a:spLocks noChangeArrowheads="1"/>
            </p:cNvSpPr>
            <p:nvPr/>
          </p:nvSpPr>
          <p:spPr bwMode="auto">
            <a:xfrm>
              <a:off x="3222" y="1095"/>
              <a:ext cx="63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Oval 63"/>
            <p:cNvSpPr>
              <a:spLocks noChangeArrowheads="1"/>
            </p:cNvSpPr>
            <p:nvPr/>
          </p:nvSpPr>
          <p:spPr bwMode="auto">
            <a:xfrm>
              <a:off x="3547" y="1039"/>
              <a:ext cx="63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64"/>
            <p:cNvSpPr>
              <a:spLocks noChangeArrowheads="1"/>
            </p:cNvSpPr>
            <p:nvPr/>
          </p:nvSpPr>
          <p:spPr bwMode="auto">
            <a:xfrm>
              <a:off x="3875" y="1039"/>
              <a:ext cx="63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Oval 65"/>
            <p:cNvSpPr>
              <a:spLocks noChangeArrowheads="1"/>
            </p:cNvSpPr>
            <p:nvPr/>
          </p:nvSpPr>
          <p:spPr bwMode="auto">
            <a:xfrm>
              <a:off x="4200" y="990"/>
              <a:ext cx="62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Oval 66"/>
            <p:cNvSpPr>
              <a:spLocks noChangeArrowheads="1"/>
            </p:cNvSpPr>
            <p:nvPr/>
          </p:nvSpPr>
          <p:spPr bwMode="auto">
            <a:xfrm>
              <a:off x="4528" y="858"/>
              <a:ext cx="63" cy="62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Oval 67"/>
            <p:cNvSpPr>
              <a:spLocks noChangeArrowheads="1"/>
            </p:cNvSpPr>
            <p:nvPr/>
          </p:nvSpPr>
          <p:spPr bwMode="auto">
            <a:xfrm>
              <a:off x="4852" y="791"/>
              <a:ext cx="63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Oval 68"/>
            <p:cNvSpPr>
              <a:spLocks noChangeArrowheads="1"/>
            </p:cNvSpPr>
            <p:nvPr/>
          </p:nvSpPr>
          <p:spPr bwMode="auto">
            <a:xfrm>
              <a:off x="5181" y="812"/>
              <a:ext cx="62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69"/>
            <p:cNvSpPr>
              <a:spLocks/>
            </p:cNvSpPr>
            <p:nvPr/>
          </p:nvSpPr>
          <p:spPr bwMode="auto">
            <a:xfrm>
              <a:off x="967" y="3015"/>
              <a:ext cx="4245" cy="465"/>
            </a:xfrm>
            <a:custGeom>
              <a:avLst/>
              <a:gdLst>
                <a:gd name="T0" fmla="*/ 16 w 1216"/>
                <a:gd name="T1" fmla="*/ 131 h 133"/>
                <a:gd name="T2" fmla="*/ 37 w 1216"/>
                <a:gd name="T3" fmla="*/ 129 h 133"/>
                <a:gd name="T4" fmla="*/ 57 w 1216"/>
                <a:gd name="T5" fmla="*/ 127 h 133"/>
                <a:gd name="T6" fmla="*/ 77 w 1216"/>
                <a:gd name="T7" fmla="*/ 125 h 133"/>
                <a:gd name="T8" fmla="*/ 98 w 1216"/>
                <a:gd name="T9" fmla="*/ 122 h 133"/>
                <a:gd name="T10" fmla="*/ 118 w 1216"/>
                <a:gd name="T11" fmla="*/ 120 h 133"/>
                <a:gd name="T12" fmla="*/ 138 w 1216"/>
                <a:gd name="T13" fmla="*/ 118 h 133"/>
                <a:gd name="T14" fmla="*/ 159 w 1216"/>
                <a:gd name="T15" fmla="*/ 116 h 133"/>
                <a:gd name="T16" fmla="*/ 179 w 1216"/>
                <a:gd name="T17" fmla="*/ 114 h 133"/>
                <a:gd name="T18" fmla="*/ 199 w 1216"/>
                <a:gd name="T19" fmla="*/ 111 h 133"/>
                <a:gd name="T20" fmla="*/ 220 w 1216"/>
                <a:gd name="T21" fmla="*/ 109 h 133"/>
                <a:gd name="T22" fmla="*/ 240 w 1216"/>
                <a:gd name="T23" fmla="*/ 107 h 133"/>
                <a:gd name="T24" fmla="*/ 260 w 1216"/>
                <a:gd name="T25" fmla="*/ 105 h 133"/>
                <a:gd name="T26" fmla="*/ 281 w 1216"/>
                <a:gd name="T27" fmla="*/ 102 h 133"/>
                <a:gd name="T28" fmla="*/ 301 w 1216"/>
                <a:gd name="T29" fmla="*/ 100 h 133"/>
                <a:gd name="T30" fmla="*/ 321 w 1216"/>
                <a:gd name="T31" fmla="*/ 98 h 133"/>
                <a:gd name="T32" fmla="*/ 342 w 1216"/>
                <a:gd name="T33" fmla="*/ 96 h 133"/>
                <a:gd name="T34" fmla="*/ 362 w 1216"/>
                <a:gd name="T35" fmla="*/ 94 h 133"/>
                <a:gd name="T36" fmla="*/ 382 w 1216"/>
                <a:gd name="T37" fmla="*/ 91 h 133"/>
                <a:gd name="T38" fmla="*/ 403 w 1216"/>
                <a:gd name="T39" fmla="*/ 89 h 133"/>
                <a:gd name="T40" fmla="*/ 423 w 1216"/>
                <a:gd name="T41" fmla="*/ 87 h 133"/>
                <a:gd name="T42" fmla="*/ 443 w 1216"/>
                <a:gd name="T43" fmla="*/ 85 h 133"/>
                <a:gd name="T44" fmla="*/ 464 w 1216"/>
                <a:gd name="T45" fmla="*/ 83 h 133"/>
                <a:gd name="T46" fmla="*/ 484 w 1216"/>
                <a:gd name="T47" fmla="*/ 80 h 133"/>
                <a:gd name="T48" fmla="*/ 504 w 1216"/>
                <a:gd name="T49" fmla="*/ 78 h 133"/>
                <a:gd name="T50" fmla="*/ 525 w 1216"/>
                <a:gd name="T51" fmla="*/ 76 h 133"/>
                <a:gd name="T52" fmla="*/ 545 w 1216"/>
                <a:gd name="T53" fmla="*/ 74 h 133"/>
                <a:gd name="T54" fmla="*/ 565 w 1216"/>
                <a:gd name="T55" fmla="*/ 71 h 133"/>
                <a:gd name="T56" fmla="*/ 586 w 1216"/>
                <a:gd name="T57" fmla="*/ 69 h 133"/>
                <a:gd name="T58" fmla="*/ 606 w 1216"/>
                <a:gd name="T59" fmla="*/ 67 h 133"/>
                <a:gd name="T60" fmla="*/ 626 w 1216"/>
                <a:gd name="T61" fmla="*/ 65 h 133"/>
                <a:gd name="T62" fmla="*/ 647 w 1216"/>
                <a:gd name="T63" fmla="*/ 63 h 133"/>
                <a:gd name="T64" fmla="*/ 667 w 1216"/>
                <a:gd name="T65" fmla="*/ 60 h 133"/>
                <a:gd name="T66" fmla="*/ 687 w 1216"/>
                <a:gd name="T67" fmla="*/ 58 h 133"/>
                <a:gd name="T68" fmla="*/ 708 w 1216"/>
                <a:gd name="T69" fmla="*/ 56 h 133"/>
                <a:gd name="T70" fmla="*/ 728 w 1216"/>
                <a:gd name="T71" fmla="*/ 54 h 133"/>
                <a:gd name="T72" fmla="*/ 748 w 1216"/>
                <a:gd name="T73" fmla="*/ 51 h 133"/>
                <a:gd name="T74" fmla="*/ 769 w 1216"/>
                <a:gd name="T75" fmla="*/ 49 h 133"/>
                <a:gd name="T76" fmla="*/ 789 w 1216"/>
                <a:gd name="T77" fmla="*/ 47 h 133"/>
                <a:gd name="T78" fmla="*/ 809 w 1216"/>
                <a:gd name="T79" fmla="*/ 45 h 133"/>
                <a:gd name="T80" fmla="*/ 830 w 1216"/>
                <a:gd name="T81" fmla="*/ 43 h 133"/>
                <a:gd name="T82" fmla="*/ 850 w 1216"/>
                <a:gd name="T83" fmla="*/ 40 h 133"/>
                <a:gd name="T84" fmla="*/ 870 w 1216"/>
                <a:gd name="T85" fmla="*/ 38 h 133"/>
                <a:gd name="T86" fmla="*/ 891 w 1216"/>
                <a:gd name="T87" fmla="*/ 36 h 133"/>
                <a:gd name="T88" fmla="*/ 911 w 1216"/>
                <a:gd name="T89" fmla="*/ 34 h 133"/>
                <a:gd name="T90" fmla="*/ 931 w 1216"/>
                <a:gd name="T91" fmla="*/ 31 h 133"/>
                <a:gd name="T92" fmla="*/ 952 w 1216"/>
                <a:gd name="T93" fmla="*/ 29 h 133"/>
                <a:gd name="T94" fmla="*/ 972 w 1216"/>
                <a:gd name="T95" fmla="*/ 27 h 133"/>
                <a:gd name="T96" fmla="*/ 992 w 1216"/>
                <a:gd name="T97" fmla="*/ 25 h 133"/>
                <a:gd name="T98" fmla="*/ 1013 w 1216"/>
                <a:gd name="T99" fmla="*/ 23 h 133"/>
                <a:gd name="T100" fmla="*/ 1033 w 1216"/>
                <a:gd name="T101" fmla="*/ 20 h 133"/>
                <a:gd name="T102" fmla="*/ 1053 w 1216"/>
                <a:gd name="T103" fmla="*/ 18 h 133"/>
                <a:gd name="T104" fmla="*/ 1074 w 1216"/>
                <a:gd name="T105" fmla="*/ 16 h 133"/>
                <a:gd name="T106" fmla="*/ 1094 w 1216"/>
                <a:gd name="T107" fmla="*/ 14 h 133"/>
                <a:gd name="T108" fmla="*/ 1114 w 1216"/>
                <a:gd name="T109" fmla="*/ 11 h 133"/>
                <a:gd name="T110" fmla="*/ 1135 w 1216"/>
                <a:gd name="T111" fmla="*/ 9 h 133"/>
                <a:gd name="T112" fmla="*/ 1155 w 1216"/>
                <a:gd name="T113" fmla="*/ 7 h 133"/>
                <a:gd name="T114" fmla="*/ 1175 w 1216"/>
                <a:gd name="T115" fmla="*/ 5 h 133"/>
                <a:gd name="T116" fmla="*/ 1196 w 1216"/>
                <a:gd name="T117" fmla="*/ 3 h 133"/>
                <a:gd name="T118" fmla="*/ 1216 w 1216"/>
                <a:gd name="T11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16" h="133">
                  <a:moveTo>
                    <a:pt x="0" y="133"/>
                  </a:moveTo>
                  <a:lnTo>
                    <a:pt x="4" y="133"/>
                  </a:lnTo>
                  <a:lnTo>
                    <a:pt x="8" y="132"/>
                  </a:lnTo>
                  <a:lnTo>
                    <a:pt x="12" y="132"/>
                  </a:lnTo>
                  <a:lnTo>
                    <a:pt x="16" y="131"/>
                  </a:lnTo>
                  <a:lnTo>
                    <a:pt x="20" y="131"/>
                  </a:lnTo>
                  <a:lnTo>
                    <a:pt x="25" y="130"/>
                  </a:lnTo>
                  <a:lnTo>
                    <a:pt x="29" y="130"/>
                  </a:lnTo>
                  <a:lnTo>
                    <a:pt x="33" y="130"/>
                  </a:lnTo>
                  <a:lnTo>
                    <a:pt x="37" y="129"/>
                  </a:lnTo>
                  <a:lnTo>
                    <a:pt x="41" y="129"/>
                  </a:lnTo>
                  <a:lnTo>
                    <a:pt x="45" y="128"/>
                  </a:lnTo>
                  <a:lnTo>
                    <a:pt x="49" y="128"/>
                  </a:lnTo>
                  <a:lnTo>
                    <a:pt x="53" y="127"/>
                  </a:lnTo>
                  <a:lnTo>
                    <a:pt x="57" y="127"/>
                  </a:lnTo>
                  <a:lnTo>
                    <a:pt x="61" y="126"/>
                  </a:lnTo>
                  <a:lnTo>
                    <a:pt x="65" y="126"/>
                  </a:lnTo>
                  <a:lnTo>
                    <a:pt x="69" y="126"/>
                  </a:lnTo>
                  <a:lnTo>
                    <a:pt x="73" y="125"/>
                  </a:lnTo>
                  <a:lnTo>
                    <a:pt x="77" y="125"/>
                  </a:lnTo>
                  <a:lnTo>
                    <a:pt x="81" y="124"/>
                  </a:lnTo>
                  <a:lnTo>
                    <a:pt x="86" y="124"/>
                  </a:lnTo>
                  <a:lnTo>
                    <a:pt x="90" y="123"/>
                  </a:lnTo>
                  <a:lnTo>
                    <a:pt x="94" y="123"/>
                  </a:lnTo>
                  <a:lnTo>
                    <a:pt x="98" y="122"/>
                  </a:lnTo>
                  <a:lnTo>
                    <a:pt x="102" y="122"/>
                  </a:lnTo>
                  <a:lnTo>
                    <a:pt x="106" y="122"/>
                  </a:lnTo>
                  <a:lnTo>
                    <a:pt x="110" y="121"/>
                  </a:lnTo>
                  <a:lnTo>
                    <a:pt x="114" y="121"/>
                  </a:lnTo>
                  <a:lnTo>
                    <a:pt x="118" y="120"/>
                  </a:lnTo>
                  <a:lnTo>
                    <a:pt x="122" y="120"/>
                  </a:lnTo>
                  <a:lnTo>
                    <a:pt x="126" y="119"/>
                  </a:lnTo>
                  <a:lnTo>
                    <a:pt x="130" y="119"/>
                  </a:lnTo>
                  <a:lnTo>
                    <a:pt x="134" y="118"/>
                  </a:lnTo>
                  <a:lnTo>
                    <a:pt x="138" y="118"/>
                  </a:lnTo>
                  <a:lnTo>
                    <a:pt x="142" y="118"/>
                  </a:lnTo>
                  <a:lnTo>
                    <a:pt x="147" y="117"/>
                  </a:lnTo>
                  <a:lnTo>
                    <a:pt x="151" y="117"/>
                  </a:lnTo>
                  <a:lnTo>
                    <a:pt x="155" y="116"/>
                  </a:lnTo>
                  <a:lnTo>
                    <a:pt x="159" y="116"/>
                  </a:lnTo>
                  <a:lnTo>
                    <a:pt x="163" y="115"/>
                  </a:lnTo>
                  <a:lnTo>
                    <a:pt x="167" y="115"/>
                  </a:lnTo>
                  <a:lnTo>
                    <a:pt x="171" y="114"/>
                  </a:lnTo>
                  <a:lnTo>
                    <a:pt x="175" y="114"/>
                  </a:lnTo>
                  <a:lnTo>
                    <a:pt x="179" y="114"/>
                  </a:lnTo>
                  <a:lnTo>
                    <a:pt x="183" y="113"/>
                  </a:lnTo>
                  <a:lnTo>
                    <a:pt x="187" y="113"/>
                  </a:lnTo>
                  <a:lnTo>
                    <a:pt x="191" y="112"/>
                  </a:lnTo>
                  <a:lnTo>
                    <a:pt x="195" y="112"/>
                  </a:lnTo>
                  <a:lnTo>
                    <a:pt x="199" y="111"/>
                  </a:lnTo>
                  <a:lnTo>
                    <a:pt x="203" y="111"/>
                  </a:lnTo>
                  <a:lnTo>
                    <a:pt x="207" y="110"/>
                  </a:lnTo>
                  <a:lnTo>
                    <a:pt x="212" y="110"/>
                  </a:lnTo>
                  <a:lnTo>
                    <a:pt x="216" y="110"/>
                  </a:lnTo>
                  <a:lnTo>
                    <a:pt x="220" y="109"/>
                  </a:lnTo>
                  <a:lnTo>
                    <a:pt x="224" y="109"/>
                  </a:lnTo>
                  <a:lnTo>
                    <a:pt x="228" y="108"/>
                  </a:lnTo>
                  <a:lnTo>
                    <a:pt x="232" y="108"/>
                  </a:lnTo>
                  <a:lnTo>
                    <a:pt x="236" y="107"/>
                  </a:lnTo>
                  <a:lnTo>
                    <a:pt x="240" y="107"/>
                  </a:lnTo>
                  <a:lnTo>
                    <a:pt x="244" y="106"/>
                  </a:lnTo>
                  <a:lnTo>
                    <a:pt x="248" y="106"/>
                  </a:lnTo>
                  <a:lnTo>
                    <a:pt x="252" y="106"/>
                  </a:lnTo>
                  <a:lnTo>
                    <a:pt x="256" y="105"/>
                  </a:lnTo>
                  <a:lnTo>
                    <a:pt x="260" y="105"/>
                  </a:lnTo>
                  <a:lnTo>
                    <a:pt x="264" y="104"/>
                  </a:lnTo>
                  <a:lnTo>
                    <a:pt x="269" y="104"/>
                  </a:lnTo>
                  <a:lnTo>
                    <a:pt x="273" y="103"/>
                  </a:lnTo>
                  <a:lnTo>
                    <a:pt x="277" y="103"/>
                  </a:lnTo>
                  <a:lnTo>
                    <a:pt x="281" y="102"/>
                  </a:lnTo>
                  <a:lnTo>
                    <a:pt x="285" y="102"/>
                  </a:lnTo>
                  <a:lnTo>
                    <a:pt x="289" y="102"/>
                  </a:lnTo>
                  <a:lnTo>
                    <a:pt x="293" y="101"/>
                  </a:lnTo>
                  <a:lnTo>
                    <a:pt x="297" y="101"/>
                  </a:lnTo>
                  <a:lnTo>
                    <a:pt x="301" y="100"/>
                  </a:lnTo>
                  <a:lnTo>
                    <a:pt x="305" y="100"/>
                  </a:lnTo>
                  <a:lnTo>
                    <a:pt x="309" y="99"/>
                  </a:lnTo>
                  <a:lnTo>
                    <a:pt x="313" y="99"/>
                  </a:lnTo>
                  <a:lnTo>
                    <a:pt x="317" y="98"/>
                  </a:lnTo>
                  <a:lnTo>
                    <a:pt x="321" y="98"/>
                  </a:lnTo>
                  <a:lnTo>
                    <a:pt x="325" y="98"/>
                  </a:lnTo>
                  <a:lnTo>
                    <a:pt x="330" y="97"/>
                  </a:lnTo>
                  <a:lnTo>
                    <a:pt x="334" y="97"/>
                  </a:lnTo>
                  <a:lnTo>
                    <a:pt x="338" y="96"/>
                  </a:lnTo>
                  <a:lnTo>
                    <a:pt x="342" y="96"/>
                  </a:lnTo>
                  <a:lnTo>
                    <a:pt x="346" y="95"/>
                  </a:lnTo>
                  <a:lnTo>
                    <a:pt x="350" y="95"/>
                  </a:lnTo>
                  <a:lnTo>
                    <a:pt x="354" y="94"/>
                  </a:lnTo>
                  <a:lnTo>
                    <a:pt x="358" y="94"/>
                  </a:lnTo>
                  <a:lnTo>
                    <a:pt x="362" y="94"/>
                  </a:lnTo>
                  <a:lnTo>
                    <a:pt x="366" y="93"/>
                  </a:lnTo>
                  <a:lnTo>
                    <a:pt x="370" y="93"/>
                  </a:lnTo>
                  <a:lnTo>
                    <a:pt x="374" y="92"/>
                  </a:lnTo>
                  <a:lnTo>
                    <a:pt x="378" y="92"/>
                  </a:lnTo>
                  <a:lnTo>
                    <a:pt x="382" y="91"/>
                  </a:lnTo>
                  <a:lnTo>
                    <a:pt x="386" y="91"/>
                  </a:lnTo>
                  <a:lnTo>
                    <a:pt x="391" y="90"/>
                  </a:lnTo>
                  <a:lnTo>
                    <a:pt x="395" y="90"/>
                  </a:lnTo>
                  <a:lnTo>
                    <a:pt x="399" y="90"/>
                  </a:lnTo>
                  <a:lnTo>
                    <a:pt x="403" y="89"/>
                  </a:lnTo>
                  <a:lnTo>
                    <a:pt x="407" y="89"/>
                  </a:lnTo>
                  <a:lnTo>
                    <a:pt x="411" y="88"/>
                  </a:lnTo>
                  <a:lnTo>
                    <a:pt x="415" y="88"/>
                  </a:lnTo>
                  <a:lnTo>
                    <a:pt x="419" y="87"/>
                  </a:lnTo>
                  <a:lnTo>
                    <a:pt x="423" y="87"/>
                  </a:lnTo>
                  <a:lnTo>
                    <a:pt x="427" y="86"/>
                  </a:lnTo>
                  <a:lnTo>
                    <a:pt x="431" y="86"/>
                  </a:lnTo>
                  <a:lnTo>
                    <a:pt x="435" y="86"/>
                  </a:lnTo>
                  <a:lnTo>
                    <a:pt x="439" y="85"/>
                  </a:lnTo>
                  <a:lnTo>
                    <a:pt x="443" y="85"/>
                  </a:lnTo>
                  <a:lnTo>
                    <a:pt x="447" y="84"/>
                  </a:lnTo>
                  <a:lnTo>
                    <a:pt x="451" y="84"/>
                  </a:lnTo>
                  <a:lnTo>
                    <a:pt x="456" y="83"/>
                  </a:lnTo>
                  <a:lnTo>
                    <a:pt x="460" y="83"/>
                  </a:lnTo>
                  <a:lnTo>
                    <a:pt x="464" y="83"/>
                  </a:lnTo>
                  <a:lnTo>
                    <a:pt x="468" y="82"/>
                  </a:lnTo>
                  <a:lnTo>
                    <a:pt x="472" y="82"/>
                  </a:lnTo>
                  <a:lnTo>
                    <a:pt x="476" y="81"/>
                  </a:lnTo>
                  <a:lnTo>
                    <a:pt x="480" y="81"/>
                  </a:lnTo>
                  <a:lnTo>
                    <a:pt x="484" y="80"/>
                  </a:lnTo>
                  <a:lnTo>
                    <a:pt x="488" y="80"/>
                  </a:lnTo>
                  <a:lnTo>
                    <a:pt x="492" y="79"/>
                  </a:lnTo>
                  <a:lnTo>
                    <a:pt x="496" y="79"/>
                  </a:lnTo>
                  <a:lnTo>
                    <a:pt x="500" y="78"/>
                  </a:lnTo>
                  <a:lnTo>
                    <a:pt x="504" y="78"/>
                  </a:lnTo>
                  <a:lnTo>
                    <a:pt x="508" y="78"/>
                  </a:lnTo>
                  <a:lnTo>
                    <a:pt x="513" y="77"/>
                  </a:lnTo>
                  <a:lnTo>
                    <a:pt x="517" y="77"/>
                  </a:lnTo>
                  <a:lnTo>
                    <a:pt x="521" y="76"/>
                  </a:lnTo>
                  <a:lnTo>
                    <a:pt x="525" y="76"/>
                  </a:lnTo>
                  <a:lnTo>
                    <a:pt x="529" y="75"/>
                  </a:lnTo>
                  <a:lnTo>
                    <a:pt x="533" y="75"/>
                  </a:lnTo>
                  <a:lnTo>
                    <a:pt x="537" y="74"/>
                  </a:lnTo>
                  <a:lnTo>
                    <a:pt x="541" y="74"/>
                  </a:lnTo>
                  <a:lnTo>
                    <a:pt x="545" y="74"/>
                  </a:lnTo>
                  <a:lnTo>
                    <a:pt x="549" y="73"/>
                  </a:lnTo>
                  <a:lnTo>
                    <a:pt x="553" y="73"/>
                  </a:lnTo>
                  <a:lnTo>
                    <a:pt x="557" y="72"/>
                  </a:lnTo>
                  <a:lnTo>
                    <a:pt x="561" y="72"/>
                  </a:lnTo>
                  <a:lnTo>
                    <a:pt x="565" y="71"/>
                  </a:lnTo>
                  <a:lnTo>
                    <a:pt x="569" y="71"/>
                  </a:lnTo>
                  <a:lnTo>
                    <a:pt x="574" y="71"/>
                  </a:lnTo>
                  <a:lnTo>
                    <a:pt x="578" y="70"/>
                  </a:lnTo>
                  <a:lnTo>
                    <a:pt x="582" y="70"/>
                  </a:lnTo>
                  <a:lnTo>
                    <a:pt x="586" y="69"/>
                  </a:lnTo>
                  <a:lnTo>
                    <a:pt x="590" y="69"/>
                  </a:lnTo>
                  <a:lnTo>
                    <a:pt x="594" y="68"/>
                  </a:lnTo>
                  <a:lnTo>
                    <a:pt x="598" y="68"/>
                  </a:lnTo>
                  <a:lnTo>
                    <a:pt x="602" y="67"/>
                  </a:lnTo>
                  <a:lnTo>
                    <a:pt x="606" y="67"/>
                  </a:lnTo>
                  <a:lnTo>
                    <a:pt x="610" y="66"/>
                  </a:lnTo>
                  <a:lnTo>
                    <a:pt x="614" y="66"/>
                  </a:lnTo>
                  <a:lnTo>
                    <a:pt x="618" y="66"/>
                  </a:lnTo>
                  <a:lnTo>
                    <a:pt x="622" y="65"/>
                  </a:lnTo>
                  <a:lnTo>
                    <a:pt x="626" y="65"/>
                  </a:lnTo>
                  <a:lnTo>
                    <a:pt x="630" y="64"/>
                  </a:lnTo>
                  <a:lnTo>
                    <a:pt x="634" y="64"/>
                  </a:lnTo>
                  <a:lnTo>
                    <a:pt x="639" y="63"/>
                  </a:lnTo>
                  <a:lnTo>
                    <a:pt x="643" y="63"/>
                  </a:lnTo>
                  <a:lnTo>
                    <a:pt x="647" y="63"/>
                  </a:lnTo>
                  <a:lnTo>
                    <a:pt x="651" y="62"/>
                  </a:lnTo>
                  <a:lnTo>
                    <a:pt x="655" y="62"/>
                  </a:lnTo>
                  <a:lnTo>
                    <a:pt x="659" y="61"/>
                  </a:lnTo>
                  <a:lnTo>
                    <a:pt x="663" y="61"/>
                  </a:lnTo>
                  <a:lnTo>
                    <a:pt x="667" y="60"/>
                  </a:lnTo>
                  <a:lnTo>
                    <a:pt x="671" y="60"/>
                  </a:lnTo>
                  <a:lnTo>
                    <a:pt x="675" y="59"/>
                  </a:lnTo>
                  <a:lnTo>
                    <a:pt x="679" y="59"/>
                  </a:lnTo>
                  <a:lnTo>
                    <a:pt x="683" y="58"/>
                  </a:lnTo>
                  <a:lnTo>
                    <a:pt x="687" y="58"/>
                  </a:lnTo>
                  <a:lnTo>
                    <a:pt x="691" y="58"/>
                  </a:lnTo>
                  <a:lnTo>
                    <a:pt x="695" y="57"/>
                  </a:lnTo>
                  <a:lnTo>
                    <a:pt x="700" y="57"/>
                  </a:lnTo>
                  <a:lnTo>
                    <a:pt x="704" y="56"/>
                  </a:lnTo>
                  <a:lnTo>
                    <a:pt x="708" y="56"/>
                  </a:lnTo>
                  <a:lnTo>
                    <a:pt x="712" y="55"/>
                  </a:lnTo>
                  <a:lnTo>
                    <a:pt x="716" y="55"/>
                  </a:lnTo>
                  <a:lnTo>
                    <a:pt x="720" y="55"/>
                  </a:lnTo>
                  <a:lnTo>
                    <a:pt x="724" y="54"/>
                  </a:lnTo>
                  <a:lnTo>
                    <a:pt x="728" y="54"/>
                  </a:lnTo>
                  <a:lnTo>
                    <a:pt x="732" y="53"/>
                  </a:lnTo>
                  <a:lnTo>
                    <a:pt x="736" y="53"/>
                  </a:lnTo>
                  <a:lnTo>
                    <a:pt x="740" y="52"/>
                  </a:lnTo>
                  <a:lnTo>
                    <a:pt x="744" y="52"/>
                  </a:lnTo>
                  <a:lnTo>
                    <a:pt x="748" y="51"/>
                  </a:lnTo>
                  <a:lnTo>
                    <a:pt x="752" y="51"/>
                  </a:lnTo>
                  <a:lnTo>
                    <a:pt x="757" y="51"/>
                  </a:lnTo>
                  <a:lnTo>
                    <a:pt x="761" y="50"/>
                  </a:lnTo>
                  <a:lnTo>
                    <a:pt x="765" y="50"/>
                  </a:lnTo>
                  <a:lnTo>
                    <a:pt x="769" y="49"/>
                  </a:lnTo>
                  <a:lnTo>
                    <a:pt x="773" y="49"/>
                  </a:lnTo>
                  <a:lnTo>
                    <a:pt x="777" y="48"/>
                  </a:lnTo>
                  <a:lnTo>
                    <a:pt x="781" y="48"/>
                  </a:lnTo>
                  <a:lnTo>
                    <a:pt x="785" y="47"/>
                  </a:lnTo>
                  <a:lnTo>
                    <a:pt x="789" y="47"/>
                  </a:lnTo>
                  <a:lnTo>
                    <a:pt x="793" y="47"/>
                  </a:lnTo>
                  <a:lnTo>
                    <a:pt x="797" y="46"/>
                  </a:lnTo>
                  <a:lnTo>
                    <a:pt x="801" y="46"/>
                  </a:lnTo>
                  <a:lnTo>
                    <a:pt x="805" y="45"/>
                  </a:lnTo>
                  <a:lnTo>
                    <a:pt x="809" y="45"/>
                  </a:lnTo>
                  <a:lnTo>
                    <a:pt x="813" y="44"/>
                  </a:lnTo>
                  <a:lnTo>
                    <a:pt x="818" y="44"/>
                  </a:lnTo>
                  <a:lnTo>
                    <a:pt x="822" y="43"/>
                  </a:lnTo>
                  <a:lnTo>
                    <a:pt x="826" y="43"/>
                  </a:lnTo>
                  <a:lnTo>
                    <a:pt x="830" y="43"/>
                  </a:lnTo>
                  <a:lnTo>
                    <a:pt x="834" y="42"/>
                  </a:lnTo>
                  <a:lnTo>
                    <a:pt x="838" y="42"/>
                  </a:lnTo>
                  <a:lnTo>
                    <a:pt x="842" y="41"/>
                  </a:lnTo>
                  <a:lnTo>
                    <a:pt x="846" y="41"/>
                  </a:lnTo>
                  <a:lnTo>
                    <a:pt x="850" y="40"/>
                  </a:lnTo>
                  <a:lnTo>
                    <a:pt x="854" y="40"/>
                  </a:lnTo>
                  <a:lnTo>
                    <a:pt x="858" y="39"/>
                  </a:lnTo>
                  <a:lnTo>
                    <a:pt x="862" y="39"/>
                  </a:lnTo>
                  <a:lnTo>
                    <a:pt x="866" y="39"/>
                  </a:lnTo>
                  <a:lnTo>
                    <a:pt x="870" y="38"/>
                  </a:lnTo>
                  <a:lnTo>
                    <a:pt x="874" y="38"/>
                  </a:lnTo>
                  <a:lnTo>
                    <a:pt x="878" y="37"/>
                  </a:lnTo>
                  <a:lnTo>
                    <a:pt x="883" y="37"/>
                  </a:lnTo>
                  <a:lnTo>
                    <a:pt x="887" y="36"/>
                  </a:lnTo>
                  <a:lnTo>
                    <a:pt x="891" y="36"/>
                  </a:lnTo>
                  <a:lnTo>
                    <a:pt x="895" y="35"/>
                  </a:lnTo>
                  <a:lnTo>
                    <a:pt x="899" y="35"/>
                  </a:lnTo>
                  <a:lnTo>
                    <a:pt x="903" y="35"/>
                  </a:lnTo>
                  <a:lnTo>
                    <a:pt x="907" y="34"/>
                  </a:lnTo>
                  <a:lnTo>
                    <a:pt x="911" y="34"/>
                  </a:lnTo>
                  <a:lnTo>
                    <a:pt x="915" y="33"/>
                  </a:lnTo>
                  <a:lnTo>
                    <a:pt x="919" y="33"/>
                  </a:lnTo>
                  <a:lnTo>
                    <a:pt x="923" y="32"/>
                  </a:lnTo>
                  <a:lnTo>
                    <a:pt x="927" y="32"/>
                  </a:lnTo>
                  <a:lnTo>
                    <a:pt x="931" y="31"/>
                  </a:lnTo>
                  <a:lnTo>
                    <a:pt x="935" y="31"/>
                  </a:lnTo>
                  <a:lnTo>
                    <a:pt x="939" y="31"/>
                  </a:lnTo>
                  <a:lnTo>
                    <a:pt x="944" y="30"/>
                  </a:lnTo>
                  <a:lnTo>
                    <a:pt x="948" y="30"/>
                  </a:lnTo>
                  <a:lnTo>
                    <a:pt x="952" y="29"/>
                  </a:lnTo>
                  <a:lnTo>
                    <a:pt x="956" y="29"/>
                  </a:lnTo>
                  <a:lnTo>
                    <a:pt x="960" y="28"/>
                  </a:lnTo>
                  <a:lnTo>
                    <a:pt x="964" y="28"/>
                  </a:lnTo>
                  <a:lnTo>
                    <a:pt x="968" y="27"/>
                  </a:lnTo>
                  <a:lnTo>
                    <a:pt x="972" y="27"/>
                  </a:lnTo>
                  <a:lnTo>
                    <a:pt x="976" y="27"/>
                  </a:lnTo>
                  <a:lnTo>
                    <a:pt x="980" y="26"/>
                  </a:lnTo>
                  <a:lnTo>
                    <a:pt x="984" y="26"/>
                  </a:lnTo>
                  <a:lnTo>
                    <a:pt x="988" y="25"/>
                  </a:lnTo>
                  <a:lnTo>
                    <a:pt x="992" y="25"/>
                  </a:lnTo>
                  <a:lnTo>
                    <a:pt x="996" y="24"/>
                  </a:lnTo>
                  <a:lnTo>
                    <a:pt x="1001" y="24"/>
                  </a:lnTo>
                  <a:lnTo>
                    <a:pt x="1005" y="23"/>
                  </a:lnTo>
                  <a:lnTo>
                    <a:pt x="1009" y="23"/>
                  </a:lnTo>
                  <a:lnTo>
                    <a:pt x="1013" y="23"/>
                  </a:lnTo>
                  <a:lnTo>
                    <a:pt x="1017" y="22"/>
                  </a:lnTo>
                  <a:lnTo>
                    <a:pt x="1021" y="22"/>
                  </a:lnTo>
                  <a:lnTo>
                    <a:pt x="1025" y="21"/>
                  </a:lnTo>
                  <a:lnTo>
                    <a:pt x="1029" y="21"/>
                  </a:lnTo>
                  <a:lnTo>
                    <a:pt x="1033" y="20"/>
                  </a:lnTo>
                  <a:lnTo>
                    <a:pt x="1037" y="20"/>
                  </a:lnTo>
                  <a:lnTo>
                    <a:pt x="1041" y="19"/>
                  </a:lnTo>
                  <a:lnTo>
                    <a:pt x="1045" y="19"/>
                  </a:lnTo>
                  <a:lnTo>
                    <a:pt x="1049" y="19"/>
                  </a:lnTo>
                  <a:lnTo>
                    <a:pt x="1053" y="18"/>
                  </a:lnTo>
                  <a:lnTo>
                    <a:pt x="1057" y="18"/>
                  </a:lnTo>
                  <a:lnTo>
                    <a:pt x="1062" y="17"/>
                  </a:lnTo>
                  <a:lnTo>
                    <a:pt x="1066" y="17"/>
                  </a:lnTo>
                  <a:lnTo>
                    <a:pt x="1070" y="16"/>
                  </a:lnTo>
                  <a:lnTo>
                    <a:pt x="1074" y="16"/>
                  </a:lnTo>
                  <a:lnTo>
                    <a:pt x="1078" y="15"/>
                  </a:lnTo>
                  <a:lnTo>
                    <a:pt x="1082" y="15"/>
                  </a:lnTo>
                  <a:lnTo>
                    <a:pt x="1086" y="15"/>
                  </a:lnTo>
                  <a:lnTo>
                    <a:pt x="1090" y="14"/>
                  </a:lnTo>
                  <a:lnTo>
                    <a:pt x="1094" y="14"/>
                  </a:lnTo>
                  <a:lnTo>
                    <a:pt x="1098" y="13"/>
                  </a:lnTo>
                  <a:lnTo>
                    <a:pt x="1102" y="13"/>
                  </a:lnTo>
                  <a:lnTo>
                    <a:pt x="1106" y="12"/>
                  </a:lnTo>
                  <a:lnTo>
                    <a:pt x="1110" y="12"/>
                  </a:lnTo>
                  <a:lnTo>
                    <a:pt x="1114" y="11"/>
                  </a:lnTo>
                  <a:lnTo>
                    <a:pt x="1118" y="11"/>
                  </a:lnTo>
                  <a:lnTo>
                    <a:pt x="1122" y="11"/>
                  </a:lnTo>
                  <a:lnTo>
                    <a:pt x="1127" y="10"/>
                  </a:lnTo>
                  <a:lnTo>
                    <a:pt x="1131" y="10"/>
                  </a:lnTo>
                  <a:lnTo>
                    <a:pt x="1135" y="9"/>
                  </a:lnTo>
                  <a:lnTo>
                    <a:pt x="1139" y="9"/>
                  </a:lnTo>
                  <a:lnTo>
                    <a:pt x="1143" y="8"/>
                  </a:lnTo>
                  <a:lnTo>
                    <a:pt x="1147" y="8"/>
                  </a:lnTo>
                  <a:lnTo>
                    <a:pt x="1151" y="7"/>
                  </a:lnTo>
                  <a:lnTo>
                    <a:pt x="1155" y="7"/>
                  </a:lnTo>
                  <a:lnTo>
                    <a:pt x="1159" y="7"/>
                  </a:lnTo>
                  <a:lnTo>
                    <a:pt x="1163" y="6"/>
                  </a:lnTo>
                  <a:lnTo>
                    <a:pt x="1167" y="6"/>
                  </a:lnTo>
                  <a:lnTo>
                    <a:pt x="1171" y="5"/>
                  </a:lnTo>
                  <a:lnTo>
                    <a:pt x="1175" y="5"/>
                  </a:lnTo>
                  <a:lnTo>
                    <a:pt x="1179" y="4"/>
                  </a:lnTo>
                  <a:lnTo>
                    <a:pt x="1183" y="4"/>
                  </a:lnTo>
                  <a:lnTo>
                    <a:pt x="1188" y="3"/>
                  </a:lnTo>
                  <a:lnTo>
                    <a:pt x="1192" y="3"/>
                  </a:lnTo>
                  <a:lnTo>
                    <a:pt x="1196" y="3"/>
                  </a:lnTo>
                  <a:lnTo>
                    <a:pt x="1200" y="2"/>
                  </a:lnTo>
                  <a:lnTo>
                    <a:pt x="1204" y="2"/>
                  </a:lnTo>
                  <a:lnTo>
                    <a:pt x="1208" y="1"/>
                  </a:lnTo>
                  <a:lnTo>
                    <a:pt x="1212" y="1"/>
                  </a:lnTo>
                  <a:lnTo>
                    <a:pt x="1216" y="0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70"/>
            <p:cNvSpPr>
              <a:spLocks/>
            </p:cNvSpPr>
            <p:nvPr/>
          </p:nvSpPr>
          <p:spPr bwMode="auto">
            <a:xfrm>
              <a:off x="967" y="1989"/>
              <a:ext cx="4245" cy="803"/>
            </a:xfrm>
            <a:custGeom>
              <a:avLst/>
              <a:gdLst>
                <a:gd name="T0" fmla="*/ 16 w 1216"/>
                <a:gd name="T1" fmla="*/ 227 h 230"/>
                <a:gd name="T2" fmla="*/ 37 w 1216"/>
                <a:gd name="T3" fmla="*/ 223 h 230"/>
                <a:gd name="T4" fmla="*/ 57 w 1216"/>
                <a:gd name="T5" fmla="*/ 220 h 230"/>
                <a:gd name="T6" fmla="*/ 77 w 1216"/>
                <a:gd name="T7" fmla="*/ 216 h 230"/>
                <a:gd name="T8" fmla="*/ 98 w 1216"/>
                <a:gd name="T9" fmla="*/ 212 h 230"/>
                <a:gd name="T10" fmla="*/ 118 w 1216"/>
                <a:gd name="T11" fmla="*/ 208 h 230"/>
                <a:gd name="T12" fmla="*/ 138 w 1216"/>
                <a:gd name="T13" fmla="*/ 204 h 230"/>
                <a:gd name="T14" fmla="*/ 159 w 1216"/>
                <a:gd name="T15" fmla="*/ 200 h 230"/>
                <a:gd name="T16" fmla="*/ 179 w 1216"/>
                <a:gd name="T17" fmla="*/ 196 h 230"/>
                <a:gd name="T18" fmla="*/ 199 w 1216"/>
                <a:gd name="T19" fmla="*/ 193 h 230"/>
                <a:gd name="T20" fmla="*/ 220 w 1216"/>
                <a:gd name="T21" fmla="*/ 189 h 230"/>
                <a:gd name="T22" fmla="*/ 240 w 1216"/>
                <a:gd name="T23" fmla="*/ 185 h 230"/>
                <a:gd name="T24" fmla="*/ 260 w 1216"/>
                <a:gd name="T25" fmla="*/ 181 h 230"/>
                <a:gd name="T26" fmla="*/ 281 w 1216"/>
                <a:gd name="T27" fmla="*/ 177 h 230"/>
                <a:gd name="T28" fmla="*/ 301 w 1216"/>
                <a:gd name="T29" fmla="*/ 173 h 230"/>
                <a:gd name="T30" fmla="*/ 321 w 1216"/>
                <a:gd name="T31" fmla="*/ 169 h 230"/>
                <a:gd name="T32" fmla="*/ 342 w 1216"/>
                <a:gd name="T33" fmla="*/ 166 h 230"/>
                <a:gd name="T34" fmla="*/ 362 w 1216"/>
                <a:gd name="T35" fmla="*/ 162 h 230"/>
                <a:gd name="T36" fmla="*/ 382 w 1216"/>
                <a:gd name="T37" fmla="*/ 158 h 230"/>
                <a:gd name="T38" fmla="*/ 403 w 1216"/>
                <a:gd name="T39" fmla="*/ 154 h 230"/>
                <a:gd name="T40" fmla="*/ 423 w 1216"/>
                <a:gd name="T41" fmla="*/ 150 h 230"/>
                <a:gd name="T42" fmla="*/ 443 w 1216"/>
                <a:gd name="T43" fmla="*/ 146 h 230"/>
                <a:gd name="T44" fmla="*/ 464 w 1216"/>
                <a:gd name="T45" fmla="*/ 142 h 230"/>
                <a:gd name="T46" fmla="*/ 484 w 1216"/>
                <a:gd name="T47" fmla="*/ 139 h 230"/>
                <a:gd name="T48" fmla="*/ 504 w 1216"/>
                <a:gd name="T49" fmla="*/ 135 h 230"/>
                <a:gd name="T50" fmla="*/ 525 w 1216"/>
                <a:gd name="T51" fmla="*/ 131 h 230"/>
                <a:gd name="T52" fmla="*/ 545 w 1216"/>
                <a:gd name="T53" fmla="*/ 127 h 230"/>
                <a:gd name="T54" fmla="*/ 565 w 1216"/>
                <a:gd name="T55" fmla="*/ 123 h 230"/>
                <a:gd name="T56" fmla="*/ 586 w 1216"/>
                <a:gd name="T57" fmla="*/ 119 h 230"/>
                <a:gd name="T58" fmla="*/ 606 w 1216"/>
                <a:gd name="T59" fmla="*/ 115 h 230"/>
                <a:gd name="T60" fmla="*/ 626 w 1216"/>
                <a:gd name="T61" fmla="*/ 112 h 230"/>
                <a:gd name="T62" fmla="*/ 647 w 1216"/>
                <a:gd name="T63" fmla="*/ 108 h 230"/>
                <a:gd name="T64" fmla="*/ 667 w 1216"/>
                <a:gd name="T65" fmla="*/ 104 h 230"/>
                <a:gd name="T66" fmla="*/ 687 w 1216"/>
                <a:gd name="T67" fmla="*/ 100 h 230"/>
                <a:gd name="T68" fmla="*/ 708 w 1216"/>
                <a:gd name="T69" fmla="*/ 96 h 230"/>
                <a:gd name="T70" fmla="*/ 728 w 1216"/>
                <a:gd name="T71" fmla="*/ 92 h 230"/>
                <a:gd name="T72" fmla="*/ 748 w 1216"/>
                <a:gd name="T73" fmla="*/ 88 h 230"/>
                <a:gd name="T74" fmla="*/ 769 w 1216"/>
                <a:gd name="T75" fmla="*/ 85 h 230"/>
                <a:gd name="T76" fmla="*/ 789 w 1216"/>
                <a:gd name="T77" fmla="*/ 81 h 230"/>
                <a:gd name="T78" fmla="*/ 809 w 1216"/>
                <a:gd name="T79" fmla="*/ 77 h 230"/>
                <a:gd name="T80" fmla="*/ 830 w 1216"/>
                <a:gd name="T81" fmla="*/ 73 h 230"/>
                <a:gd name="T82" fmla="*/ 850 w 1216"/>
                <a:gd name="T83" fmla="*/ 69 h 230"/>
                <a:gd name="T84" fmla="*/ 870 w 1216"/>
                <a:gd name="T85" fmla="*/ 65 h 230"/>
                <a:gd name="T86" fmla="*/ 891 w 1216"/>
                <a:gd name="T87" fmla="*/ 61 h 230"/>
                <a:gd name="T88" fmla="*/ 911 w 1216"/>
                <a:gd name="T89" fmla="*/ 58 h 230"/>
                <a:gd name="T90" fmla="*/ 931 w 1216"/>
                <a:gd name="T91" fmla="*/ 54 h 230"/>
                <a:gd name="T92" fmla="*/ 952 w 1216"/>
                <a:gd name="T93" fmla="*/ 50 h 230"/>
                <a:gd name="T94" fmla="*/ 972 w 1216"/>
                <a:gd name="T95" fmla="*/ 46 h 230"/>
                <a:gd name="T96" fmla="*/ 992 w 1216"/>
                <a:gd name="T97" fmla="*/ 42 h 230"/>
                <a:gd name="T98" fmla="*/ 1013 w 1216"/>
                <a:gd name="T99" fmla="*/ 38 h 230"/>
                <a:gd name="T100" fmla="*/ 1033 w 1216"/>
                <a:gd name="T101" fmla="*/ 34 h 230"/>
                <a:gd name="T102" fmla="*/ 1053 w 1216"/>
                <a:gd name="T103" fmla="*/ 31 h 230"/>
                <a:gd name="T104" fmla="*/ 1074 w 1216"/>
                <a:gd name="T105" fmla="*/ 27 h 230"/>
                <a:gd name="T106" fmla="*/ 1094 w 1216"/>
                <a:gd name="T107" fmla="*/ 23 h 230"/>
                <a:gd name="T108" fmla="*/ 1114 w 1216"/>
                <a:gd name="T109" fmla="*/ 19 h 230"/>
                <a:gd name="T110" fmla="*/ 1135 w 1216"/>
                <a:gd name="T111" fmla="*/ 15 h 230"/>
                <a:gd name="T112" fmla="*/ 1155 w 1216"/>
                <a:gd name="T113" fmla="*/ 11 h 230"/>
                <a:gd name="T114" fmla="*/ 1175 w 1216"/>
                <a:gd name="T115" fmla="*/ 7 h 230"/>
                <a:gd name="T116" fmla="*/ 1196 w 1216"/>
                <a:gd name="T117" fmla="*/ 4 h 230"/>
                <a:gd name="T118" fmla="*/ 1216 w 1216"/>
                <a:gd name="T11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16" h="230">
                  <a:moveTo>
                    <a:pt x="0" y="230"/>
                  </a:moveTo>
                  <a:lnTo>
                    <a:pt x="4" y="230"/>
                  </a:lnTo>
                  <a:lnTo>
                    <a:pt x="8" y="229"/>
                  </a:lnTo>
                  <a:lnTo>
                    <a:pt x="12" y="228"/>
                  </a:lnTo>
                  <a:lnTo>
                    <a:pt x="16" y="227"/>
                  </a:lnTo>
                  <a:lnTo>
                    <a:pt x="20" y="226"/>
                  </a:lnTo>
                  <a:lnTo>
                    <a:pt x="25" y="226"/>
                  </a:lnTo>
                  <a:lnTo>
                    <a:pt x="29" y="225"/>
                  </a:lnTo>
                  <a:lnTo>
                    <a:pt x="33" y="224"/>
                  </a:lnTo>
                  <a:lnTo>
                    <a:pt x="37" y="223"/>
                  </a:lnTo>
                  <a:lnTo>
                    <a:pt x="41" y="223"/>
                  </a:lnTo>
                  <a:lnTo>
                    <a:pt x="45" y="222"/>
                  </a:lnTo>
                  <a:lnTo>
                    <a:pt x="49" y="221"/>
                  </a:lnTo>
                  <a:lnTo>
                    <a:pt x="53" y="220"/>
                  </a:lnTo>
                  <a:lnTo>
                    <a:pt x="57" y="220"/>
                  </a:lnTo>
                  <a:lnTo>
                    <a:pt x="61" y="219"/>
                  </a:lnTo>
                  <a:lnTo>
                    <a:pt x="65" y="218"/>
                  </a:lnTo>
                  <a:lnTo>
                    <a:pt x="69" y="217"/>
                  </a:lnTo>
                  <a:lnTo>
                    <a:pt x="73" y="216"/>
                  </a:lnTo>
                  <a:lnTo>
                    <a:pt x="77" y="216"/>
                  </a:lnTo>
                  <a:lnTo>
                    <a:pt x="81" y="215"/>
                  </a:lnTo>
                  <a:lnTo>
                    <a:pt x="86" y="214"/>
                  </a:lnTo>
                  <a:lnTo>
                    <a:pt x="90" y="213"/>
                  </a:lnTo>
                  <a:lnTo>
                    <a:pt x="94" y="213"/>
                  </a:lnTo>
                  <a:lnTo>
                    <a:pt x="98" y="212"/>
                  </a:lnTo>
                  <a:lnTo>
                    <a:pt x="102" y="211"/>
                  </a:lnTo>
                  <a:lnTo>
                    <a:pt x="106" y="210"/>
                  </a:lnTo>
                  <a:lnTo>
                    <a:pt x="110" y="210"/>
                  </a:lnTo>
                  <a:lnTo>
                    <a:pt x="114" y="209"/>
                  </a:lnTo>
                  <a:lnTo>
                    <a:pt x="118" y="208"/>
                  </a:lnTo>
                  <a:lnTo>
                    <a:pt x="122" y="207"/>
                  </a:lnTo>
                  <a:lnTo>
                    <a:pt x="126" y="206"/>
                  </a:lnTo>
                  <a:lnTo>
                    <a:pt x="130" y="206"/>
                  </a:lnTo>
                  <a:lnTo>
                    <a:pt x="134" y="205"/>
                  </a:lnTo>
                  <a:lnTo>
                    <a:pt x="138" y="204"/>
                  </a:lnTo>
                  <a:lnTo>
                    <a:pt x="142" y="203"/>
                  </a:lnTo>
                  <a:lnTo>
                    <a:pt x="147" y="203"/>
                  </a:lnTo>
                  <a:lnTo>
                    <a:pt x="151" y="202"/>
                  </a:lnTo>
                  <a:lnTo>
                    <a:pt x="155" y="201"/>
                  </a:lnTo>
                  <a:lnTo>
                    <a:pt x="159" y="200"/>
                  </a:lnTo>
                  <a:lnTo>
                    <a:pt x="163" y="199"/>
                  </a:lnTo>
                  <a:lnTo>
                    <a:pt x="167" y="199"/>
                  </a:lnTo>
                  <a:lnTo>
                    <a:pt x="171" y="198"/>
                  </a:lnTo>
                  <a:lnTo>
                    <a:pt x="175" y="197"/>
                  </a:lnTo>
                  <a:lnTo>
                    <a:pt x="179" y="196"/>
                  </a:lnTo>
                  <a:lnTo>
                    <a:pt x="183" y="196"/>
                  </a:lnTo>
                  <a:lnTo>
                    <a:pt x="187" y="195"/>
                  </a:lnTo>
                  <a:lnTo>
                    <a:pt x="191" y="194"/>
                  </a:lnTo>
                  <a:lnTo>
                    <a:pt x="195" y="193"/>
                  </a:lnTo>
                  <a:lnTo>
                    <a:pt x="199" y="193"/>
                  </a:lnTo>
                  <a:lnTo>
                    <a:pt x="203" y="192"/>
                  </a:lnTo>
                  <a:lnTo>
                    <a:pt x="207" y="191"/>
                  </a:lnTo>
                  <a:lnTo>
                    <a:pt x="212" y="190"/>
                  </a:lnTo>
                  <a:lnTo>
                    <a:pt x="216" y="189"/>
                  </a:lnTo>
                  <a:lnTo>
                    <a:pt x="220" y="189"/>
                  </a:lnTo>
                  <a:lnTo>
                    <a:pt x="224" y="188"/>
                  </a:lnTo>
                  <a:lnTo>
                    <a:pt x="228" y="187"/>
                  </a:lnTo>
                  <a:lnTo>
                    <a:pt x="232" y="186"/>
                  </a:lnTo>
                  <a:lnTo>
                    <a:pt x="236" y="186"/>
                  </a:lnTo>
                  <a:lnTo>
                    <a:pt x="240" y="185"/>
                  </a:lnTo>
                  <a:lnTo>
                    <a:pt x="244" y="184"/>
                  </a:lnTo>
                  <a:lnTo>
                    <a:pt x="248" y="183"/>
                  </a:lnTo>
                  <a:lnTo>
                    <a:pt x="252" y="183"/>
                  </a:lnTo>
                  <a:lnTo>
                    <a:pt x="256" y="182"/>
                  </a:lnTo>
                  <a:lnTo>
                    <a:pt x="260" y="181"/>
                  </a:lnTo>
                  <a:lnTo>
                    <a:pt x="264" y="180"/>
                  </a:lnTo>
                  <a:lnTo>
                    <a:pt x="269" y="179"/>
                  </a:lnTo>
                  <a:lnTo>
                    <a:pt x="273" y="179"/>
                  </a:lnTo>
                  <a:lnTo>
                    <a:pt x="277" y="178"/>
                  </a:lnTo>
                  <a:lnTo>
                    <a:pt x="281" y="177"/>
                  </a:lnTo>
                  <a:lnTo>
                    <a:pt x="285" y="176"/>
                  </a:lnTo>
                  <a:lnTo>
                    <a:pt x="289" y="176"/>
                  </a:lnTo>
                  <a:lnTo>
                    <a:pt x="293" y="175"/>
                  </a:lnTo>
                  <a:lnTo>
                    <a:pt x="297" y="174"/>
                  </a:lnTo>
                  <a:lnTo>
                    <a:pt x="301" y="173"/>
                  </a:lnTo>
                  <a:lnTo>
                    <a:pt x="305" y="172"/>
                  </a:lnTo>
                  <a:lnTo>
                    <a:pt x="309" y="172"/>
                  </a:lnTo>
                  <a:lnTo>
                    <a:pt x="313" y="171"/>
                  </a:lnTo>
                  <a:lnTo>
                    <a:pt x="317" y="170"/>
                  </a:lnTo>
                  <a:lnTo>
                    <a:pt x="321" y="169"/>
                  </a:lnTo>
                  <a:lnTo>
                    <a:pt x="325" y="169"/>
                  </a:lnTo>
                  <a:lnTo>
                    <a:pt x="330" y="168"/>
                  </a:lnTo>
                  <a:lnTo>
                    <a:pt x="334" y="167"/>
                  </a:lnTo>
                  <a:lnTo>
                    <a:pt x="338" y="166"/>
                  </a:lnTo>
                  <a:lnTo>
                    <a:pt x="342" y="166"/>
                  </a:lnTo>
                  <a:lnTo>
                    <a:pt x="346" y="165"/>
                  </a:lnTo>
                  <a:lnTo>
                    <a:pt x="350" y="164"/>
                  </a:lnTo>
                  <a:lnTo>
                    <a:pt x="354" y="163"/>
                  </a:lnTo>
                  <a:lnTo>
                    <a:pt x="358" y="162"/>
                  </a:lnTo>
                  <a:lnTo>
                    <a:pt x="362" y="162"/>
                  </a:lnTo>
                  <a:lnTo>
                    <a:pt x="366" y="161"/>
                  </a:lnTo>
                  <a:lnTo>
                    <a:pt x="370" y="160"/>
                  </a:lnTo>
                  <a:lnTo>
                    <a:pt x="374" y="159"/>
                  </a:lnTo>
                  <a:lnTo>
                    <a:pt x="378" y="159"/>
                  </a:lnTo>
                  <a:lnTo>
                    <a:pt x="382" y="158"/>
                  </a:lnTo>
                  <a:lnTo>
                    <a:pt x="386" y="157"/>
                  </a:lnTo>
                  <a:lnTo>
                    <a:pt x="391" y="156"/>
                  </a:lnTo>
                  <a:lnTo>
                    <a:pt x="395" y="156"/>
                  </a:lnTo>
                  <a:lnTo>
                    <a:pt x="399" y="155"/>
                  </a:lnTo>
                  <a:lnTo>
                    <a:pt x="403" y="154"/>
                  </a:lnTo>
                  <a:lnTo>
                    <a:pt x="407" y="153"/>
                  </a:lnTo>
                  <a:lnTo>
                    <a:pt x="411" y="152"/>
                  </a:lnTo>
                  <a:lnTo>
                    <a:pt x="415" y="152"/>
                  </a:lnTo>
                  <a:lnTo>
                    <a:pt x="419" y="151"/>
                  </a:lnTo>
                  <a:lnTo>
                    <a:pt x="423" y="150"/>
                  </a:lnTo>
                  <a:lnTo>
                    <a:pt x="427" y="149"/>
                  </a:lnTo>
                  <a:lnTo>
                    <a:pt x="431" y="149"/>
                  </a:lnTo>
                  <a:lnTo>
                    <a:pt x="435" y="148"/>
                  </a:lnTo>
                  <a:lnTo>
                    <a:pt x="439" y="147"/>
                  </a:lnTo>
                  <a:lnTo>
                    <a:pt x="443" y="146"/>
                  </a:lnTo>
                  <a:lnTo>
                    <a:pt x="447" y="146"/>
                  </a:lnTo>
                  <a:lnTo>
                    <a:pt x="451" y="145"/>
                  </a:lnTo>
                  <a:lnTo>
                    <a:pt x="456" y="144"/>
                  </a:lnTo>
                  <a:lnTo>
                    <a:pt x="460" y="143"/>
                  </a:lnTo>
                  <a:lnTo>
                    <a:pt x="464" y="142"/>
                  </a:lnTo>
                  <a:lnTo>
                    <a:pt x="468" y="142"/>
                  </a:lnTo>
                  <a:lnTo>
                    <a:pt x="472" y="141"/>
                  </a:lnTo>
                  <a:lnTo>
                    <a:pt x="476" y="140"/>
                  </a:lnTo>
                  <a:lnTo>
                    <a:pt x="480" y="139"/>
                  </a:lnTo>
                  <a:lnTo>
                    <a:pt x="484" y="139"/>
                  </a:lnTo>
                  <a:lnTo>
                    <a:pt x="488" y="138"/>
                  </a:lnTo>
                  <a:lnTo>
                    <a:pt x="492" y="137"/>
                  </a:lnTo>
                  <a:lnTo>
                    <a:pt x="496" y="136"/>
                  </a:lnTo>
                  <a:lnTo>
                    <a:pt x="500" y="135"/>
                  </a:lnTo>
                  <a:lnTo>
                    <a:pt x="504" y="135"/>
                  </a:lnTo>
                  <a:lnTo>
                    <a:pt x="508" y="134"/>
                  </a:lnTo>
                  <a:lnTo>
                    <a:pt x="513" y="133"/>
                  </a:lnTo>
                  <a:lnTo>
                    <a:pt x="517" y="132"/>
                  </a:lnTo>
                  <a:lnTo>
                    <a:pt x="521" y="132"/>
                  </a:lnTo>
                  <a:lnTo>
                    <a:pt x="525" y="131"/>
                  </a:lnTo>
                  <a:lnTo>
                    <a:pt x="529" y="130"/>
                  </a:lnTo>
                  <a:lnTo>
                    <a:pt x="533" y="129"/>
                  </a:lnTo>
                  <a:lnTo>
                    <a:pt x="537" y="129"/>
                  </a:lnTo>
                  <a:lnTo>
                    <a:pt x="541" y="128"/>
                  </a:lnTo>
                  <a:lnTo>
                    <a:pt x="545" y="127"/>
                  </a:lnTo>
                  <a:lnTo>
                    <a:pt x="549" y="126"/>
                  </a:lnTo>
                  <a:lnTo>
                    <a:pt x="553" y="125"/>
                  </a:lnTo>
                  <a:lnTo>
                    <a:pt x="557" y="125"/>
                  </a:lnTo>
                  <a:lnTo>
                    <a:pt x="561" y="124"/>
                  </a:lnTo>
                  <a:lnTo>
                    <a:pt x="565" y="123"/>
                  </a:lnTo>
                  <a:lnTo>
                    <a:pt x="569" y="122"/>
                  </a:lnTo>
                  <a:lnTo>
                    <a:pt x="574" y="122"/>
                  </a:lnTo>
                  <a:lnTo>
                    <a:pt x="578" y="121"/>
                  </a:lnTo>
                  <a:lnTo>
                    <a:pt x="582" y="120"/>
                  </a:lnTo>
                  <a:lnTo>
                    <a:pt x="586" y="119"/>
                  </a:lnTo>
                  <a:lnTo>
                    <a:pt x="590" y="119"/>
                  </a:lnTo>
                  <a:lnTo>
                    <a:pt x="594" y="118"/>
                  </a:lnTo>
                  <a:lnTo>
                    <a:pt x="598" y="117"/>
                  </a:lnTo>
                  <a:lnTo>
                    <a:pt x="602" y="116"/>
                  </a:lnTo>
                  <a:lnTo>
                    <a:pt x="606" y="115"/>
                  </a:lnTo>
                  <a:lnTo>
                    <a:pt x="610" y="115"/>
                  </a:lnTo>
                  <a:lnTo>
                    <a:pt x="614" y="114"/>
                  </a:lnTo>
                  <a:lnTo>
                    <a:pt x="618" y="113"/>
                  </a:lnTo>
                  <a:lnTo>
                    <a:pt x="622" y="112"/>
                  </a:lnTo>
                  <a:lnTo>
                    <a:pt x="626" y="112"/>
                  </a:lnTo>
                  <a:lnTo>
                    <a:pt x="630" y="111"/>
                  </a:lnTo>
                  <a:lnTo>
                    <a:pt x="634" y="110"/>
                  </a:lnTo>
                  <a:lnTo>
                    <a:pt x="639" y="109"/>
                  </a:lnTo>
                  <a:lnTo>
                    <a:pt x="643" y="108"/>
                  </a:lnTo>
                  <a:lnTo>
                    <a:pt x="647" y="108"/>
                  </a:lnTo>
                  <a:lnTo>
                    <a:pt x="651" y="107"/>
                  </a:lnTo>
                  <a:lnTo>
                    <a:pt x="655" y="106"/>
                  </a:lnTo>
                  <a:lnTo>
                    <a:pt x="659" y="105"/>
                  </a:lnTo>
                  <a:lnTo>
                    <a:pt x="663" y="105"/>
                  </a:lnTo>
                  <a:lnTo>
                    <a:pt x="667" y="104"/>
                  </a:lnTo>
                  <a:lnTo>
                    <a:pt x="671" y="103"/>
                  </a:lnTo>
                  <a:lnTo>
                    <a:pt x="675" y="102"/>
                  </a:lnTo>
                  <a:lnTo>
                    <a:pt x="679" y="102"/>
                  </a:lnTo>
                  <a:lnTo>
                    <a:pt x="683" y="101"/>
                  </a:lnTo>
                  <a:lnTo>
                    <a:pt x="687" y="100"/>
                  </a:lnTo>
                  <a:lnTo>
                    <a:pt x="691" y="99"/>
                  </a:lnTo>
                  <a:lnTo>
                    <a:pt x="695" y="98"/>
                  </a:lnTo>
                  <a:lnTo>
                    <a:pt x="700" y="98"/>
                  </a:lnTo>
                  <a:lnTo>
                    <a:pt x="704" y="97"/>
                  </a:lnTo>
                  <a:lnTo>
                    <a:pt x="708" y="96"/>
                  </a:lnTo>
                  <a:lnTo>
                    <a:pt x="712" y="95"/>
                  </a:lnTo>
                  <a:lnTo>
                    <a:pt x="716" y="95"/>
                  </a:lnTo>
                  <a:lnTo>
                    <a:pt x="720" y="94"/>
                  </a:lnTo>
                  <a:lnTo>
                    <a:pt x="724" y="93"/>
                  </a:lnTo>
                  <a:lnTo>
                    <a:pt x="728" y="92"/>
                  </a:lnTo>
                  <a:lnTo>
                    <a:pt x="732" y="92"/>
                  </a:lnTo>
                  <a:lnTo>
                    <a:pt x="736" y="91"/>
                  </a:lnTo>
                  <a:lnTo>
                    <a:pt x="740" y="90"/>
                  </a:lnTo>
                  <a:lnTo>
                    <a:pt x="744" y="89"/>
                  </a:lnTo>
                  <a:lnTo>
                    <a:pt x="748" y="88"/>
                  </a:lnTo>
                  <a:lnTo>
                    <a:pt x="752" y="88"/>
                  </a:lnTo>
                  <a:lnTo>
                    <a:pt x="757" y="87"/>
                  </a:lnTo>
                  <a:lnTo>
                    <a:pt x="761" y="86"/>
                  </a:lnTo>
                  <a:lnTo>
                    <a:pt x="765" y="85"/>
                  </a:lnTo>
                  <a:lnTo>
                    <a:pt x="769" y="85"/>
                  </a:lnTo>
                  <a:lnTo>
                    <a:pt x="773" y="84"/>
                  </a:lnTo>
                  <a:lnTo>
                    <a:pt x="777" y="83"/>
                  </a:lnTo>
                  <a:lnTo>
                    <a:pt x="781" y="82"/>
                  </a:lnTo>
                  <a:lnTo>
                    <a:pt x="785" y="81"/>
                  </a:lnTo>
                  <a:lnTo>
                    <a:pt x="789" y="81"/>
                  </a:lnTo>
                  <a:lnTo>
                    <a:pt x="793" y="80"/>
                  </a:lnTo>
                  <a:lnTo>
                    <a:pt x="797" y="79"/>
                  </a:lnTo>
                  <a:lnTo>
                    <a:pt x="801" y="78"/>
                  </a:lnTo>
                  <a:lnTo>
                    <a:pt x="805" y="78"/>
                  </a:lnTo>
                  <a:lnTo>
                    <a:pt x="809" y="77"/>
                  </a:lnTo>
                  <a:lnTo>
                    <a:pt x="813" y="76"/>
                  </a:lnTo>
                  <a:lnTo>
                    <a:pt x="818" y="75"/>
                  </a:lnTo>
                  <a:lnTo>
                    <a:pt x="822" y="75"/>
                  </a:lnTo>
                  <a:lnTo>
                    <a:pt x="826" y="74"/>
                  </a:lnTo>
                  <a:lnTo>
                    <a:pt x="830" y="73"/>
                  </a:lnTo>
                  <a:lnTo>
                    <a:pt x="834" y="72"/>
                  </a:lnTo>
                  <a:lnTo>
                    <a:pt x="838" y="71"/>
                  </a:lnTo>
                  <a:lnTo>
                    <a:pt x="842" y="71"/>
                  </a:lnTo>
                  <a:lnTo>
                    <a:pt x="846" y="70"/>
                  </a:lnTo>
                  <a:lnTo>
                    <a:pt x="850" y="69"/>
                  </a:lnTo>
                  <a:lnTo>
                    <a:pt x="854" y="68"/>
                  </a:lnTo>
                  <a:lnTo>
                    <a:pt x="858" y="68"/>
                  </a:lnTo>
                  <a:lnTo>
                    <a:pt x="862" y="67"/>
                  </a:lnTo>
                  <a:lnTo>
                    <a:pt x="866" y="66"/>
                  </a:lnTo>
                  <a:lnTo>
                    <a:pt x="870" y="65"/>
                  </a:lnTo>
                  <a:lnTo>
                    <a:pt x="874" y="65"/>
                  </a:lnTo>
                  <a:lnTo>
                    <a:pt x="878" y="64"/>
                  </a:lnTo>
                  <a:lnTo>
                    <a:pt x="883" y="63"/>
                  </a:lnTo>
                  <a:lnTo>
                    <a:pt x="887" y="62"/>
                  </a:lnTo>
                  <a:lnTo>
                    <a:pt x="891" y="61"/>
                  </a:lnTo>
                  <a:lnTo>
                    <a:pt x="895" y="61"/>
                  </a:lnTo>
                  <a:lnTo>
                    <a:pt x="899" y="60"/>
                  </a:lnTo>
                  <a:lnTo>
                    <a:pt x="903" y="59"/>
                  </a:lnTo>
                  <a:lnTo>
                    <a:pt x="907" y="58"/>
                  </a:lnTo>
                  <a:lnTo>
                    <a:pt x="911" y="58"/>
                  </a:lnTo>
                  <a:lnTo>
                    <a:pt x="915" y="57"/>
                  </a:lnTo>
                  <a:lnTo>
                    <a:pt x="919" y="56"/>
                  </a:lnTo>
                  <a:lnTo>
                    <a:pt x="923" y="55"/>
                  </a:lnTo>
                  <a:lnTo>
                    <a:pt x="927" y="54"/>
                  </a:lnTo>
                  <a:lnTo>
                    <a:pt x="931" y="54"/>
                  </a:lnTo>
                  <a:lnTo>
                    <a:pt x="935" y="53"/>
                  </a:lnTo>
                  <a:lnTo>
                    <a:pt x="939" y="52"/>
                  </a:lnTo>
                  <a:lnTo>
                    <a:pt x="944" y="51"/>
                  </a:lnTo>
                  <a:lnTo>
                    <a:pt x="948" y="51"/>
                  </a:lnTo>
                  <a:lnTo>
                    <a:pt x="952" y="50"/>
                  </a:lnTo>
                  <a:lnTo>
                    <a:pt x="956" y="49"/>
                  </a:lnTo>
                  <a:lnTo>
                    <a:pt x="960" y="48"/>
                  </a:lnTo>
                  <a:lnTo>
                    <a:pt x="964" y="48"/>
                  </a:lnTo>
                  <a:lnTo>
                    <a:pt x="968" y="47"/>
                  </a:lnTo>
                  <a:lnTo>
                    <a:pt x="972" y="46"/>
                  </a:lnTo>
                  <a:lnTo>
                    <a:pt x="976" y="45"/>
                  </a:lnTo>
                  <a:lnTo>
                    <a:pt x="980" y="45"/>
                  </a:lnTo>
                  <a:lnTo>
                    <a:pt x="984" y="44"/>
                  </a:lnTo>
                  <a:lnTo>
                    <a:pt x="988" y="43"/>
                  </a:lnTo>
                  <a:lnTo>
                    <a:pt x="992" y="42"/>
                  </a:lnTo>
                  <a:lnTo>
                    <a:pt x="996" y="41"/>
                  </a:lnTo>
                  <a:lnTo>
                    <a:pt x="1001" y="41"/>
                  </a:lnTo>
                  <a:lnTo>
                    <a:pt x="1005" y="40"/>
                  </a:lnTo>
                  <a:lnTo>
                    <a:pt x="1009" y="39"/>
                  </a:lnTo>
                  <a:lnTo>
                    <a:pt x="1013" y="38"/>
                  </a:lnTo>
                  <a:lnTo>
                    <a:pt x="1017" y="38"/>
                  </a:lnTo>
                  <a:lnTo>
                    <a:pt x="1021" y="37"/>
                  </a:lnTo>
                  <a:lnTo>
                    <a:pt x="1025" y="36"/>
                  </a:lnTo>
                  <a:lnTo>
                    <a:pt x="1029" y="35"/>
                  </a:lnTo>
                  <a:lnTo>
                    <a:pt x="1033" y="34"/>
                  </a:lnTo>
                  <a:lnTo>
                    <a:pt x="1037" y="34"/>
                  </a:lnTo>
                  <a:lnTo>
                    <a:pt x="1041" y="33"/>
                  </a:lnTo>
                  <a:lnTo>
                    <a:pt x="1045" y="32"/>
                  </a:lnTo>
                  <a:lnTo>
                    <a:pt x="1049" y="31"/>
                  </a:lnTo>
                  <a:lnTo>
                    <a:pt x="1053" y="31"/>
                  </a:lnTo>
                  <a:lnTo>
                    <a:pt x="1057" y="30"/>
                  </a:lnTo>
                  <a:lnTo>
                    <a:pt x="1062" y="29"/>
                  </a:lnTo>
                  <a:lnTo>
                    <a:pt x="1066" y="28"/>
                  </a:lnTo>
                  <a:lnTo>
                    <a:pt x="1070" y="28"/>
                  </a:lnTo>
                  <a:lnTo>
                    <a:pt x="1074" y="27"/>
                  </a:lnTo>
                  <a:lnTo>
                    <a:pt x="1078" y="26"/>
                  </a:lnTo>
                  <a:lnTo>
                    <a:pt x="1082" y="25"/>
                  </a:lnTo>
                  <a:lnTo>
                    <a:pt x="1086" y="24"/>
                  </a:lnTo>
                  <a:lnTo>
                    <a:pt x="1090" y="24"/>
                  </a:lnTo>
                  <a:lnTo>
                    <a:pt x="1094" y="23"/>
                  </a:lnTo>
                  <a:lnTo>
                    <a:pt x="1098" y="22"/>
                  </a:lnTo>
                  <a:lnTo>
                    <a:pt x="1102" y="21"/>
                  </a:lnTo>
                  <a:lnTo>
                    <a:pt x="1106" y="21"/>
                  </a:lnTo>
                  <a:lnTo>
                    <a:pt x="1110" y="20"/>
                  </a:lnTo>
                  <a:lnTo>
                    <a:pt x="1114" y="19"/>
                  </a:lnTo>
                  <a:lnTo>
                    <a:pt x="1118" y="18"/>
                  </a:lnTo>
                  <a:lnTo>
                    <a:pt x="1122" y="18"/>
                  </a:lnTo>
                  <a:lnTo>
                    <a:pt x="1127" y="17"/>
                  </a:lnTo>
                  <a:lnTo>
                    <a:pt x="1131" y="16"/>
                  </a:lnTo>
                  <a:lnTo>
                    <a:pt x="1135" y="15"/>
                  </a:lnTo>
                  <a:lnTo>
                    <a:pt x="1139" y="14"/>
                  </a:lnTo>
                  <a:lnTo>
                    <a:pt x="1143" y="14"/>
                  </a:lnTo>
                  <a:lnTo>
                    <a:pt x="1147" y="13"/>
                  </a:lnTo>
                  <a:lnTo>
                    <a:pt x="1151" y="12"/>
                  </a:lnTo>
                  <a:lnTo>
                    <a:pt x="1155" y="11"/>
                  </a:lnTo>
                  <a:lnTo>
                    <a:pt x="1159" y="11"/>
                  </a:lnTo>
                  <a:lnTo>
                    <a:pt x="1163" y="10"/>
                  </a:lnTo>
                  <a:lnTo>
                    <a:pt x="1167" y="9"/>
                  </a:lnTo>
                  <a:lnTo>
                    <a:pt x="1171" y="8"/>
                  </a:lnTo>
                  <a:lnTo>
                    <a:pt x="1175" y="7"/>
                  </a:lnTo>
                  <a:lnTo>
                    <a:pt x="1179" y="7"/>
                  </a:lnTo>
                  <a:lnTo>
                    <a:pt x="1183" y="6"/>
                  </a:lnTo>
                  <a:lnTo>
                    <a:pt x="1188" y="5"/>
                  </a:lnTo>
                  <a:lnTo>
                    <a:pt x="1192" y="4"/>
                  </a:lnTo>
                  <a:lnTo>
                    <a:pt x="1196" y="4"/>
                  </a:lnTo>
                  <a:lnTo>
                    <a:pt x="1200" y="3"/>
                  </a:lnTo>
                  <a:lnTo>
                    <a:pt x="1204" y="2"/>
                  </a:lnTo>
                  <a:lnTo>
                    <a:pt x="1208" y="1"/>
                  </a:lnTo>
                  <a:lnTo>
                    <a:pt x="1212" y="1"/>
                  </a:lnTo>
                  <a:lnTo>
                    <a:pt x="1216" y="0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71"/>
            <p:cNvSpPr>
              <a:spLocks/>
            </p:cNvSpPr>
            <p:nvPr/>
          </p:nvSpPr>
          <p:spPr bwMode="auto">
            <a:xfrm>
              <a:off x="967" y="1270"/>
              <a:ext cx="4245" cy="1194"/>
            </a:xfrm>
            <a:custGeom>
              <a:avLst/>
              <a:gdLst>
                <a:gd name="T0" fmla="*/ 16 w 1216"/>
                <a:gd name="T1" fmla="*/ 338 h 342"/>
                <a:gd name="T2" fmla="*/ 37 w 1216"/>
                <a:gd name="T3" fmla="*/ 332 h 342"/>
                <a:gd name="T4" fmla="*/ 57 w 1216"/>
                <a:gd name="T5" fmla="*/ 326 h 342"/>
                <a:gd name="T6" fmla="*/ 77 w 1216"/>
                <a:gd name="T7" fmla="*/ 321 h 342"/>
                <a:gd name="T8" fmla="*/ 98 w 1216"/>
                <a:gd name="T9" fmla="*/ 315 h 342"/>
                <a:gd name="T10" fmla="*/ 118 w 1216"/>
                <a:gd name="T11" fmla="*/ 309 h 342"/>
                <a:gd name="T12" fmla="*/ 138 w 1216"/>
                <a:gd name="T13" fmla="*/ 304 h 342"/>
                <a:gd name="T14" fmla="*/ 159 w 1216"/>
                <a:gd name="T15" fmla="*/ 298 h 342"/>
                <a:gd name="T16" fmla="*/ 179 w 1216"/>
                <a:gd name="T17" fmla="*/ 292 h 342"/>
                <a:gd name="T18" fmla="*/ 199 w 1216"/>
                <a:gd name="T19" fmla="*/ 286 h 342"/>
                <a:gd name="T20" fmla="*/ 220 w 1216"/>
                <a:gd name="T21" fmla="*/ 281 h 342"/>
                <a:gd name="T22" fmla="*/ 240 w 1216"/>
                <a:gd name="T23" fmla="*/ 275 h 342"/>
                <a:gd name="T24" fmla="*/ 260 w 1216"/>
                <a:gd name="T25" fmla="*/ 269 h 342"/>
                <a:gd name="T26" fmla="*/ 281 w 1216"/>
                <a:gd name="T27" fmla="*/ 263 h 342"/>
                <a:gd name="T28" fmla="*/ 301 w 1216"/>
                <a:gd name="T29" fmla="*/ 258 h 342"/>
                <a:gd name="T30" fmla="*/ 321 w 1216"/>
                <a:gd name="T31" fmla="*/ 252 h 342"/>
                <a:gd name="T32" fmla="*/ 342 w 1216"/>
                <a:gd name="T33" fmla="*/ 246 h 342"/>
                <a:gd name="T34" fmla="*/ 362 w 1216"/>
                <a:gd name="T35" fmla="*/ 241 h 342"/>
                <a:gd name="T36" fmla="*/ 382 w 1216"/>
                <a:gd name="T37" fmla="*/ 235 h 342"/>
                <a:gd name="T38" fmla="*/ 403 w 1216"/>
                <a:gd name="T39" fmla="*/ 229 h 342"/>
                <a:gd name="T40" fmla="*/ 423 w 1216"/>
                <a:gd name="T41" fmla="*/ 223 h 342"/>
                <a:gd name="T42" fmla="*/ 443 w 1216"/>
                <a:gd name="T43" fmla="*/ 218 h 342"/>
                <a:gd name="T44" fmla="*/ 464 w 1216"/>
                <a:gd name="T45" fmla="*/ 212 h 342"/>
                <a:gd name="T46" fmla="*/ 484 w 1216"/>
                <a:gd name="T47" fmla="*/ 206 h 342"/>
                <a:gd name="T48" fmla="*/ 504 w 1216"/>
                <a:gd name="T49" fmla="*/ 201 h 342"/>
                <a:gd name="T50" fmla="*/ 525 w 1216"/>
                <a:gd name="T51" fmla="*/ 195 h 342"/>
                <a:gd name="T52" fmla="*/ 545 w 1216"/>
                <a:gd name="T53" fmla="*/ 189 h 342"/>
                <a:gd name="T54" fmla="*/ 565 w 1216"/>
                <a:gd name="T55" fmla="*/ 183 h 342"/>
                <a:gd name="T56" fmla="*/ 586 w 1216"/>
                <a:gd name="T57" fmla="*/ 178 h 342"/>
                <a:gd name="T58" fmla="*/ 606 w 1216"/>
                <a:gd name="T59" fmla="*/ 172 h 342"/>
                <a:gd name="T60" fmla="*/ 626 w 1216"/>
                <a:gd name="T61" fmla="*/ 166 h 342"/>
                <a:gd name="T62" fmla="*/ 647 w 1216"/>
                <a:gd name="T63" fmla="*/ 160 h 342"/>
                <a:gd name="T64" fmla="*/ 667 w 1216"/>
                <a:gd name="T65" fmla="*/ 155 h 342"/>
                <a:gd name="T66" fmla="*/ 687 w 1216"/>
                <a:gd name="T67" fmla="*/ 149 h 342"/>
                <a:gd name="T68" fmla="*/ 708 w 1216"/>
                <a:gd name="T69" fmla="*/ 143 h 342"/>
                <a:gd name="T70" fmla="*/ 728 w 1216"/>
                <a:gd name="T71" fmla="*/ 138 h 342"/>
                <a:gd name="T72" fmla="*/ 748 w 1216"/>
                <a:gd name="T73" fmla="*/ 132 h 342"/>
                <a:gd name="T74" fmla="*/ 769 w 1216"/>
                <a:gd name="T75" fmla="*/ 126 h 342"/>
                <a:gd name="T76" fmla="*/ 789 w 1216"/>
                <a:gd name="T77" fmla="*/ 120 h 342"/>
                <a:gd name="T78" fmla="*/ 809 w 1216"/>
                <a:gd name="T79" fmla="*/ 115 h 342"/>
                <a:gd name="T80" fmla="*/ 830 w 1216"/>
                <a:gd name="T81" fmla="*/ 109 h 342"/>
                <a:gd name="T82" fmla="*/ 850 w 1216"/>
                <a:gd name="T83" fmla="*/ 103 h 342"/>
                <a:gd name="T84" fmla="*/ 870 w 1216"/>
                <a:gd name="T85" fmla="*/ 97 h 342"/>
                <a:gd name="T86" fmla="*/ 891 w 1216"/>
                <a:gd name="T87" fmla="*/ 92 h 342"/>
                <a:gd name="T88" fmla="*/ 911 w 1216"/>
                <a:gd name="T89" fmla="*/ 86 h 342"/>
                <a:gd name="T90" fmla="*/ 931 w 1216"/>
                <a:gd name="T91" fmla="*/ 80 h 342"/>
                <a:gd name="T92" fmla="*/ 952 w 1216"/>
                <a:gd name="T93" fmla="*/ 75 h 342"/>
                <a:gd name="T94" fmla="*/ 972 w 1216"/>
                <a:gd name="T95" fmla="*/ 69 h 342"/>
                <a:gd name="T96" fmla="*/ 992 w 1216"/>
                <a:gd name="T97" fmla="*/ 63 h 342"/>
                <a:gd name="T98" fmla="*/ 1013 w 1216"/>
                <a:gd name="T99" fmla="*/ 57 h 342"/>
                <a:gd name="T100" fmla="*/ 1033 w 1216"/>
                <a:gd name="T101" fmla="*/ 52 h 342"/>
                <a:gd name="T102" fmla="*/ 1053 w 1216"/>
                <a:gd name="T103" fmla="*/ 46 h 342"/>
                <a:gd name="T104" fmla="*/ 1074 w 1216"/>
                <a:gd name="T105" fmla="*/ 40 h 342"/>
                <a:gd name="T106" fmla="*/ 1094 w 1216"/>
                <a:gd name="T107" fmla="*/ 34 h 342"/>
                <a:gd name="T108" fmla="*/ 1114 w 1216"/>
                <a:gd name="T109" fmla="*/ 29 h 342"/>
                <a:gd name="T110" fmla="*/ 1135 w 1216"/>
                <a:gd name="T111" fmla="*/ 23 h 342"/>
                <a:gd name="T112" fmla="*/ 1155 w 1216"/>
                <a:gd name="T113" fmla="*/ 17 h 342"/>
                <a:gd name="T114" fmla="*/ 1175 w 1216"/>
                <a:gd name="T115" fmla="*/ 12 h 342"/>
                <a:gd name="T116" fmla="*/ 1196 w 1216"/>
                <a:gd name="T117" fmla="*/ 6 h 342"/>
                <a:gd name="T118" fmla="*/ 1216 w 1216"/>
                <a:gd name="T119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16" h="342">
                  <a:moveTo>
                    <a:pt x="0" y="342"/>
                  </a:moveTo>
                  <a:lnTo>
                    <a:pt x="4" y="341"/>
                  </a:lnTo>
                  <a:lnTo>
                    <a:pt x="8" y="340"/>
                  </a:lnTo>
                  <a:lnTo>
                    <a:pt x="12" y="339"/>
                  </a:lnTo>
                  <a:lnTo>
                    <a:pt x="16" y="338"/>
                  </a:lnTo>
                  <a:lnTo>
                    <a:pt x="20" y="337"/>
                  </a:lnTo>
                  <a:lnTo>
                    <a:pt x="25" y="336"/>
                  </a:lnTo>
                  <a:lnTo>
                    <a:pt x="29" y="334"/>
                  </a:lnTo>
                  <a:lnTo>
                    <a:pt x="33" y="333"/>
                  </a:lnTo>
                  <a:lnTo>
                    <a:pt x="37" y="332"/>
                  </a:lnTo>
                  <a:lnTo>
                    <a:pt x="41" y="331"/>
                  </a:lnTo>
                  <a:lnTo>
                    <a:pt x="45" y="330"/>
                  </a:lnTo>
                  <a:lnTo>
                    <a:pt x="49" y="329"/>
                  </a:lnTo>
                  <a:lnTo>
                    <a:pt x="53" y="328"/>
                  </a:lnTo>
                  <a:lnTo>
                    <a:pt x="57" y="326"/>
                  </a:lnTo>
                  <a:lnTo>
                    <a:pt x="61" y="325"/>
                  </a:lnTo>
                  <a:lnTo>
                    <a:pt x="65" y="324"/>
                  </a:lnTo>
                  <a:lnTo>
                    <a:pt x="69" y="323"/>
                  </a:lnTo>
                  <a:lnTo>
                    <a:pt x="73" y="322"/>
                  </a:lnTo>
                  <a:lnTo>
                    <a:pt x="77" y="321"/>
                  </a:lnTo>
                  <a:lnTo>
                    <a:pt x="81" y="320"/>
                  </a:lnTo>
                  <a:lnTo>
                    <a:pt x="86" y="318"/>
                  </a:lnTo>
                  <a:lnTo>
                    <a:pt x="90" y="317"/>
                  </a:lnTo>
                  <a:lnTo>
                    <a:pt x="94" y="316"/>
                  </a:lnTo>
                  <a:lnTo>
                    <a:pt x="98" y="315"/>
                  </a:lnTo>
                  <a:lnTo>
                    <a:pt x="102" y="314"/>
                  </a:lnTo>
                  <a:lnTo>
                    <a:pt x="106" y="313"/>
                  </a:lnTo>
                  <a:lnTo>
                    <a:pt x="110" y="312"/>
                  </a:lnTo>
                  <a:lnTo>
                    <a:pt x="114" y="310"/>
                  </a:lnTo>
                  <a:lnTo>
                    <a:pt x="118" y="309"/>
                  </a:lnTo>
                  <a:lnTo>
                    <a:pt x="122" y="308"/>
                  </a:lnTo>
                  <a:lnTo>
                    <a:pt x="126" y="307"/>
                  </a:lnTo>
                  <a:lnTo>
                    <a:pt x="130" y="306"/>
                  </a:lnTo>
                  <a:lnTo>
                    <a:pt x="134" y="305"/>
                  </a:lnTo>
                  <a:lnTo>
                    <a:pt x="138" y="304"/>
                  </a:lnTo>
                  <a:lnTo>
                    <a:pt x="142" y="302"/>
                  </a:lnTo>
                  <a:lnTo>
                    <a:pt x="147" y="301"/>
                  </a:lnTo>
                  <a:lnTo>
                    <a:pt x="151" y="300"/>
                  </a:lnTo>
                  <a:lnTo>
                    <a:pt x="155" y="299"/>
                  </a:lnTo>
                  <a:lnTo>
                    <a:pt x="159" y="298"/>
                  </a:lnTo>
                  <a:lnTo>
                    <a:pt x="163" y="297"/>
                  </a:lnTo>
                  <a:lnTo>
                    <a:pt x="167" y="296"/>
                  </a:lnTo>
                  <a:lnTo>
                    <a:pt x="171" y="294"/>
                  </a:lnTo>
                  <a:lnTo>
                    <a:pt x="175" y="293"/>
                  </a:lnTo>
                  <a:lnTo>
                    <a:pt x="179" y="292"/>
                  </a:lnTo>
                  <a:lnTo>
                    <a:pt x="183" y="291"/>
                  </a:lnTo>
                  <a:lnTo>
                    <a:pt x="187" y="290"/>
                  </a:lnTo>
                  <a:lnTo>
                    <a:pt x="191" y="289"/>
                  </a:lnTo>
                  <a:lnTo>
                    <a:pt x="195" y="288"/>
                  </a:lnTo>
                  <a:lnTo>
                    <a:pt x="199" y="286"/>
                  </a:lnTo>
                  <a:lnTo>
                    <a:pt x="203" y="285"/>
                  </a:lnTo>
                  <a:lnTo>
                    <a:pt x="207" y="284"/>
                  </a:lnTo>
                  <a:lnTo>
                    <a:pt x="212" y="283"/>
                  </a:lnTo>
                  <a:lnTo>
                    <a:pt x="216" y="282"/>
                  </a:lnTo>
                  <a:lnTo>
                    <a:pt x="220" y="281"/>
                  </a:lnTo>
                  <a:lnTo>
                    <a:pt x="224" y="280"/>
                  </a:lnTo>
                  <a:lnTo>
                    <a:pt x="228" y="278"/>
                  </a:lnTo>
                  <a:lnTo>
                    <a:pt x="232" y="277"/>
                  </a:lnTo>
                  <a:lnTo>
                    <a:pt x="236" y="276"/>
                  </a:lnTo>
                  <a:lnTo>
                    <a:pt x="240" y="275"/>
                  </a:lnTo>
                  <a:lnTo>
                    <a:pt x="244" y="274"/>
                  </a:lnTo>
                  <a:lnTo>
                    <a:pt x="248" y="273"/>
                  </a:lnTo>
                  <a:lnTo>
                    <a:pt x="252" y="271"/>
                  </a:lnTo>
                  <a:lnTo>
                    <a:pt x="256" y="270"/>
                  </a:lnTo>
                  <a:lnTo>
                    <a:pt x="260" y="269"/>
                  </a:lnTo>
                  <a:lnTo>
                    <a:pt x="264" y="268"/>
                  </a:lnTo>
                  <a:lnTo>
                    <a:pt x="269" y="267"/>
                  </a:lnTo>
                  <a:lnTo>
                    <a:pt x="273" y="266"/>
                  </a:lnTo>
                  <a:lnTo>
                    <a:pt x="277" y="265"/>
                  </a:lnTo>
                  <a:lnTo>
                    <a:pt x="281" y="263"/>
                  </a:lnTo>
                  <a:lnTo>
                    <a:pt x="285" y="262"/>
                  </a:lnTo>
                  <a:lnTo>
                    <a:pt x="289" y="261"/>
                  </a:lnTo>
                  <a:lnTo>
                    <a:pt x="293" y="260"/>
                  </a:lnTo>
                  <a:lnTo>
                    <a:pt x="297" y="259"/>
                  </a:lnTo>
                  <a:lnTo>
                    <a:pt x="301" y="258"/>
                  </a:lnTo>
                  <a:lnTo>
                    <a:pt x="305" y="257"/>
                  </a:lnTo>
                  <a:lnTo>
                    <a:pt x="309" y="255"/>
                  </a:lnTo>
                  <a:lnTo>
                    <a:pt x="313" y="254"/>
                  </a:lnTo>
                  <a:lnTo>
                    <a:pt x="317" y="253"/>
                  </a:lnTo>
                  <a:lnTo>
                    <a:pt x="321" y="252"/>
                  </a:lnTo>
                  <a:lnTo>
                    <a:pt x="325" y="251"/>
                  </a:lnTo>
                  <a:lnTo>
                    <a:pt x="330" y="250"/>
                  </a:lnTo>
                  <a:lnTo>
                    <a:pt x="334" y="249"/>
                  </a:lnTo>
                  <a:lnTo>
                    <a:pt x="338" y="247"/>
                  </a:lnTo>
                  <a:lnTo>
                    <a:pt x="342" y="246"/>
                  </a:lnTo>
                  <a:lnTo>
                    <a:pt x="346" y="245"/>
                  </a:lnTo>
                  <a:lnTo>
                    <a:pt x="350" y="244"/>
                  </a:lnTo>
                  <a:lnTo>
                    <a:pt x="354" y="243"/>
                  </a:lnTo>
                  <a:lnTo>
                    <a:pt x="358" y="242"/>
                  </a:lnTo>
                  <a:lnTo>
                    <a:pt x="362" y="241"/>
                  </a:lnTo>
                  <a:lnTo>
                    <a:pt x="366" y="239"/>
                  </a:lnTo>
                  <a:lnTo>
                    <a:pt x="370" y="238"/>
                  </a:lnTo>
                  <a:lnTo>
                    <a:pt x="374" y="237"/>
                  </a:lnTo>
                  <a:lnTo>
                    <a:pt x="378" y="236"/>
                  </a:lnTo>
                  <a:lnTo>
                    <a:pt x="382" y="235"/>
                  </a:lnTo>
                  <a:lnTo>
                    <a:pt x="386" y="234"/>
                  </a:lnTo>
                  <a:lnTo>
                    <a:pt x="391" y="233"/>
                  </a:lnTo>
                  <a:lnTo>
                    <a:pt x="395" y="231"/>
                  </a:lnTo>
                  <a:lnTo>
                    <a:pt x="399" y="230"/>
                  </a:lnTo>
                  <a:lnTo>
                    <a:pt x="403" y="229"/>
                  </a:lnTo>
                  <a:lnTo>
                    <a:pt x="407" y="228"/>
                  </a:lnTo>
                  <a:lnTo>
                    <a:pt x="411" y="227"/>
                  </a:lnTo>
                  <a:lnTo>
                    <a:pt x="415" y="226"/>
                  </a:lnTo>
                  <a:lnTo>
                    <a:pt x="419" y="225"/>
                  </a:lnTo>
                  <a:lnTo>
                    <a:pt x="423" y="223"/>
                  </a:lnTo>
                  <a:lnTo>
                    <a:pt x="427" y="222"/>
                  </a:lnTo>
                  <a:lnTo>
                    <a:pt x="431" y="221"/>
                  </a:lnTo>
                  <a:lnTo>
                    <a:pt x="435" y="220"/>
                  </a:lnTo>
                  <a:lnTo>
                    <a:pt x="439" y="219"/>
                  </a:lnTo>
                  <a:lnTo>
                    <a:pt x="443" y="218"/>
                  </a:lnTo>
                  <a:lnTo>
                    <a:pt x="447" y="217"/>
                  </a:lnTo>
                  <a:lnTo>
                    <a:pt x="451" y="215"/>
                  </a:lnTo>
                  <a:lnTo>
                    <a:pt x="456" y="214"/>
                  </a:lnTo>
                  <a:lnTo>
                    <a:pt x="460" y="213"/>
                  </a:lnTo>
                  <a:lnTo>
                    <a:pt x="464" y="212"/>
                  </a:lnTo>
                  <a:lnTo>
                    <a:pt x="468" y="211"/>
                  </a:lnTo>
                  <a:lnTo>
                    <a:pt x="472" y="210"/>
                  </a:lnTo>
                  <a:lnTo>
                    <a:pt x="476" y="209"/>
                  </a:lnTo>
                  <a:lnTo>
                    <a:pt x="480" y="207"/>
                  </a:lnTo>
                  <a:lnTo>
                    <a:pt x="484" y="206"/>
                  </a:lnTo>
                  <a:lnTo>
                    <a:pt x="488" y="205"/>
                  </a:lnTo>
                  <a:lnTo>
                    <a:pt x="492" y="204"/>
                  </a:lnTo>
                  <a:lnTo>
                    <a:pt x="496" y="203"/>
                  </a:lnTo>
                  <a:lnTo>
                    <a:pt x="500" y="202"/>
                  </a:lnTo>
                  <a:lnTo>
                    <a:pt x="504" y="201"/>
                  </a:lnTo>
                  <a:lnTo>
                    <a:pt x="508" y="199"/>
                  </a:lnTo>
                  <a:lnTo>
                    <a:pt x="513" y="198"/>
                  </a:lnTo>
                  <a:lnTo>
                    <a:pt x="517" y="197"/>
                  </a:lnTo>
                  <a:lnTo>
                    <a:pt x="521" y="196"/>
                  </a:lnTo>
                  <a:lnTo>
                    <a:pt x="525" y="195"/>
                  </a:lnTo>
                  <a:lnTo>
                    <a:pt x="529" y="194"/>
                  </a:lnTo>
                  <a:lnTo>
                    <a:pt x="533" y="192"/>
                  </a:lnTo>
                  <a:lnTo>
                    <a:pt x="537" y="191"/>
                  </a:lnTo>
                  <a:lnTo>
                    <a:pt x="541" y="190"/>
                  </a:lnTo>
                  <a:lnTo>
                    <a:pt x="545" y="189"/>
                  </a:lnTo>
                  <a:lnTo>
                    <a:pt x="549" y="188"/>
                  </a:lnTo>
                  <a:lnTo>
                    <a:pt x="553" y="187"/>
                  </a:lnTo>
                  <a:lnTo>
                    <a:pt x="557" y="186"/>
                  </a:lnTo>
                  <a:lnTo>
                    <a:pt x="561" y="184"/>
                  </a:lnTo>
                  <a:lnTo>
                    <a:pt x="565" y="183"/>
                  </a:lnTo>
                  <a:lnTo>
                    <a:pt x="569" y="182"/>
                  </a:lnTo>
                  <a:lnTo>
                    <a:pt x="574" y="181"/>
                  </a:lnTo>
                  <a:lnTo>
                    <a:pt x="578" y="180"/>
                  </a:lnTo>
                  <a:lnTo>
                    <a:pt x="582" y="179"/>
                  </a:lnTo>
                  <a:lnTo>
                    <a:pt x="586" y="178"/>
                  </a:lnTo>
                  <a:lnTo>
                    <a:pt x="590" y="176"/>
                  </a:lnTo>
                  <a:lnTo>
                    <a:pt x="594" y="175"/>
                  </a:lnTo>
                  <a:lnTo>
                    <a:pt x="598" y="174"/>
                  </a:lnTo>
                  <a:lnTo>
                    <a:pt x="602" y="173"/>
                  </a:lnTo>
                  <a:lnTo>
                    <a:pt x="606" y="172"/>
                  </a:lnTo>
                  <a:lnTo>
                    <a:pt x="610" y="171"/>
                  </a:lnTo>
                  <a:lnTo>
                    <a:pt x="614" y="170"/>
                  </a:lnTo>
                  <a:lnTo>
                    <a:pt x="618" y="168"/>
                  </a:lnTo>
                  <a:lnTo>
                    <a:pt x="622" y="167"/>
                  </a:lnTo>
                  <a:lnTo>
                    <a:pt x="626" y="166"/>
                  </a:lnTo>
                  <a:lnTo>
                    <a:pt x="630" y="165"/>
                  </a:lnTo>
                  <a:lnTo>
                    <a:pt x="634" y="164"/>
                  </a:lnTo>
                  <a:lnTo>
                    <a:pt x="639" y="163"/>
                  </a:lnTo>
                  <a:lnTo>
                    <a:pt x="643" y="162"/>
                  </a:lnTo>
                  <a:lnTo>
                    <a:pt x="647" y="160"/>
                  </a:lnTo>
                  <a:lnTo>
                    <a:pt x="651" y="159"/>
                  </a:lnTo>
                  <a:lnTo>
                    <a:pt x="655" y="158"/>
                  </a:lnTo>
                  <a:lnTo>
                    <a:pt x="659" y="157"/>
                  </a:lnTo>
                  <a:lnTo>
                    <a:pt x="663" y="156"/>
                  </a:lnTo>
                  <a:lnTo>
                    <a:pt x="667" y="155"/>
                  </a:lnTo>
                  <a:lnTo>
                    <a:pt x="671" y="154"/>
                  </a:lnTo>
                  <a:lnTo>
                    <a:pt x="675" y="152"/>
                  </a:lnTo>
                  <a:lnTo>
                    <a:pt x="679" y="151"/>
                  </a:lnTo>
                  <a:lnTo>
                    <a:pt x="683" y="150"/>
                  </a:lnTo>
                  <a:lnTo>
                    <a:pt x="687" y="149"/>
                  </a:lnTo>
                  <a:lnTo>
                    <a:pt x="691" y="148"/>
                  </a:lnTo>
                  <a:lnTo>
                    <a:pt x="695" y="147"/>
                  </a:lnTo>
                  <a:lnTo>
                    <a:pt x="700" y="146"/>
                  </a:lnTo>
                  <a:lnTo>
                    <a:pt x="704" y="144"/>
                  </a:lnTo>
                  <a:lnTo>
                    <a:pt x="708" y="143"/>
                  </a:lnTo>
                  <a:lnTo>
                    <a:pt x="712" y="142"/>
                  </a:lnTo>
                  <a:lnTo>
                    <a:pt x="716" y="141"/>
                  </a:lnTo>
                  <a:lnTo>
                    <a:pt x="720" y="140"/>
                  </a:lnTo>
                  <a:lnTo>
                    <a:pt x="724" y="139"/>
                  </a:lnTo>
                  <a:lnTo>
                    <a:pt x="728" y="138"/>
                  </a:lnTo>
                  <a:lnTo>
                    <a:pt x="732" y="136"/>
                  </a:lnTo>
                  <a:lnTo>
                    <a:pt x="736" y="135"/>
                  </a:lnTo>
                  <a:lnTo>
                    <a:pt x="740" y="134"/>
                  </a:lnTo>
                  <a:lnTo>
                    <a:pt x="744" y="133"/>
                  </a:lnTo>
                  <a:lnTo>
                    <a:pt x="748" y="132"/>
                  </a:lnTo>
                  <a:lnTo>
                    <a:pt x="752" y="131"/>
                  </a:lnTo>
                  <a:lnTo>
                    <a:pt x="757" y="130"/>
                  </a:lnTo>
                  <a:lnTo>
                    <a:pt x="761" y="128"/>
                  </a:lnTo>
                  <a:lnTo>
                    <a:pt x="765" y="127"/>
                  </a:lnTo>
                  <a:lnTo>
                    <a:pt x="769" y="126"/>
                  </a:lnTo>
                  <a:lnTo>
                    <a:pt x="773" y="125"/>
                  </a:lnTo>
                  <a:lnTo>
                    <a:pt x="777" y="124"/>
                  </a:lnTo>
                  <a:lnTo>
                    <a:pt x="781" y="123"/>
                  </a:lnTo>
                  <a:lnTo>
                    <a:pt x="785" y="121"/>
                  </a:lnTo>
                  <a:lnTo>
                    <a:pt x="789" y="120"/>
                  </a:lnTo>
                  <a:lnTo>
                    <a:pt x="793" y="119"/>
                  </a:lnTo>
                  <a:lnTo>
                    <a:pt x="797" y="118"/>
                  </a:lnTo>
                  <a:lnTo>
                    <a:pt x="801" y="117"/>
                  </a:lnTo>
                  <a:lnTo>
                    <a:pt x="805" y="116"/>
                  </a:lnTo>
                  <a:lnTo>
                    <a:pt x="809" y="115"/>
                  </a:lnTo>
                  <a:lnTo>
                    <a:pt x="813" y="114"/>
                  </a:lnTo>
                  <a:lnTo>
                    <a:pt x="818" y="112"/>
                  </a:lnTo>
                  <a:lnTo>
                    <a:pt x="822" y="111"/>
                  </a:lnTo>
                  <a:lnTo>
                    <a:pt x="826" y="110"/>
                  </a:lnTo>
                  <a:lnTo>
                    <a:pt x="830" y="109"/>
                  </a:lnTo>
                  <a:lnTo>
                    <a:pt x="834" y="108"/>
                  </a:lnTo>
                  <a:lnTo>
                    <a:pt x="838" y="107"/>
                  </a:lnTo>
                  <a:lnTo>
                    <a:pt x="842" y="105"/>
                  </a:lnTo>
                  <a:lnTo>
                    <a:pt x="846" y="104"/>
                  </a:lnTo>
                  <a:lnTo>
                    <a:pt x="850" y="103"/>
                  </a:lnTo>
                  <a:lnTo>
                    <a:pt x="854" y="102"/>
                  </a:lnTo>
                  <a:lnTo>
                    <a:pt x="858" y="101"/>
                  </a:lnTo>
                  <a:lnTo>
                    <a:pt x="862" y="100"/>
                  </a:lnTo>
                  <a:lnTo>
                    <a:pt x="866" y="99"/>
                  </a:lnTo>
                  <a:lnTo>
                    <a:pt x="870" y="97"/>
                  </a:lnTo>
                  <a:lnTo>
                    <a:pt x="874" y="96"/>
                  </a:lnTo>
                  <a:lnTo>
                    <a:pt x="878" y="95"/>
                  </a:lnTo>
                  <a:lnTo>
                    <a:pt x="883" y="94"/>
                  </a:lnTo>
                  <a:lnTo>
                    <a:pt x="887" y="93"/>
                  </a:lnTo>
                  <a:lnTo>
                    <a:pt x="891" y="92"/>
                  </a:lnTo>
                  <a:lnTo>
                    <a:pt x="895" y="91"/>
                  </a:lnTo>
                  <a:lnTo>
                    <a:pt x="899" y="89"/>
                  </a:lnTo>
                  <a:lnTo>
                    <a:pt x="903" y="88"/>
                  </a:lnTo>
                  <a:lnTo>
                    <a:pt x="907" y="87"/>
                  </a:lnTo>
                  <a:lnTo>
                    <a:pt x="911" y="86"/>
                  </a:lnTo>
                  <a:lnTo>
                    <a:pt x="915" y="85"/>
                  </a:lnTo>
                  <a:lnTo>
                    <a:pt x="919" y="84"/>
                  </a:lnTo>
                  <a:lnTo>
                    <a:pt x="923" y="83"/>
                  </a:lnTo>
                  <a:lnTo>
                    <a:pt x="927" y="81"/>
                  </a:lnTo>
                  <a:lnTo>
                    <a:pt x="931" y="80"/>
                  </a:lnTo>
                  <a:lnTo>
                    <a:pt x="935" y="79"/>
                  </a:lnTo>
                  <a:lnTo>
                    <a:pt x="939" y="78"/>
                  </a:lnTo>
                  <a:lnTo>
                    <a:pt x="944" y="77"/>
                  </a:lnTo>
                  <a:lnTo>
                    <a:pt x="948" y="76"/>
                  </a:lnTo>
                  <a:lnTo>
                    <a:pt x="952" y="75"/>
                  </a:lnTo>
                  <a:lnTo>
                    <a:pt x="956" y="73"/>
                  </a:lnTo>
                  <a:lnTo>
                    <a:pt x="960" y="72"/>
                  </a:lnTo>
                  <a:lnTo>
                    <a:pt x="964" y="71"/>
                  </a:lnTo>
                  <a:lnTo>
                    <a:pt x="968" y="70"/>
                  </a:lnTo>
                  <a:lnTo>
                    <a:pt x="972" y="69"/>
                  </a:lnTo>
                  <a:lnTo>
                    <a:pt x="976" y="68"/>
                  </a:lnTo>
                  <a:lnTo>
                    <a:pt x="980" y="67"/>
                  </a:lnTo>
                  <a:lnTo>
                    <a:pt x="984" y="65"/>
                  </a:lnTo>
                  <a:lnTo>
                    <a:pt x="988" y="64"/>
                  </a:lnTo>
                  <a:lnTo>
                    <a:pt x="992" y="63"/>
                  </a:lnTo>
                  <a:lnTo>
                    <a:pt x="996" y="62"/>
                  </a:lnTo>
                  <a:lnTo>
                    <a:pt x="1001" y="61"/>
                  </a:lnTo>
                  <a:lnTo>
                    <a:pt x="1005" y="60"/>
                  </a:lnTo>
                  <a:lnTo>
                    <a:pt x="1009" y="59"/>
                  </a:lnTo>
                  <a:lnTo>
                    <a:pt x="1013" y="57"/>
                  </a:lnTo>
                  <a:lnTo>
                    <a:pt x="1017" y="56"/>
                  </a:lnTo>
                  <a:lnTo>
                    <a:pt x="1021" y="55"/>
                  </a:lnTo>
                  <a:lnTo>
                    <a:pt x="1025" y="54"/>
                  </a:lnTo>
                  <a:lnTo>
                    <a:pt x="1029" y="53"/>
                  </a:lnTo>
                  <a:lnTo>
                    <a:pt x="1033" y="52"/>
                  </a:lnTo>
                  <a:lnTo>
                    <a:pt x="1037" y="50"/>
                  </a:lnTo>
                  <a:lnTo>
                    <a:pt x="1041" y="49"/>
                  </a:lnTo>
                  <a:lnTo>
                    <a:pt x="1045" y="48"/>
                  </a:lnTo>
                  <a:lnTo>
                    <a:pt x="1049" y="47"/>
                  </a:lnTo>
                  <a:lnTo>
                    <a:pt x="1053" y="46"/>
                  </a:lnTo>
                  <a:lnTo>
                    <a:pt x="1057" y="45"/>
                  </a:lnTo>
                  <a:lnTo>
                    <a:pt x="1062" y="44"/>
                  </a:lnTo>
                  <a:lnTo>
                    <a:pt x="1066" y="43"/>
                  </a:lnTo>
                  <a:lnTo>
                    <a:pt x="1070" y="41"/>
                  </a:lnTo>
                  <a:lnTo>
                    <a:pt x="1074" y="40"/>
                  </a:lnTo>
                  <a:lnTo>
                    <a:pt x="1078" y="39"/>
                  </a:lnTo>
                  <a:lnTo>
                    <a:pt x="1082" y="38"/>
                  </a:lnTo>
                  <a:lnTo>
                    <a:pt x="1086" y="37"/>
                  </a:lnTo>
                  <a:lnTo>
                    <a:pt x="1090" y="36"/>
                  </a:lnTo>
                  <a:lnTo>
                    <a:pt x="1094" y="34"/>
                  </a:lnTo>
                  <a:lnTo>
                    <a:pt x="1098" y="33"/>
                  </a:lnTo>
                  <a:lnTo>
                    <a:pt x="1102" y="32"/>
                  </a:lnTo>
                  <a:lnTo>
                    <a:pt x="1106" y="31"/>
                  </a:lnTo>
                  <a:lnTo>
                    <a:pt x="1110" y="30"/>
                  </a:lnTo>
                  <a:lnTo>
                    <a:pt x="1114" y="29"/>
                  </a:lnTo>
                  <a:lnTo>
                    <a:pt x="1118" y="28"/>
                  </a:lnTo>
                  <a:lnTo>
                    <a:pt x="1122" y="26"/>
                  </a:lnTo>
                  <a:lnTo>
                    <a:pt x="1127" y="25"/>
                  </a:lnTo>
                  <a:lnTo>
                    <a:pt x="1131" y="24"/>
                  </a:lnTo>
                  <a:lnTo>
                    <a:pt x="1135" y="23"/>
                  </a:lnTo>
                  <a:lnTo>
                    <a:pt x="1139" y="22"/>
                  </a:lnTo>
                  <a:lnTo>
                    <a:pt x="1143" y="21"/>
                  </a:lnTo>
                  <a:lnTo>
                    <a:pt x="1147" y="20"/>
                  </a:lnTo>
                  <a:lnTo>
                    <a:pt x="1151" y="18"/>
                  </a:lnTo>
                  <a:lnTo>
                    <a:pt x="1155" y="17"/>
                  </a:lnTo>
                  <a:lnTo>
                    <a:pt x="1159" y="16"/>
                  </a:lnTo>
                  <a:lnTo>
                    <a:pt x="1163" y="15"/>
                  </a:lnTo>
                  <a:lnTo>
                    <a:pt x="1167" y="14"/>
                  </a:lnTo>
                  <a:lnTo>
                    <a:pt x="1171" y="13"/>
                  </a:lnTo>
                  <a:lnTo>
                    <a:pt x="1175" y="12"/>
                  </a:lnTo>
                  <a:lnTo>
                    <a:pt x="1179" y="10"/>
                  </a:lnTo>
                  <a:lnTo>
                    <a:pt x="1183" y="9"/>
                  </a:lnTo>
                  <a:lnTo>
                    <a:pt x="1188" y="8"/>
                  </a:lnTo>
                  <a:lnTo>
                    <a:pt x="1192" y="7"/>
                  </a:lnTo>
                  <a:lnTo>
                    <a:pt x="1196" y="6"/>
                  </a:lnTo>
                  <a:lnTo>
                    <a:pt x="1200" y="5"/>
                  </a:lnTo>
                  <a:lnTo>
                    <a:pt x="1204" y="4"/>
                  </a:lnTo>
                  <a:lnTo>
                    <a:pt x="1208" y="2"/>
                  </a:lnTo>
                  <a:lnTo>
                    <a:pt x="1212" y="1"/>
                  </a:lnTo>
                  <a:lnTo>
                    <a:pt x="1216" y="0"/>
                  </a:lnTo>
                </a:path>
              </a:pathLst>
            </a:cu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72"/>
            <p:cNvSpPr>
              <a:spLocks/>
            </p:cNvSpPr>
            <p:nvPr/>
          </p:nvSpPr>
          <p:spPr bwMode="auto">
            <a:xfrm>
              <a:off x="967" y="728"/>
              <a:ext cx="4245" cy="1104"/>
            </a:xfrm>
            <a:custGeom>
              <a:avLst/>
              <a:gdLst>
                <a:gd name="T0" fmla="*/ 16 w 1216"/>
                <a:gd name="T1" fmla="*/ 311 h 316"/>
                <a:gd name="T2" fmla="*/ 37 w 1216"/>
                <a:gd name="T3" fmla="*/ 306 h 316"/>
                <a:gd name="T4" fmla="*/ 57 w 1216"/>
                <a:gd name="T5" fmla="*/ 301 h 316"/>
                <a:gd name="T6" fmla="*/ 77 w 1216"/>
                <a:gd name="T7" fmla="*/ 296 h 316"/>
                <a:gd name="T8" fmla="*/ 98 w 1216"/>
                <a:gd name="T9" fmla="*/ 290 h 316"/>
                <a:gd name="T10" fmla="*/ 118 w 1216"/>
                <a:gd name="T11" fmla="*/ 285 h 316"/>
                <a:gd name="T12" fmla="*/ 138 w 1216"/>
                <a:gd name="T13" fmla="*/ 280 h 316"/>
                <a:gd name="T14" fmla="*/ 159 w 1216"/>
                <a:gd name="T15" fmla="*/ 274 h 316"/>
                <a:gd name="T16" fmla="*/ 179 w 1216"/>
                <a:gd name="T17" fmla="*/ 269 h 316"/>
                <a:gd name="T18" fmla="*/ 199 w 1216"/>
                <a:gd name="T19" fmla="*/ 264 h 316"/>
                <a:gd name="T20" fmla="*/ 220 w 1216"/>
                <a:gd name="T21" fmla="*/ 259 h 316"/>
                <a:gd name="T22" fmla="*/ 240 w 1216"/>
                <a:gd name="T23" fmla="*/ 253 h 316"/>
                <a:gd name="T24" fmla="*/ 260 w 1216"/>
                <a:gd name="T25" fmla="*/ 248 h 316"/>
                <a:gd name="T26" fmla="*/ 281 w 1216"/>
                <a:gd name="T27" fmla="*/ 243 h 316"/>
                <a:gd name="T28" fmla="*/ 301 w 1216"/>
                <a:gd name="T29" fmla="*/ 237 h 316"/>
                <a:gd name="T30" fmla="*/ 321 w 1216"/>
                <a:gd name="T31" fmla="*/ 232 h 316"/>
                <a:gd name="T32" fmla="*/ 342 w 1216"/>
                <a:gd name="T33" fmla="*/ 227 h 316"/>
                <a:gd name="T34" fmla="*/ 362 w 1216"/>
                <a:gd name="T35" fmla="*/ 222 h 316"/>
                <a:gd name="T36" fmla="*/ 382 w 1216"/>
                <a:gd name="T37" fmla="*/ 216 h 316"/>
                <a:gd name="T38" fmla="*/ 403 w 1216"/>
                <a:gd name="T39" fmla="*/ 211 h 316"/>
                <a:gd name="T40" fmla="*/ 423 w 1216"/>
                <a:gd name="T41" fmla="*/ 206 h 316"/>
                <a:gd name="T42" fmla="*/ 443 w 1216"/>
                <a:gd name="T43" fmla="*/ 200 h 316"/>
                <a:gd name="T44" fmla="*/ 464 w 1216"/>
                <a:gd name="T45" fmla="*/ 195 h 316"/>
                <a:gd name="T46" fmla="*/ 484 w 1216"/>
                <a:gd name="T47" fmla="*/ 190 h 316"/>
                <a:gd name="T48" fmla="*/ 504 w 1216"/>
                <a:gd name="T49" fmla="*/ 185 h 316"/>
                <a:gd name="T50" fmla="*/ 525 w 1216"/>
                <a:gd name="T51" fmla="*/ 179 h 316"/>
                <a:gd name="T52" fmla="*/ 545 w 1216"/>
                <a:gd name="T53" fmla="*/ 174 h 316"/>
                <a:gd name="T54" fmla="*/ 565 w 1216"/>
                <a:gd name="T55" fmla="*/ 169 h 316"/>
                <a:gd name="T56" fmla="*/ 586 w 1216"/>
                <a:gd name="T57" fmla="*/ 164 h 316"/>
                <a:gd name="T58" fmla="*/ 606 w 1216"/>
                <a:gd name="T59" fmla="*/ 158 h 316"/>
                <a:gd name="T60" fmla="*/ 626 w 1216"/>
                <a:gd name="T61" fmla="*/ 153 h 316"/>
                <a:gd name="T62" fmla="*/ 647 w 1216"/>
                <a:gd name="T63" fmla="*/ 148 h 316"/>
                <a:gd name="T64" fmla="*/ 667 w 1216"/>
                <a:gd name="T65" fmla="*/ 142 h 316"/>
                <a:gd name="T66" fmla="*/ 687 w 1216"/>
                <a:gd name="T67" fmla="*/ 137 h 316"/>
                <a:gd name="T68" fmla="*/ 708 w 1216"/>
                <a:gd name="T69" fmla="*/ 132 h 316"/>
                <a:gd name="T70" fmla="*/ 728 w 1216"/>
                <a:gd name="T71" fmla="*/ 127 h 316"/>
                <a:gd name="T72" fmla="*/ 748 w 1216"/>
                <a:gd name="T73" fmla="*/ 121 h 316"/>
                <a:gd name="T74" fmla="*/ 769 w 1216"/>
                <a:gd name="T75" fmla="*/ 116 h 316"/>
                <a:gd name="T76" fmla="*/ 789 w 1216"/>
                <a:gd name="T77" fmla="*/ 111 h 316"/>
                <a:gd name="T78" fmla="*/ 809 w 1216"/>
                <a:gd name="T79" fmla="*/ 105 h 316"/>
                <a:gd name="T80" fmla="*/ 830 w 1216"/>
                <a:gd name="T81" fmla="*/ 100 h 316"/>
                <a:gd name="T82" fmla="*/ 850 w 1216"/>
                <a:gd name="T83" fmla="*/ 95 h 316"/>
                <a:gd name="T84" fmla="*/ 870 w 1216"/>
                <a:gd name="T85" fmla="*/ 90 h 316"/>
                <a:gd name="T86" fmla="*/ 891 w 1216"/>
                <a:gd name="T87" fmla="*/ 84 h 316"/>
                <a:gd name="T88" fmla="*/ 911 w 1216"/>
                <a:gd name="T89" fmla="*/ 79 h 316"/>
                <a:gd name="T90" fmla="*/ 931 w 1216"/>
                <a:gd name="T91" fmla="*/ 74 h 316"/>
                <a:gd name="T92" fmla="*/ 952 w 1216"/>
                <a:gd name="T93" fmla="*/ 68 h 316"/>
                <a:gd name="T94" fmla="*/ 972 w 1216"/>
                <a:gd name="T95" fmla="*/ 63 h 316"/>
                <a:gd name="T96" fmla="*/ 992 w 1216"/>
                <a:gd name="T97" fmla="*/ 58 h 316"/>
                <a:gd name="T98" fmla="*/ 1013 w 1216"/>
                <a:gd name="T99" fmla="*/ 53 h 316"/>
                <a:gd name="T100" fmla="*/ 1033 w 1216"/>
                <a:gd name="T101" fmla="*/ 47 h 316"/>
                <a:gd name="T102" fmla="*/ 1053 w 1216"/>
                <a:gd name="T103" fmla="*/ 42 h 316"/>
                <a:gd name="T104" fmla="*/ 1074 w 1216"/>
                <a:gd name="T105" fmla="*/ 37 h 316"/>
                <a:gd name="T106" fmla="*/ 1094 w 1216"/>
                <a:gd name="T107" fmla="*/ 31 h 316"/>
                <a:gd name="T108" fmla="*/ 1114 w 1216"/>
                <a:gd name="T109" fmla="*/ 26 h 316"/>
                <a:gd name="T110" fmla="*/ 1135 w 1216"/>
                <a:gd name="T111" fmla="*/ 21 h 316"/>
                <a:gd name="T112" fmla="*/ 1155 w 1216"/>
                <a:gd name="T113" fmla="*/ 16 h 316"/>
                <a:gd name="T114" fmla="*/ 1175 w 1216"/>
                <a:gd name="T115" fmla="*/ 10 h 316"/>
                <a:gd name="T116" fmla="*/ 1196 w 1216"/>
                <a:gd name="T117" fmla="*/ 5 h 316"/>
                <a:gd name="T118" fmla="*/ 1216 w 1216"/>
                <a:gd name="T11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16" h="316">
                  <a:moveTo>
                    <a:pt x="0" y="316"/>
                  </a:moveTo>
                  <a:lnTo>
                    <a:pt x="4" y="315"/>
                  </a:lnTo>
                  <a:lnTo>
                    <a:pt x="8" y="314"/>
                  </a:lnTo>
                  <a:lnTo>
                    <a:pt x="12" y="313"/>
                  </a:lnTo>
                  <a:lnTo>
                    <a:pt x="16" y="311"/>
                  </a:lnTo>
                  <a:lnTo>
                    <a:pt x="20" y="310"/>
                  </a:lnTo>
                  <a:lnTo>
                    <a:pt x="25" y="309"/>
                  </a:lnTo>
                  <a:lnTo>
                    <a:pt x="29" y="308"/>
                  </a:lnTo>
                  <a:lnTo>
                    <a:pt x="33" y="307"/>
                  </a:lnTo>
                  <a:lnTo>
                    <a:pt x="37" y="306"/>
                  </a:lnTo>
                  <a:lnTo>
                    <a:pt x="41" y="305"/>
                  </a:lnTo>
                  <a:lnTo>
                    <a:pt x="45" y="304"/>
                  </a:lnTo>
                  <a:lnTo>
                    <a:pt x="49" y="303"/>
                  </a:lnTo>
                  <a:lnTo>
                    <a:pt x="53" y="302"/>
                  </a:lnTo>
                  <a:lnTo>
                    <a:pt x="57" y="301"/>
                  </a:lnTo>
                  <a:lnTo>
                    <a:pt x="61" y="300"/>
                  </a:lnTo>
                  <a:lnTo>
                    <a:pt x="65" y="299"/>
                  </a:lnTo>
                  <a:lnTo>
                    <a:pt x="69" y="298"/>
                  </a:lnTo>
                  <a:lnTo>
                    <a:pt x="73" y="297"/>
                  </a:lnTo>
                  <a:lnTo>
                    <a:pt x="77" y="296"/>
                  </a:lnTo>
                  <a:lnTo>
                    <a:pt x="81" y="295"/>
                  </a:lnTo>
                  <a:lnTo>
                    <a:pt x="86" y="293"/>
                  </a:lnTo>
                  <a:lnTo>
                    <a:pt x="90" y="292"/>
                  </a:lnTo>
                  <a:lnTo>
                    <a:pt x="94" y="291"/>
                  </a:lnTo>
                  <a:lnTo>
                    <a:pt x="98" y="290"/>
                  </a:lnTo>
                  <a:lnTo>
                    <a:pt x="102" y="289"/>
                  </a:lnTo>
                  <a:lnTo>
                    <a:pt x="106" y="288"/>
                  </a:lnTo>
                  <a:lnTo>
                    <a:pt x="110" y="287"/>
                  </a:lnTo>
                  <a:lnTo>
                    <a:pt x="114" y="286"/>
                  </a:lnTo>
                  <a:lnTo>
                    <a:pt x="118" y="285"/>
                  </a:lnTo>
                  <a:lnTo>
                    <a:pt x="122" y="284"/>
                  </a:lnTo>
                  <a:lnTo>
                    <a:pt x="126" y="283"/>
                  </a:lnTo>
                  <a:lnTo>
                    <a:pt x="130" y="282"/>
                  </a:lnTo>
                  <a:lnTo>
                    <a:pt x="134" y="281"/>
                  </a:lnTo>
                  <a:lnTo>
                    <a:pt x="138" y="280"/>
                  </a:lnTo>
                  <a:lnTo>
                    <a:pt x="142" y="279"/>
                  </a:lnTo>
                  <a:lnTo>
                    <a:pt x="147" y="278"/>
                  </a:lnTo>
                  <a:lnTo>
                    <a:pt x="151" y="277"/>
                  </a:lnTo>
                  <a:lnTo>
                    <a:pt x="155" y="276"/>
                  </a:lnTo>
                  <a:lnTo>
                    <a:pt x="159" y="274"/>
                  </a:lnTo>
                  <a:lnTo>
                    <a:pt x="163" y="273"/>
                  </a:lnTo>
                  <a:lnTo>
                    <a:pt x="167" y="272"/>
                  </a:lnTo>
                  <a:lnTo>
                    <a:pt x="171" y="271"/>
                  </a:lnTo>
                  <a:lnTo>
                    <a:pt x="175" y="270"/>
                  </a:lnTo>
                  <a:lnTo>
                    <a:pt x="179" y="269"/>
                  </a:lnTo>
                  <a:lnTo>
                    <a:pt x="183" y="268"/>
                  </a:lnTo>
                  <a:lnTo>
                    <a:pt x="187" y="267"/>
                  </a:lnTo>
                  <a:lnTo>
                    <a:pt x="191" y="266"/>
                  </a:lnTo>
                  <a:lnTo>
                    <a:pt x="195" y="265"/>
                  </a:lnTo>
                  <a:lnTo>
                    <a:pt x="199" y="264"/>
                  </a:lnTo>
                  <a:lnTo>
                    <a:pt x="203" y="263"/>
                  </a:lnTo>
                  <a:lnTo>
                    <a:pt x="207" y="262"/>
                  </a:lnTo>
                  <a:lnTo>
                    <a:pt x="212" y="261"/>
                  </a:lnTo>
                  <a:lnTo>
                    <a:pt x="216" y="260"/>
                  </a:lnTo>
                  <a:lnTo>
                    <a:pt x="220" y="259"/>
                  </a:lnTo>
                  <a:lnTo>
                    <a:pt x="224" y="258"/>
                  </a:lnTo>
                  <a:lnTo>
                    <a:pt x="228" y="257"/>
                  </a:lnTo>
                  <a:lnTo>
                    <a:pt x="232" y="255"/>
                  </a:lnTo>
                  <a:lnTo>
                    <a:pt x="236" y="254"/>
                  </a:lnTo>
                  <a:lnTo>
                    <a:pt x="240" y="253"/>
                  </a:lnTo>
                  <a:lnTo>
                    <a:pt x="244" y="252"/>
                  </a:lnTo>
                  <a:lnTo>
                    <a:pt x="248" y="251"/>
                  </a:lnTo>
                  <a:lnTo>
                    <a:pt x="252" y="250"/>
                  </a:lnTo>
                  <a:lnTo>
                    <a:pt x="256" y="249"/>
                  </a:lnTo>
                  <a:lnTo>
                    <a:pt x="260" y="248"/>
                  </a:lnTo>
                  <a:lnTo>
                    <a:pt x="264" y="247"/>
                  </a:lnTo>
                  <a:lnTo>
                    <a:pt x="269" y="246"/>
                  </a:lnTo>
                  <a:lnTo>
                    <a:pt x="273" y="245"/>
                  </a:lnTo>
                  <a:lnTo>
                    <a:pt x="277" y="244"/>
                  </a:lnTo>
                  <a:lnTo>
                    <a:pt x="281" y="243"/>
                  </a:lnTo>
                  <a:lnTo>
                    <a:pt x="285" y="242"/>
                  </a:lnTo>
                  <a:lnTo>
                    <a:pt x="289" y="241"/>
                  </a:lnTo>
                  <a:lnTo>
                    <a:pt x="293" y="240"/>
                  </a:lnTo>
                  <a:lnTo>
                    <a:pt x="297" y="239"/>
                  </a:lnTo>
                  <a:lnTo>
                    <a:pt x="301" y="237"/>
                  </a:lnTo>
                  <a:lnTo>
                    <a:pt x="305" y="236"/>
                  </a:lnTo>
                  <a:lnTo>
                    <a:pt x="309" y="235"/>
                  </a:lnTo>
                  <a:lnTo>
                    <a:pt x="313" y="234"/>
                  </a:lnTo>
                  <a:lnTo>
                    <a:pt x="317" y="233"/>
                  </a:lnTo>
                  <a:lnTo>
                    <a:pt x="321" y="232"/>
                  </a:lnTo>
                  <a:lnTo>
                    <a:pt x="325" y="231"/>
                  </a:lnTo>
                  <a:lnTo>
                    <a:pt x="330" y="230"/>
                  </a:lnTo>
                  <a:lnTo>
                    <a:pt x="334" y="229"/>
                  </a:lnTo>
                  <a:lnTo>
                    <a:pt x="338" y="228"/>
                  </a:lnTo>
                  <a:lnTo>
                    <a:pt x="342" y="227"/>
                  </a:lnTo>
                  <a:lnTo>
                    <a:pt x="346" y="226"/>
                  </a:lnTo>
                  <a:lnTo>
                    <a:pt x="350" y="225"/>
                  </a:lnTo>
                  <a:lnTo>
                    <a:pt x="354" y="224"/>
                  </a:lnTo>
                  <a:lnTo>
                    <a:pt x="358" y="223"/>
                  </a:lnTo>
                  <a:lnTo>
                    <a:pt x="362" y="222"/>
                  </a:lnTo>
                  <a:lnTo>
                    <a:pt x="366" y="221"/>
                  </a:lnTo>
                  <a:lnTo>
                    <a:pt x="370" y="220"/>
                  </a:lnTo>
                  <a:lnTo>
                    <a:pt x="374" y="218"/>
                  </a:lnTo>
                  <a:lnTo>
                    <a:pt x="378" y="217"/>
                  </a:lnTo>
                  <a:lnTo>
                    <a:pt x="382" y="216"/>
                  </a:lnTo>
                  <a:lnTo>
                    <a:pt x="386" y="215"/>
                  </a:lnTo>
                  <a:lnTo>
                    <a:pt x="391" y="214"/>
                  </a:lnTo>
                  <a:lnTo>
                    <a:pt x="395" y="213"/>
                  </a:lnTo>
                  <a:lnTo>
                    <a:pt x="399" y="212"/>
                  </a:lnTo>
                  <a:lnTo>
                    <a:pt x="403" y="211"/>
                  </a:lnTo>
                  <a:lnTo>
                    <a:pt x="407" y="210"/>
                  </a:lnTo>
                  <a:lnTo>
                    <a:pt x="411" y="209"/>
                  </a:lnTo>
                  <a:lnTo>
                    <a:pt x="415" y="208"/>
                  </a:lnTo>
                  <a:lnTo>
                    <a:pt x="419" y="207"/>
                  </a:lnTo>
                  <a:lnTo>
                    <a:pt x="423" y="206"/>
                  </a:lnTo>
                  <a:lnTo>
                    <a:pt x="427" y="205"/>
                  </a:lnTo>
                  <a:lnTo>
                    <a:pt x="431" y="204"/>
                  </a:lnTo>
                  <a:lnTo>
                    <a:pt x="435" y="203"/>
                  </a:lnTo>
                  <a:lnTo>
                    <a:pt x="439" y="202"/>
                  </a:lnTo>
                  <a:lnTo>
                    <a:pt x="443" y="200"/>
                  </a:lnTo>
                  <a:lnTo>
                    <a:pt x="447" y="199"/>
                  </a:lnTo>
                  <a:lnTo>
                    <a:pt x="451" y="198"/>
                  </a:lnTo>
                  <a:lnTo>
                    <a:pt x="456" y="197"/>
                  </a:lnTo>
                  <a:lnTo>
                    <a:pt x="460" y="196"/>
                  </a:lnTo>
                  <a:lnTo>
                    <a:pt x="464" y="195"/>
                  </a:lnTo>
                  <a:lnTo>
                    <a:pt x="468" y="194"/>
                  </a:lnTo>
                  <a:lnTo>
                    <a:pt x="472" y="193"/>
                  </a:lnTo>
                  <a:lnTo>
                    <a:pt x="476" y="192"/>
                  </a:lnTo>
                  <a:lnTo>
                    <a:pt x="480" y="191"/>
                  </a:lnTo>
                  <a:lnTo>
                    <a:pt x="484" y="190"/>
                  </a:lnTo>
                  <a:lnTo>
                    <a:pt x="488" y="189"/>
                  </a:lnTo>
                  <a:lnTo>
                    <a:pt x="492" y="188"/>
                  </a:lnTo>
                  <a:lnTo>
                    <a:pt x="496" y="187"/>
                  </a:lnTo>
                  <a:lnTo>
                    <a:pt x="500" y="186"/>
                  </a:lnTo>
                  <a:lnTo>
                    <a:pt x="504" y="185"/>
                  </a:lnTo>
                  <a:lnTo>
                    <a:pt x="508" y="184"/>
                  </a:lnTo>
                  <a:lnTo>
                    <a:pt x="513" y="183"/>
                  </a:lnTo>
                  <a:lnTo>
                    <a:pt x="517" y="181"/>
                  </a:lnTo>
                  <a:lnTo>
                    <a:pt x="521" y="180"/>
                  </a:lnTo>
                  <a:lnTo>
                    <a:pt x="525" y="179"/>
                  </a:lnTo>
                  <a:lnTo>
                    <a:pt x="529" y="178"/>
                  </a:lnTo>
                  <a:lnTo>
                    <a:pt x="533" y="177"/>
                  </a:lnTo>
                  <a:lnTo>
                    <a:pt x="537" y="176"/>
                  </a:lnTo>
                  <a:lnTo>
                    <a:pt x="541" y="175"/>
                  </a:lnTo>
                  <a:lnTo>
                    <a:pt x="545" y="174"/>
                  </a:lnTo>
                  <a:lnTo>
                    <a:pt x="549" y="173"/>
                  </a:lnTo>
                  <a:lnTo>
                    <a:pt x="553" y="172"/>
                  </a:lnTo>
                  <a:lnTo>
                    <a:pt x="557" y="171"/>
                  </a:lnTo>
                  <a:lnTo>
                    <a:pt x="561" y="170"/>
                  </a:lnTo>
                  <a:lnTo>
                    <a:pt x="565" y="169"/>
                  </a:lnTo>
                  <a:lnTo>
                    <a:pt x="569" y="168"/>
                  </a:lnTo>
                  <a:lnTo>
                    <a:pt x="574" y="167"/>
                  </a:lnTo>
                  <a:lnTo>
                    <a:pt x="578" y="166"/>
                  </a:lnTo>
                  <a:lnTo>
                    <a:pt x="582" y="165"/>
                  </a:lnTo>
                  <a:lnTo>
                    <a:pt x="586" y="164"/>
                  </a:lnTo>
                  <a:lnTo>
                    <a:pt x="590" y="162"/>
                  </a:lnTo>
                  <a:lnTo>
                    <a:pt x="594" y="161"/>
                  </a:lnTo>
                  <a:lnTo>
                    <a:pt x="598" y="160"/>
                  </a:lnTo>
                  <a:lnTo>
                    <a:pt x="602" y="159"/>
                  </a:lnTo>
                  <a:lnTo>
                    <a:pt x="606" y="158"/>
                  </a:lnTo>
                  <a:lnTo>
                    <a:pt x="610" y="157"/>
                  </a:lnTo>
                  <a:lnTo>
                    <a:pt x="614" y="156"/>
                  </a:lnTo>
                  <a:lnTo>
                    <a:pt x="618" y="155"/>
                  </a:lnTo>
                  <a:lnTo>
                    <a:pt x="622" y="154"/>
                  </a:lnTo>
                  <a:lnTo>
                    <a:pt x="626" y="153"/>
                  </a:lnTo>
                  <a:lnTo>
                    <a:pt x="630" y="152"/>
                  </a:lnTo>
                  <a:lnTo>
                    <a:pt x="634" y="151"/>
                  </a:lnTo>
                  <a:lnTo>
                    <a:pt x="639" y="150"/>
                  </a:lnTo>
                  <a:lnTo>
                    <a:pt x="643" y="149"/>
                  </a:lnTo>
                  <a:lnTo>
                    <a:pt x="647" y="148"/>
                  </a:lnTo>
                  <a:lnTo>
                    <a:pt x="651" y="147"/>
                  </a:lnTo>
                  <a:lnTo>
                    <a:pt x="655" y="146"/>
                  </a:lnTo>
                  <a:lnTo>
                    <a:pt x="659" y="144"/>
                  </a:lnTo>
                  <a:lnTo>
                    <a:pt x="663" y="143"/>
                  </a:lnTo>
                  <a:lnTo>
                    <a:pt x="667" y="142"/>
                  </a:lnTo>
                  <a:lnTo>
                    <a:pt x="671" y="141"/>
                  </a:lnTo>
                  <a:lnTo>
                    <a:pt x="675" y="140"/>
                  </a:lnTo>
                  <a:lnTo>
                    <a:pt x="679" y="139"/>
                  </a:lnTo>
                  <a:lnTo>
                    <a:pt x="683" y="138"/>
                  </a:lnTo>
                  <a:lnTo>
                    <a:pt x="687" y="137"/>
                  </a:lnTo>
                  <a:lnTo>
                    <a:pt x="691" y="136"/>
                  </a:lnTo>
                  <a:lnTo>
                    <a:pt x="695" y="135"/>
                  </a:lnTo>
                  <a:lnTo>
                    <a:pt x="700" y="134"/>
                  </a:lnTo>
                  <a:lnTo>
                    <a:pt x="704" y="133"/>
                  </a:lnTo>
                  <a:lnTo>
                    <a:pt x="708" y="132"/>
                  </a:lnTo>
                  <a:lnTo>
                    <a:pt x="712" y="131"/>
                  </a:lnTo>
                  <a:lnTo>
                    <a:pt x="716" y="130"/>
                  </a:lnTo>
                  <a:lnTo>
                    <a:pt x="720" y="129"/>
                  </a:lnTo>
                  <a:lnTo>
                    <a:pt x="724" y="128"/>
                  </a:lnTo>
                  <a:lnTo>
                    <a:pt x="728" y="127"/>
                  </a:lnTo>
                  <a:lnTo>
                    <a:pt x="732" y="125"/>
                  </a:lnTo>
                  <a:lnTo>
                    <a:pt x="736" y="124"/>
                  </a:lnTo>
                  <a:lnTo>
                    <a:pt x="740" y="123"/>
                  </a:lnTo>
                  <a:lnTo>
                    <a:pt x="744" y="122"/>
                  </a:lnTo>
                  <a:lnTo>
                    <a:pt x="748" y="121"/>
                  </a:lnTo>
                  <a:lnTo>
                    <a:pt x="752" y="120"/>
                  </a:lnTo>
                  <a:lnTo>
                    <a:pt x="757" y="119"/>
                  </a:lnTo>
                  <a:lnTo>
                    <a:pt x="761" y="118"/>
                  </a:lnTo>
                  <a:lnTo>
                    <a:pt x="765" y="117"/>
                  </a:lnTo>
                  <a:lnTo>
                    <a:pt x="769" y="116"/>
                  </a:lnTo>
                  <a:lnTo>
                    <a:pt x="773" y="115"/>
                  </a:lnTo>
                  <a:lnTo>
                    <a:pt x="777" y="114"/>
                  </a:lnTo>
                  <a:lnTo>
                    <a:pt x="781" y="113"/>
                  </a:lnTo>
                  <a:lnTo>
                    <a:pt x="785" y="112"/>
                  </a:lnTo>
                  <a:lnTo>
                    <a:pt x="789" y="111"/>
                  </a:lnTo>
                  <a:lnTo>
                    <a:pt x="793" y="110"/>
                  </a:lnTo>
                  <a:lnTo>
                    <a:pt x="797" y="109"/>
                  </a:lnTo>
                  <a:lnTo>
                    <a:pt x="801" y="108"/>
                  </a:lnTo>
                  <a:lnTo>
                    <a:pt x="805" y="106"/>
                  </a:lnTo>
                  <a:lnTo>
                    <a:pt x="809" y="105"/>
                  </a:lnTo>
                  <a:lnTo>
                    <a:pt x="813" y="104"/>
                  </a:lnTo>
                  <a:lnTo>
                    <a:pt x="818" y="103"/>
                  </a:lnTo>
                  <a:lnTo>
                    <a:pt x="822" y="102"/>
                  </a:lnTo>
                  <a:lnTo>
                    <a:pt x="826" y="101"/>
                  </a:lnTo>
                  <a:lnTo>
                    <a:pt x="830" y="100"/>
                  </a:lnTo>
                  <a:lnTo>
                    <a:pt x="834" y="99"/>
                  </a:lnTo>
                  <a:lnTo>
                    <a:pt x="838" y="98"/>
                  </a:lnTo>
                  <a:lnTo>
                    <a:pt x="842" y="97"/>
                  </a:lnTo>
                  <a:lnTo>
                    <a:pt x="846" y="96"/>
                  </a:lnTo>
                  <a:lnTo>
                    <a:pt x="850" y="95"/>
                  </a:lnTo>
                  <a:lnTo>
                    <a:pt x="854" y="94"/>
                  </a:lnTo>
                  <a:lnTo>
                    <a:pt x="858" y="93"/>
                  </a:lnTo>
                  <a:lnTo>
                    <a:pt x="862" y="92"/>
                  </a:lnTo>
                  <a:lnTo>
                    <a:pt x="866" y="91"/>
                  </a:lnTo>
                  <a:lnTo>
                    <a:pt x="870" y="90"/>
                  </a:lnTo>
                  <a:lnTo>
                    <a:pt x="874" y="89"/>
                  </a:lnTo>
                  <a:lnTo>
                    <a:pt x="878" y="87"/>
                  </a:lnTo>
                  <a:lnTo>
                    <a:pt x="883" y="86"/>
                  </a:lnTo>
                  <a:lnTo>
                    <a:pt x="887" y="85"/>
                  </a:lnTo>
                  <a:lnTo>
                    <a:pt x="891" y="84"/>
                  </a:lnTo>
                  <a:lnTo>
                    <a:pt x="895" y="83"/>
                  </a:lnTo>
                  <a:lnTo>
                    <a:pt x="899" y="82"/>
                  </a:lnTo>
                  <a:lnTo>
                    <a:pt x="903" y="81"/>
                  </a:lnTo>
                  <a:lnTo>
                    <a:pt x="907" y="80"/>
                  </a:lnTo>
                  <a:lnTo>
                    <a:pt x="911" y="79"/>
                  </a:lnTo>
                  <a:lnTo>
                    <a:pt x="915" y="78"/>
                  </a:lnTo>
                  <a:lnTo>
                    <a:pt x="919" y="77"/>
                  </a:lnTo>
                  <a:lnTo>
                    <a:pt x="923" y="76"/>
                  </a:lnTo>
                  <a:lnTo>
                    <a:pt x="927" y="75"/>
                  </a:lnTo>
                  <a:lnTo>
                    <a:pt x="931" y="74"/>
                  </a:lnTo>
                  <a:lnTo>
                    <a:pt x="935" y="73"/>
                  </a:lnTo>
                  <a:lnTo>
                    <a:pt x="939" y="72"/>
                  </a:lnTo>
                  <a:lnTo>
                    <a:pt x="944" y="71"/>
                  </a:lnTo>
                  <a:lnTo>
                    <a:pt x="948" y="70"/>
                  </a:lnTo>
                  <a:lnTo>
                    <a:pt x="952" y="68"/>
                  </a:lnTo>
                  <a:lnTo>
                    <a:pt x="956" y="67"/>
                  </a:lnTo>
                  <a:lnTo>
                    <a:pt x="960" y="66"/>
                  </a:lnTo>
                  <a:lnTo>
                    <a:pt x="964" y="65"/>
                  </a:lnTo>
                  <a:lnTo>
                    <a:pt x="968" y="64"/>
                  </a:lnTo>
                  <a:lnTo>
                    <a:pt x="972" y="63"/>
                  </a:lnTo>
                  <a:lnTo>
                    <a:pt x="976" y="62"/>
                  </a:lnTo>
                  <a:lnTo>
                    <a:pt x="980" y="61"/>
                  </a:lnTo>
                  <a:lnTo>
                    <a:pt x="984" y="60"/>
                  </a:lnTo>
                  <a:lnTo>
                    <a:pt x="988" y="59"/>
                  </a:lnTo>
                  <a:lnTo>
                    <a:pt x="992" y="58"/>
                  </a:lnTo>
                  <a:lnTo>
                    <a:pt x="996" y="57"/>
                  </a:lnTo>
                  <a:lnTo>
                    <a:pt x="1001" y="56"/>
                  </a:lnTo>
                  <a:lnTo>
                    <a:pt x="1005" y="55"/>
                  </a:lnTo>
                  <a:lnTo>
                    <a:pt x="1009" y="54"/>
                  </a:lnTo>
                  <a:lnTo>
                    <a:pt x="1013" y="53"/>
                  </a:lnTo>
                  <a:lnTo>
                    <a:pt x="1017" y="52"/>
                  </a:lnTo>
                  <a:lnTo>
                    <a:pt x="1021" y="51"/>
                  </a:lnTo>
                  <a:lnTo>
                    <a:pt x="1025" y="49"/>
                  </a:lnTo>
                  <a:lnTo>
                    <a:pt x="1029" y="48"/>
                  </a:lnTo>
                  <a:lnTo>
                    <a:pt x="1033" y="47"/>
                  </a:lnTo>
                  <a:lnTo>
                    <a:pt x="1037" y="46"/>
                  </a:lnTo>
                  <a:lnTo>
                    <a:pt x="1041" y="45"/>
                  </a:lnTo>
                  <a:lnTo>
                    <a:pt x="1045" y="44"/>
                  </a:lnTo>
                  <a:lnTo>
                    <a:pt x="1049" y="43"/>
                  </a:lnTo>
                  <a:lnTo>
                    <a:pt x="1053" y="42"/>
                  </a:lnTo>
                  <a:lnTo>
                    <a:pt x="1057" y="41"/>
                  </a:lnTo>
                  <a:lnTo>
                    <a:pt x="1062" y="40"/>
                  </a:lnTo>
                  <a:lnTo>
                    <a:pt x="1066" y="39"/>
                  </a:lnTo>
                  <a:lnTo>
                    <a:pt x="1070" y="38"/>
                  </a:lnTo>
                  <a:lnTo>
                    <a:pt x="1074" y="37"/>
                  </a:lnTo>
                  <a:lnTo>
                    <a:pt x="1078" y="36"/>
                  </a:lnTo>
                  <a:lnTo>
                    <a:pt x="1082" y="35"/>
                  </a:lnTo>
                  <a:lnTo>
                    <a:pt x="1086" y="34"/>
                  </a:lnTo>
                  <a:lnTo>
                    <a:pt x="1090" y="33"/>
                  </a:lnTo>
                  <a:lnTo>
                    <a:pt x="1094" y="31"/>
                  </a:lnTo>
                  <a:lnTo>
                    <a:pt x="1098" y="30"/>
                  </a:lnTo>
                  <a:lnTo>
                    <a:pt x="1102" y="29"/>
                  </a:lnTo>
                  <a:lnTo>
                    <a:pt x="1106" y="28"/>
                  </a:lnTo>
                  <a:lnTo>
                    <a:pt x="1110" y="27"/>
                  </a:lnTo>
                  <a:lnTo>
                    <a:pt x="1114" y="26"/>
                  </a:lnTo>
                  <a:lnTo>
                    <a:pt x="1118" y="25"/>
                  </a:lnTo>
                  <a:lnTo>
                    <a:pt x="1122" y="24"/>
                  </a:lnTo>
                  <a:lnTo>
                    <a:pt x="1127" y="23"/>
                  </a:lnTo>
                  <a:lnTo>
                    <a:pt x="1131" y="22"/>
                  </a:lnTo>
                  <a:lnTo>
                    <a:pt x="1135" y="21"/>
                  </a:lnTo>
                  <a:lnTo>
                    <a:pt x="1139" y="20"/>
                  </a:lnTo>
                  <a:lnTo>
                    <a:pt x="1143" y="19"/>
                  </a:lnTo>
                  <a:lnTo>
                    <a:pt x="1147" y="18"/>
                  </a:lnTo>
                  <a:lnTo>
                    <a:pt x="1151" y="17"/>
                  </a:lnTo>
                  <a:lnTo>
                    <a:pt x="1155" y="16"/>
                  </a:lnTo>
                  <a:lnTo>
                    <a:pt x="1159" y="15"/>
                  </a:lnTo>
                  <a:lnTo>
                    <a:pt x="1163" y="14"/>
                  </a:lnTo>
                  <a:lnTo>
                    <a:pt x="1167" y="12"/>
                  </a:lnTo>
                  <a:lnTo>
                    <a:pt x="1171" y="11"/>
                  </a:lnTo>
                  <a:lnTo>
                    <a:pt x="1175" y="10"/>
                  </a:lnTo>
                  <a:lnTo>
                    <a:pt x="1179" y="9"/>
                  </a:lnTo>
                  <a:lnTo>
                    <a:pt x="1183" y="8"/>
                  </a:lnTo>
                  <a:lnTo>
                    <a:pt x="1188" y="7"/>
                  </a:lnTo>
                  <a:lnTo>
                    <a:pt x="1192" y="6"/>
                  </a:lnTo>
                  <a:lnTo>
                    <a:pt x="1196" y="5"/>
                  </a:lnTo>
                  <a:lnTo>
                    <a:pt x="1200" y="4"/>
                  </a:lnTo>
                  <a:lnTo>
                    <a:pt x="1204" y="3"/>
                  </a:lnTo>
                  <a:lnTo>
                    <a:pt x="1208" y="2"/>
                  </a:lnTo>
                  <a:lnTo>
                    <a:pt x="1212" y="1"/>
                  </a:lnTo>
                  <a:lnTo>
                    <a:pt x="1216" y="0"/>
                  </a:lnTo>
                </a:path>
              </a:pathLst>
            </a:cu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Rectangle 73"/>
            <p:cNvSpPr>
              <a:spLocks noChangeArrowheads="1"/>
            </p:cNvSpPr>
            <p:nvPr/>
          </p:nvSpPr>
          <p:spPr bwMode="auto">
            <a:xfrm>
              <a:off x="3693" y="2782"/>
              <a:ext cx="198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Annual Change = 0.10 (0.06, 0.13)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Rectangle 74"/>
            <p:cNvSpPr>
              <a:spLocks noChangeArrowheads="1"/>
            </p:cNvSpPr>
            <p:nvPr/>
          </p:nvSpPr>
          <p:spPr bwMode="auto">
            <a:xfrm>
              <a:off x="3693" y="1839"/>
              <a:ext cx="198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Annual Change = 0.17 (0.13, 0.20)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Rectangle 75"/>
            <p:cNvSpPr>
              <a:spLocks noChangeArrowheads="1"/>
            </p:cNvSpPr>
            <p:nvPr/>
          </p:nvSpPr>
          <p:spPr bwMode="auto">
            <a:xfrm>
              <a:off x="3693" y="1119"/>
              <a:ext cx="198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Annual Change = 0.25 (0.22, 0.28)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Rectangle 76"/>
            <p:cNvSpPr>
              <a:spLocks noChangeArrowheads="1"/>
            </p:cNvSpPr>
            <p:nvPr/>
          </p:nvSpPr>
          <p:spPr bwMode="auto">
            <a:xfrm>
              <a:off x="3693" y="578"/>
              <a:ext cx="198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Annual Change = 0.23 (0.20, 0.25)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Line 77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Line 78"/>
            <p:cNvSpPr>
              <a:spLocks noChangeShapeType="1"/>
            </p:cNvSpPr>
            <p:nvPr/>
          </p:nvSpPr>
          <p:spPr bwMode="auto">
            <a:xfrm flipH="1">
              <a:off x="492" y="351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Rectangle 79"/>
            <p:cNvSpPr>
              <a:spLocks noChangeArrowheads="1"/>
            </p:cNvSpPr>
            <p:nvPr/>
          </p:nvSpPr>
          <p:spPr bwMode="auto">
            <a:xfrm rot="16200000">
              <a:off x="314" y="3388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82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Line 80"/>
            <p:cNvSpPr>
              <a:spLocks noChangeShapeType="1"/>
            </p:cNvSpPr>
            <p:nvPr/>
          </p:nvSpPr>
          <p:spPr bwMode="auto">
            <a:xfrm flipH="1">
              <a:off x="492" y="2768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Rectangle 81"/>
            <p:cNvSpPr>
              <a:spLocks noChangeArrowheads="1"/>
            </p:cNvSpPr>
            <p:nvPr/>
          </p:nvSpPr>
          <p:spPr bwMode="auto">
            <a:xfrm rot="16200000">
              <a:off x="314" y="2644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84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Line 82"/>
            <p:cNvSpPr>
              <a:spLocks noChangeShapeType="1"/>
            </p:cNvSpPr>
            <p:nvPr/>
          </p:nvSpPr>
          <p:spPr bwMode="auto">
            <a:xfrm flipH="1">
              <a:off x="492" y="2024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Rectangle 83"/>
            <p:cNvSpPr>
              <a:spLocks noChangeArrowheads="1"/>
            </p:cNvSpPr>
            <p:nvPr/>
          </p:nvSpPr>
          <p:spPr bwMode="auto">
            <a:xfrm rot="16200000">
              <a:off x="314" y="1900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86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Line 84"/>
            <p:cNvSpPr>
              <a:spLocks noChangeShapeType="1"/>
            </p:cNvSpPr>
            <p:nvPr/>
          </p:nvSpPr>
          <p:spPr bwMode="auto">
            <a:xfrm flipH="1">
              <a:off x="492" y="1284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Rectangle 85"/>
            <p:cNvSpPr>
              <a:spLocks noChangeArrowheads="1"/>
            </p:cNvSpPr>
            <p:nvPr/>
          </p:nvSpPr>
          <p:spPr bwMode="auto">
            <a:xfrm rot="16200000">
              <a:off x="314" y="1160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88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Line 86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Rectangle 87"/>
            <p:cNvSpPr>
              <a:spLocks noChangeArrowheads="1"/>
            </p:cNvSpPr>
            <p:nvPr/>
          </p:nvSpPr>
          <p:spPr bwMode="auto">
            <a:xfrm rot="16200000">
              <a:off x="314" y="415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90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Rectangle 88"/>
            <p:cNvSpPr>
              <a:spLocks noChangeArrowheads="1"/>
            </p:cNvSpPr>
            <p:nvPr/>
          </p:nvSpPr>
          <p:spPr bwMode="auto">
            <a:xfrm rot="16200000">
              <a:off x="-1372" y="1872"/>
              <a:ext cx="31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Expected Age at Death for 40 Year Olds in Years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Line 89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Line 90"/>
            <p:cNvSpPr>
              <a:spLocks noChangeShapeType="1"/>
            </p:cNvSpPr>
            <p:nvPr/>
          </p:nvSpPr>
          <p:spPr bwMode="auto">
            <a:xfrm>
              <a:off x="6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Rectangle 91"/>
            <p:cNvSpPr>
              <a:spLocks noChangeArrowheads="1"/>
            </p:cNvSpPr>
            <p:nvPr/>
          </p:nvSpPr>
          <p:spPr bwMode="auto">
            <a:xfrm>
              <a:off x="482" y="3752"/>
              <a:ext cx="3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2000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Line 92"/>
            <p:cNvSpPr>
              <a:spLocks noChangeShapeType="1"/>
            </p:cNvSpPr>
            <p:nvPr/>
          </p:nvSpPr>
          <p:spPr bwMode="auto">
            <a:xfrm>
              <a:off x="2273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Rectangle 93"/>
            <p:cNvSpPr>
              <a:spLocks noChangeArrowheads="1"/>
            </p:cNvSpPr>
            <p:nvPr/>
          </p:nvSpPr>
          <p:spPr bwMode="auto">
            <a:xfrm>
              <a:off x="2112" y="3752"/>
              <a:ext cx="3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2005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Line 94"/>
            <p:cNvSpPr>
              <a:spLocks noChangeShapeType="1"/>
            </p:cNvSpPr>
            <p:nvPr/>
          </p:nvSpPr>
          <p:spPr bwMode="auto">
            <a:xfrm>
              <a:off x="3906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Rectangle 95"/>
            <p:cNvSpPr>
              <a:spLocks noChangeArrowheads="1"/>
            </p:cNvSpPr>
            <p:nvPr/>
          </p:nvSpPr>
          <p:spPr bwMode="auto">
            <a:xfrm>
              <a:off x="3746" y="3752"/>
              <a:ext cx="3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2010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Line 96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Rectangle 97"/>
            <p:cNvSpPr>
              <a:spLocks noChangeArrowheads="1"/>
            </p:cNvSpPr>
            <p:nvPr/>
          </p:nvSpPr>
          <p:spPr bwMode="auto">
            <a:xfrm>
              <a:off x="5379" y="3752"/>
              <a:ext cx="3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2015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Rectangle 98"/>
            <p:cNvSpPr>
              <a:spLocks noChangeArrowheads="1"/>
            </p:cNvSpPr>
            <p:nvPr/>
          </p:nvSpPr>
          <p:spPr bwMode="auto">
            <a:xfrm>
              <a:off x="2936" y="3937"/>
              <a:ext cx="29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Year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Rectangle 99"/>
            <p:cNvSpPr>
              <a:spLocks noChangeArrowheads="1"/>
            </p:cNvSpPr>
            <p:nvPr/>
          </p:nvSpPr>
          <p:spPr bwMode="auto">
            <a:xfrm>
              <a:off x="3062" y="191"/>
              <a:ext cx="5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500">
                  <a:solidFill>
                    <a:srgbClr val="1E2D53"/>
                  </a:solidFill>
                </a:rPr>
                <a:t> 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90" name="Rectangle 354"/>
          <p:cNvSpPr>
            <a:spLocks noChangeArrowheads="1"/>
          </p:cNvSpPr>
          <p:nvPr/>
        </p:nvSpPr>
        <p:spPr bwMode="auto">
          <a:xfrm>
            <a:off x="3409207" y="6553203"/>
            <a:ext cx="11205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1</a:t>
            </a:r>
            <a:r>
              <a:rPr lang="en-US" altLang="en-US" baseline="30000" dirty="0">
                <a:solidFill>
                  <a:srgbClr val="000000"/>
                </a:solidFill>
              </a:rPr>
              <a:t>st</a:t>
            </a:r>
            <a:r>
              <a:rPr lang="en-US" altLang="en-US" dirty="0">
                <a:solidFill>
                  <a:srgbClr val="000000"/>
                </a:solidFill>
              </a:rPr>
              <a:t> Quartile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91" name="Rectangle 354"/>
          <p:cNvSpPr>
            <a:spLocks noChangeArrowheads="1"/>
          </p:cNvSpPr>
          <p:nvPr/>
        </p:nvSpPr>
        <p:spPr bwMode="auto">
          <a:xfrm>
            <a:off x="6794183" y="6553203"/>
            <a:ext cx="11365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3</a:t>
            </a:r>
            <a:r>
              <a:rPr lang="en-US" altLang="en-US" baseline="30000" dirty="0">
                <a:solidFill>
                  <a:srgbClr val="000000"/>
                </a:solidFill>
              </a:rPr>
              <a:t>rd</a:t>
            </a:r>
            <a:r>
              <a:rPr lang="en-US" altLang="en-US" dirty="0">
                <a:solidFill>
                  <a:srgbClr val="000000"/>
                </a:solidFill>
              </a:rPr>
              <a:t> Quartile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92" name="Rectangle 354"/>
          <p:cNvSpPr>
            <a:spLocks noChangeArrowheads="1"/>
          </p:cNvSpPr>
          <p:nvPr/>
        </p:nvSpPr>
        <p:spPr bwMode="auto">
          <a:xfrm>
            <a:off x="5105400" y="6553203"/>
            <a:ext cx="11701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2</a:t>
            </a:r>
            <a:r>
              <a:rPr lang="en-US" altLang="en-US" baseline="30000" dirty="0">
                <a:solidFill>
                  <a:srgbClr val="000000"/>
                </a:solidFill>
              </a:rPr>
              <a:t>nd</a:t>
            </a:r>
            <a:r>
              <a:rPr lang="en-US" altLang="en-US" dirty="0">
                <a:solidFill>
                  <a:srgbClr val="000000"/>
                </a:solidFill>
              </a:rPr>
              <a:t> Quartile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93" name="Rectangle 354"/>
          <p:cNvSpPr>
            <a:spLocks noChangeArrowheads="1"/>
          </p:cNvSpPr>
          <p:nvPr/>
        </p:nvSpPr>
        <p:spPr bwMode="auto">
          <a:xfrm>
            <a:off x="8472686" y="6553203"/>
            <a:ext cx="11285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4</a:t>
            </a:r>
            <a:r>
              <a:rPr lang="en-US" altLang="en-US" baseline="30000" dirty="0">
                <a:solidFill>
                  <a:srgbClr val="000000"/>
                </a:solidFill>
              </a:rPr>
              <a:t>th</a:t>
            </a:r>
            <a:r>
              <a:rPr lang="en-US" altLang="en-US" dirty="0">
                <a:solidFill>
                  <a:srgbClr val="000000"/>
                </a:solidFill>
              </a:rPr>
              <a:t> Quartile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94" name="Oval 193"/>
          <p:cNvSpPr>
            <a:spLocks noChangeArrowheads="1"/>
          </p:cNvSpPr>
          <p:nvPr/>
        </p:nvSpPr>
        <p:spPr bwMode="auto">
          <a:xfrm>
            <a:off x="3200403" y="662940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5" name="Oval 194"/>
          <p:cNvSpPr>
            <a:spLocks noChangeArrowheads="1"/>
          </p:cNvSpPr>
          <p:nvPr/>
        </p:nvSpPr>
        <p:spPr bwMode="auto">
          <a:xfrm>
            <a:off x="4852990" y="662940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6" name="Oval 195"/>
          <p:cNvSpPr>
            <a:spLocks noChangeArrowheads="1"/>
          </p:cNvSpPr>
          <p:nvPr/>
        </p:nvSpPr>
        <p:spPr bwMode="auto">
          <a:xfrm>
            <a:off x="6561219" y="6629403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7" name="Oval 196"/>
          <p:cNvSpPr>
            <a:spLocks noChangeArrowheads="1"/>
          </p:cNvSpPr>
          <p:nvPr/>
        </p:nvSpPr>
        <p:spPr bwMode="auto">
          <a:xfrm>
            <a:off x="8237619" y="6629403"/>
            <a:ext cx="100013" cy="98425"/>
          </a:xfrm>
          <a:prstGeom prst="ellipse">
            <a:avLst/>
          </a:pr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" name="Title 1"/>
          <p:cNvSpPr txBox="1">
            <a:spLocks/>
          </p:cNvSpPr>
          <p:nvPr/>
        </p:nvSpPr>
        <p:spPr>
          <a:xfrm>
            <a:off x="1447800" y="1"/>
            <a:ext cx="9372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Expected Age at Death by Income Quartile in the US</a:t>
            </a: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Women Age 40, 2001-2014</a:t>
            </a:r>
          </a:p>
        </p:txBody>
      </p:sp>
    </p:spTree>
    <p:extLst>
      <p:ext uri="{BB962C8B-B14F-4D97-AF65-F5344CB8AC3E}">
        <p14:creationId xmlns:p14="http://schemas.microsoft.com/office/powerpoint/2010/main" val="255978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87676"/>
            <a:ext cx="8915400" cy="5594124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One common approach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: randomized trials</a:t>
            </a: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Ex.: vary exercise regimes and examine impacts on short-term health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outcomes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Difficult to implement especially when studying long-term effects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observational data to estimate correlations, but many pitfalls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Ex: People who report dieting in a phone survey weighed more on average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dieting counterproductive?</a:t>
            </a:r>
            <a:endParaRPr lang="en-US" sz="2000" i="1" dirty="0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Epidemiology and Public Health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5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2363450"/>
            <a:ext cx="9144000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a typeface="ＭＳ Ｐゴシック" pitchFamily="34" charset="-128"/>
              </a:rPr>
              <a:t>Local Area Variation in Life Expectancy by Income</a:t>
            </a:r>
          </a:p>
        </p:txBody>
      </p:sp>
    </p:spTree>
    <p:extLst>
      <p:ext uri="{BB962C8B-B14F-4D97-AF65-F5344CB8AC3E}">
        <p14:creationId xmlns:p14="http://schemas.microsoft.com/office/powerpoint/2010/main" val="321693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4"/>
          <p:cNvGrpSpPr>
            <a:grpSpLocks noChangeAspect="1"/>
          </p:cNvGrpSpPr>
          <p:nvPr/>
        </p:nvGrpSpPr>
        <p:grpSpPr bwMode="auto">
          <a:xfrm>
            <a:off x="1524000" y="152400"/>
            <a:ext cx="9144000" cy="6651625"/>
            <a:chOff x="0" y="65"/>
            <a:chExt cx="5760" cy="4190"/>
          </a:xfrm>
        </p:grpSpPr>
        <p:sp>
          <p:nvSpPr>
            <p:cNvPr id="10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5" name="Rectangle 7"/>
            <p:cNvSpPr>
              <a:spLocks noChangeArrowheads="1"/>
            </p:cNvSpPr>
            <p:nvPr/>
          </p:nvSpPr>
          <p:spPr bwMode="auto">
            <a:xfrm>
              <a:off x="548" y="449"/>
              <a:ext cx="5083" cy="3069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6" name="Line 8"/>
            <p:cNvSpPr>
              <a:spLocks noChangeShapeType="1"/>
            </p:cNvSpPr>
            <p:nvPr/>
          </p:nvSpPr>
          <p:spPr bwMode="auto">
            <a:xfrm>
              <a:off x="548" y="3427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7" name="Line 9"/>
            <p:cNvSpPr>
              <a:spLocks noChangeShapeType="1"/>
            </p:cNvSpPr>
            <p:nvPr/>
          </p:nvSpPr>
          <p:spPr bwMode="auto">
            <a:xfrm>
              <a:off x="548" y="2705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8" name="Line 10"/>
            <p:cNvSpPr>
              <a:spLocks noChangeShapeType="1"/>
            </p:cNvSpPr>
            <p:nvPr/>
          </p:nvSpPr>
          <p:spPr bwMode="auto">
            <a:xfrm>
              <a:off x="548" y="1982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9" name="Line 11"/>
            <p:cNvSpPr>
              <a:spLocks noChangeShapeType="1"/>
            </p:cNvSpPr>
            <p:nvPr/>
          </p:nvSpPr>
          <p:spPr bwMode="auto">
            <a:xfrm>
              <a:off x="548" y="1263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0" name="Line 12"/>
            <p:cNvSpPr>
              <a:spLocks noChangeShapeType="1"/>
            </p:cNvSpPr>
            <p:nvPr/>
          </p:nvSpPr>
          <p:spPr bwMode="auto">
            <a:xfrm>
              <a:off x="548" y="540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887" y="906"/>
              <a:ext cx="4653" cy="1271"/>
            </a:xfrm>
            <a:custGeom>
              <a:avLst/>
              <a:gdLst>
                <a:gd name="T0" fmla="*/ 0 w 1333"/>
                <a:gd name="T1" fmla="*/ 364 h 364"/>
                <a:gd name="T2" fmla="*/ 70 w 1333"/>
                <a:gd name="T3" fmla="*/ 300 h 364"/>
                <a:gd name="T4" fmla="*/ 140 w 1333"/>
                <a:gd name="T5" fmla="*/ 319 h 364"/>
                <a:gd name="T6" fmla="*/ 210 w 1333"/>
                <a:gd name="T7" fmla="*/ 329 h 364"/>
                <a:gd name="T8" fmla="*/ 280 w 1333"/>
                <a:gd name="T9" fmla="*/ 315 h 364"/>
                <a:gd name="T10" fmla="*/ 350 w 1333"/>
                <a:gd name="T11" fmla="*/ 309 h 364"/>
                <a:gd name="T12" fmla="*/ 421 w 1333"/>
                <a:gd name="T13" fmla="*/ 301 h 364"/>
                <a:gd name="T14" fmla="*/ 491 w 1333"/>
                <a:gd name="T15" fmla="*/ 270 h 364"/>
                <a:gd name="T16" fmla="*/ 561 w 1333"/>
                <a:gd name="T17" fmla="*/ 265 h 364"/>
                <a:gd name="T18" fmla="*/ 631 w 1333"/>
                <a:gd name="T19" fmla="*/ 258 h 364"/>
                <a:gd name="T20" fmla="*/ 701 w 1333"/>
                <a:gd name="T21" fmla="*/ 242 h 364"/>
                <a:gd name="T22" fmla="*/ 771 w 1333"/>
                <a:gd name="T23" fmla="*/ 225 h 364"/>
                <a:gd name="T24" fmla="*/ 842 w 1333"/>
                <a:gd name="T25" fmla="*/ 211 h 364"/>
                <a:gd name="T26" fmla="*/ 912 w 1333"/>
                <a:gd name="T27" fmla="*/ 185 h 364"/>
                <a:gd name="T28" fmla="*/ 982 w 1333"/>
                <a:gd name="T29" fmla="*/ 195 h 364"/>
                <a:gd name="T30" fmla="*/ 1052 w 1333"/>
                <a:gd name="T31" fmla="*/ 141 h 364"/>
                <a:gd name="T32" fmla="*/ 1122 w 1333"/>
                <a:gd name="T33" fmla="*/ 132 h 364"/>
                <a:gd name="T34" fmla="*/ 1192 w 1333"/>
                <a:gd name="T35" fmla="*/ 99 h 364"/>
                <a:gd name="T36" fmla="*/ 1262 w 1333"/>
                <a:gd name="T37" fmla="*/ 50 h 364"/>
                <a:gd name="T38" fmla="*/ 1333 w 1333"/>
                <a:gd name="T39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3" h="364">
                  <a:moveTo>
                    <a:pt x="0" y="364"/>
                  </a:moveTo>
                  <a:lnTo>
                    <a:pt x="70" y="300"/>
                  </a:lnTo>
                  <a:lnTo>
                    <a:pt x="140" y="319"/>
                  </a:lnTo>
                  <a:lnTo>
                    <a:pt x="210" y="329"/>
                  </a:lnTo>
                  <a:lnTo>
                    <a:pt x="280" y="315"/>
                  </a:lnTo>
                  <a:lnTo>
                    <a:pt x="350" y="309"/>
                  </a:lnTo>
                  <a:lnTo>
                    <a:pt x="421" y="301"/>
                  </a:lnTo>
                  <a:lnTo>
                    <a:pt x="491" y="270"/>
                  </a:lnTo>
                  <a:lnTo>
                    <a:pt x="561" y="265"/>
                  </a:lnTo>
                  <a:lnTo>
                    <a:pt x="631" y="258"/>
                  </a:lnTo>
                  <a:lnTo>
                    <a:pt x="701" y="242"/>
                  </a:lnTo>
                  <a:lnTo>
                    <a:pt x="771" y="225"/>
                  </a:lnTo>
                  <a:lnTo>
                    <a:pt x="842" y="211"/>
                  </a:lnTo>
                  <a:lnTo>
                    <a:pt x="912" y="185"/>
                  </a:lnTo>
                  <a:lnTo>
                    <a:pt x="982" y="195"/>
                  </a:lnTo>
                  <a:lnTo>
                    <a:pt x="1052" y="141"/>
                  </a:lnTo>
                  <a:lnTo>
                    <a:pt x="1122" y="132"/>
                  </a:lnTo>
                  <a:lnTo>
                    <a:pt x="1192" y="99"/>
                  </a:lnTo>
                  <a:lnTo>
                    <a:pt x="1262" y="50"/>
                  </a:lnTo>
                  <a:lnTo>
                    <a:pt x="1333" y="0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887" y="934"/>
              <a:ext cx="4653" cy="1446"/>
            </a:xfrm>
            <a:custGeom>
              <a:avLst/>
              <a:gdLst>
                <a:gd name="T0" fmla="*/ 0 w 1333"/>
                <a:gd name="T1" fmla="*/ 414 h 414"/>
                <a:gd name="T2" fmla="*/ 70 w 1333"/>
                <a:gd name="T3" fmla="*/ 348 h 414"/>
                <a:gd name="T4" fmla="*/ 140 w 1333"/>
                <a:gd name="T5" fmla="*/ 345 h 414"/>
                <a:gd name="T6" fmla="*/ 210 w 1333"/>
                <a:gd name="T7" fmla="*/ 336 h 414"/>
                <a:gd name="T8" fmla="*/ 280 w 1333"/>
                <a:gd name="T9" fmla="*/ 319 h 414"/>
                <a:gd name="T10" fmla="*/ 350 w 1333"/>
                <a:gd name="T11" fmla="*/ 297 h 414"/>
                <a:gd name="T12" fmla="*/ 421 w 1333"/>
                <a:gd name="T13" fmla="*/ 305 h 414"/>
                <a:gd name="T14" fmla="*/ 491 w 1333"/>
                <a:gd name="T15" fmla="*/ 257 h 414"/>
                <a:gd name="T16" fmla="*/ 561 w 1333"/>
                <a:gd name="T17" fmla="*/ 262 h 414"/>
                <a:gd name="T18" fmla="*/ 631 w 1333"/>
                <a:gd name="T19" fmla="*/ 238 h 414"/>
                <a:gd name="T20" fmla="*/ 701 w 1333"/>
                <a:gd name="T21" fmla="*/ 236 h 414"/>
                <a:gd name="T22" fmla="*/ 771 w 1333"/>
                <a:gd name="T23" fmla="*/ 215 h 414"/>
                <a:gd name="T24" fmla="*/ 842 w 1333"/>
                <a:gd name="T25" fmla="*/ 187 h 414"/>
                <a:gd name="T26" fmla="*/ 912 w 1333"/>
                <a:gd name="T27" fmla="*/ 188 h 414"/>
                <a:gd name="T28" fmla="*/ 982 w 1333"/>
                <a:gd name="T29" fmla="*/ 151 h 414"/>
                <a:gd name="T30" fmla="*/ 1052 w 1333"/>
                <a:gd name="T31" fmla="*/ 169 h 414"/>
                <a:gd name="T32" fmla="*/ 1122 w 1333"/>
                <a:gd name="T33" fmla="*/ 131 h 414"/>
                <a:gd name="T34" fmla="*/ 1192 w 1333"/>
                <a:gd name="T35" fmla="*/ 102 h 414"/>
                <a:gd name="T36" fmla="*/ 1262 w 1333"/>
                <a:gd name="T37" fmla="*/ 52 h 414"/>
                <a:gd name="T38" fmla="*/ 1333 w 1333"/>
                <a:gd name="T3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3" h="414">
                  <a:moveTo>
                    <a:pt x="0" y="414"/>
                  </a:moveTo>
                  <a:lnTo>
                    <a:pt x="70" y="348"/>
                  </a:lnTo>
                  <a:lnTo>
                    <a:pt x="140" y="345"/>
                  </a:lnTo>
                  <a:lnTo>
                    <a:pt x="210" y="336"/>
                  </a:lnTo>
                  <a:lnTo>
                    <a:pt x="280" y="319"/>
                  </a:lnTo>
                  <a:lnTo>
                    <a:pt x="350" y="297"/>
                  </a:lnTo>
                  <a:lnTo>
                    <a:pt x="421" y="305"/>
                  </a:lnTo>
                  <a:lnTo>
                    <a:pt x="491" y="257"/>
                  </a:lnTo>
                  <a:lnTo>
                    <a:pt x="561" y="262"/>
                  </a:lnTo>
                  <a:lnTo>
                    <a:pt x="631" y="238"/>
                  </a:lnTo>
                  <a:lnTo>
                    <a:pt x="701" y="236"/>
                  </a:lnTo>
                  <a:lnTo>
                    <a:pt x="771" y="215"/>
                  </a:lnTo>
                  <a:lnTo>
                    <a:pt x="842" y="187"/>
                  </a:lnTo>
                  <a:lnTo>
                    <a:pt x="912" y="188"/>
                  </a:lnTo>
                  <a:lnTo>
                    <a:pt x="982" y="151"/>
                  </a:lnTo>
                  <a:lnTo>
                    <a:pt x="1052" y="169"/>
                  </a:lnTo>
                  <a:lnTo>
                    <a:pt x="1122" y="131"/>
                  </a:lnTo>
                  <a:lnTo>
                    <a:pt x="1192" y="102"/>
                  </a:lnTo>
                  <a:lnTo>
                    <a:pt x="1262" y="52"/>
                  </a:lnTo>
                  <a:lnTo>
                    <a:pt x="1333" y="0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3" name="Freeform 15"/>
            <p:cNvSpPr>
              <a:spLocks/>
            </p:cNvSpPr>
            <p:nvPr/>
          </p:nvSpPr>
          <p:spPr bwMode="auto">
            <a:xfrm>
              <a:off x="887" y="927"/>
              <a:ext cx="4653" cy="1683"/>
            </a:xfrm>
            <a:custGeom>
              <a:avLst/>
              <a:gdLst>
                <a:gd name="T0" fmla="*/ 0 w 1333"/>
                <a:gd name="T1" fmla="*/ 482 h 482"/>
                <a:gd name="T2" fmla="*/ 70 w 1333"/>
                <a:gd name="T3" fmla="*/ 407 h 482"/>
                <a:gd name="T4" fmla="*/ 140 w 1333"/>
                <a:gd name="T5" fmla="*/ 413 h 482"/>
                <a:gd name="T6" fmla="*/ 210 w 1333"/>
                <a:gd name="T7" fmla="*/ 393 h 482"/>
                <a:gd name="T8" fmla="*/ 280 w 1333"/>
                <a:gd name="T9" fmla="*/ 379 h 482"/>
                <a:gd name="T10" fmla="*/ 350 w 1333"/>
                <a:gd name="T11" fmla="*/ 388 h 482"/>
                <a:gd name="T12" fmla="*/ 421 w 1333"/>
                <a:gd name="T13" fmla="*/ 341 h 482"/>
                <a:gd name="T14" fmla="*/ 491 w 1333"/>
                <a:gd name="T15" fmla="*/ 324 h 482"/>
                <a:gd name="T16" fmla="*/ 561 w 1333"/>
                <a:gd name="T17" fmla="*/ 298 h 482"/>
                <a:gd name="T18" fmla="*/ 631 w 1333"/>
                <a:gd name="T19" fmla="*/ 276 h 482"/>
                <a:gd name="T20" fmla="*/ 701 w 1333"/>
                <a:gd name="T21" fmla="*/ 277 h 482"/>
                <a:gd name="T22" fmla="*/ 771 w 1333"/>
                <a:gd name="T23" fmla="*/ 247 h 482"/>
                <a:gd name="T24" fmla="*/ 842 w 1333"/>
                <a:gd name="T25" fmla="*/ 209 h 482"/>
                <a:gd name="T26" fmla="*/ 912 w 1333"/>
                <a:gd name="T27" fmla="*/ 194 h 482"/>
                <a:gd name="T28" fmla="*/ 982 w 1333"/>
                <a:gd name="T29" fmla="*/ 191 h 482"/>
                <a:gd name="T30" fmla="*/ 1052 w 1333"/>
                <a:gd name="T31" fmla="*/ 175 h 482"/>
                <a:gd name="T32" fmla="*/ 1122 w 1333"/>
                <a:gd name="T33" fmla="*/ 139 h 482"/>
                <a:gd name="T34" fmla="*/ 1192 w 1333"/>
                <a:gd name="T35" fmla="*/ 109 h 482"/>
                <a:gd name="T36" fmla="*/ 1262 w 1333"/>
                <a:gd name="T37" fmla="*/ 55 h 482"/>
                <a:gd name="T38" fmla="*/ 1333 w 1333"/>
                <a:gd name="T39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3" h="482">
                  <a:moveTo>
                    <a:pt x="0" y="482"/>
                  </a:moveTo>
                  <a:lnTo>
                    <a:pt x="70" y="407"/>
                  </a:lnTo>
                  <a:lnTo>
                    <a:pt x="140" y="413"/>
                  </a:lnTo>
                  <a:lnTo>
                    <a:pt x="210" y="393"/>
                  </a:lnTo>
                  <a:lnTo>
                    <a:pt x="280" y="379"/>
                  </a:lnTo>
                  <a:lnTo>
                    <a:pt x="350" y="388"/>
                  </a:lnTo>
                  <a:lnTo>
                    <a:pt x="421" y="341"/>
                  </a:lnTo>
                  <a:lnTo>
                    <a:pt x="491" y="324"/>
                  </a:lnTo>
                  <a:lnTo>
                    <a:pt x="561" y="298"/>
                  </a:lnTo>
                  <a:lnTo>
                    <a:pt x="631" y="276"/>
                  </a:lnTo>
                  <a:lnTo>
                    <a:pt x="701" y="277"/>
                  </a:lnTo>
                  <a:lnTo>
                    <a:pt x="771" y="247"/>
                  </a:lnTo>
                  <a:lnTo>
                    <a:pt x="842" y="209"/>
                  </a:lnTo>
                  <a:lnTo>
                    <a:pt x="912" y="194"/>
                  </a:lnTo>
                  <a:lnTo>
                    <a:pt x="982" y="191"/>
                  </a:lnTo>
                  <a:lnTo>
                    <a:pt x="1052" y="175"/>
                  </a:lnTo>
                  <a:lnTo>
                    <a:pt x="1122" y="139"/>
                  </a:lnTo>
                  <a:lnTo>
                    <a:pt x="1192" y="109"/>
                  </a:lnTo>
                  <a:lnTo>
                    <a:pt x="1262" y="55"/>
                  </a:lnTo>
                  <a:lnTo>
                    <a:pt x="1333" y="0"/>
                  </a:lnTo>
                </a:path>
              </a:pathLst>
            </a:cu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4" name="Freeform 16"/>
            <p:cNvSpPr>
              <a:spLocks/>
            </p:cNvSpPr>
            <p:nvPr/>
          </p:nvSpPr>
          <p:spPr bwMode="auto">
            <a:xfrm>
              <a:off x="887" y="1039"/>
              <a:ext cx="4653" cy="2057"/>
            </a:xfrm>
            <a:custGeom>
              <a:avLst/>
              <a:gdLst>
                <a:gd name="T0" fmla="*/ 0 w 1333"/>
                <a:gd name="T1" fmla="*/ 589 h 589"/>
                <a:gd name="T2" fmla="*/ 70 w 1333"/>
                <a:gd name="T3" fmla="*/ 491 h 589"/>
                <a:gd name="T4" fmla="*/ 140 w 1333"/>
                <a:gd name="T5" fmla="*/ 474 h 589"/>
                <a:gd name="T6" fmla="*/ 210 w 1333"/>
                <a:gd name="T7" fmla="*/ 433 h 589"/>
                <a:gd name="T8" fmla="*/ 280 w 1333"/>
                <a:gd name="T9" fmla="*/ 411 h 589"/>
                <a:gd name="T10" fmla="*/ 350 w 1333"/>
                <a:gd name="T11" fmla="*/ 368 h 589"/>
                <a:gd name="T12" fmla="*/ 421 w 1333"/>
                <a:gd name="T13" fmla="*/ 320 h 589"/>
                <a:gd name="T14" fmla="*/ 491 w 1333"/>
                <a:gd name="T15" fmla="*/ 266 h 589"/>
                <a:gd name="T16" fmla="*/ 561 w 1333"/>
                <a:gd name="T17" fmla="*/ 257 h 589"/>
                <a:gd name="T18" fmla="*/ 631 w 1333"/>
                <a:gd name="T19" fmla="*/ 229 h 589"/>
                <a:gd name="T20" fmla="*/ 701 w 1333"/>
                <a:gd name="T21" fmla="*/ 220 h 589"/>
                <a:gd name="T22" fmla="*/ 771 w 1333"/>
                <a:gd name="T23" fmla="*/ 204 h 589"/>
                <a:gd name="T24" fmla="*/ 842 w 1333"/>
                <a:gd name="T25" fmla="*/ 187 h 589"/>
                <a:gd name="T26" fmla="*/ 912 w 1333"/>
                <a:gd name="T27" fmla="*/ 175 h 589"/>
                <a:gd name="T28" fmla="*/ 982 w 1333"/>
                <a:gd name="T29" fmla="*/ 150 h 589"/>
                <a:gd name="T30" fmla="*/ 1052 w 1333"/>
                <a:gd name="T31" fmla="*/ 133 h 589"/>
                <a:gd name="T32" fmla="*/ 1122 w 1333"/>
                <a:gd name="T33" fmla="*/ 104 h 589"/>
                <a:gd name="T34" fmla="*/ 1192 w 1333"/>
                <a:gd name="T35" fmla="*/ 80 h 589"/>
                <a:gd name="T36" fmla="*/ 1262 w 1333"/>
                <a:gd name="T37" fmla="*/ 33 h 589"/>
                <a:gd name="T38" fmla="*/ 1333 w 1333"/>
                <a:gd name="T39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3" h="589">
                  <a:moveTo>
                    <a:pt x="0" y="589"/>
                  </a:moveTo>
                  <a:lnTo>
                    <a:pt x="70" y="491"/>
                  </a:lnTo>
                  <a:lnTo>
                    <a:pt x="140" y="474"/>
                  </a:lnTo>
                  <a:lnTo>
                    <a:pt x="210" y="433"/>
                  </a:lnTo>
                  <a:lnTo>
                    <a:pt x="280" y="411"/>
                  </a:lnTo>
                  <a:lnTo>
                    <a:pt x="350" y="368"/>
                  </a:lnTo>
                  <a:lnTo>
                    <a:pt x="421" y="320"/>
                  </a:lnTo>
                  <a:lnTo>
                    <a:pt x="491" y="266"/>
                  </a:lnTo>
                  <a:lnTo>
                    <a:pt x="561" y="257"/>
                  </a:lnTo>
                  <a:lnTo>
                    <a:pt x="631" y="229"/>
                  </a:lnTo>
                  <a:lnTo>
                    <a:pt x="701" y="220"/>
                  </a:lnTo>
                  <a:lnTo>
                    <a:pt x="771" y="204"/>
                  </a:lnTo>
                  <a:lnTo>
                    <a:pt x="842" y="187"/>
                  </a:lnTo>
                  <a:lnTo>
                    <a:pt x="912" y="175"/>
                  </a:lnTo>
                  <a:lnTo>
                    <a:pt x="982" y="150"/>
                  </a:lnTo>
                  <a:lnTo>
                    <a:pt x="1052" y="133"/>
                  </a:lnTo>
                  <a:lnTo>
                    <a:pt x="1122" y="104"/>
                  </a:lnTo>
                  <a:lnTo>
                    <a:pt x="1192" y="80"/>
                  </a:lnTo>
                  <a:lnTo>
                    <a:pt x="1262" y="33"/>
                  </a:lnTo>
                  <a:lnTo>
                    <a:pt x="1333" y="0"/>
                  </a:lnTo>
                </a:path>
              </a:pathLst>
            </a:cu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5" name="Rectangle 17"/>
            <p:cNvSpPr>
              <a:spLocks noChangeArrowheads="1"/>
            </p:cNvSpPr>
            <p:nvPr/>
          </p:nvSpPr>
          <p:spPr bwMode="auto">
            <a:xfrm>
              <a:off x="1149" y="1825"/>
              <a:ext cx="80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1A476F"/>
                  </a:solidFill>
                  <a:cs typeface="Arial" pitchFamily="34" charset="0"/>
                </a:rPr>
                <a:t>New York City</a:t>
              </a:r>
              <a:endParaRPr lang="en-US" altLang="en-US" sz="20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6" name="Rectangle 18"/>
            <p:cNvSpPr>
              <a:spLocks noChangeArrowheads="1"/>
            </p:cNvSpPr>
            <p:nvPr/>
          </p:nvSpPr>
          <p:spPr bwMode="auto">
            <a:xfrm>
              <a:off x="1149" y="2139"/>
              <a:ext cx="82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90353B"/>
                  </a:solidFill>
                  <a:cs typeface="Arial" pitchFamily="34" charset="0"/>
                </a:rPr>
                <a:t>San Francisco</a:t>
              </a:r>
              <a:endParaRPr lang="en-US" altLang="en-US" sz="20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7" name="Rectangle 19"/>
            <p:cNvSpPr>
              <a:spLocks noChangeArrowheads="1"/>
            </p:cNvSpPr>
            <p:nvPr/>
          </p:nvSpPr>
          <p:spPr bwMode="auto">
            <a:xfrm>
              <a:off x="1145" y="2387"/>
              <a:ext cx="35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55752F"/>
                  </a:solidFill>
                  <a:cs typeface="Arial" pitchFamily="34" charset="0"/>
                </a:rPr>
                <a:t>Dallas</a:t>
              </a:r>
              <a:endParaRPr lang="en-US" altLang="en-US" sz="20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8" name="Rectangle 20"/>
            <p:cNvSpPr>
              <a:spLocks noChangeArrowheads="1"/>
            </p:cNvSpPr>
            <p:nvPr/>
          </p:nvSpPr>
          <p:spPr bwMode="auto">
            <a:xfrm>
              <a:off x="1142" y="2778"/>
              <a:ext cx="38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E37E00"/>
                  </a:solidFill>
                  <a:cs typeface="Arial" pitchFamily="34" charset="0"/>
                </a:rPr>
                <a:t>Detroit</a:t>
              </a:r>
              <a:endParaRPr lang="en-US" alt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9" name="Line 21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06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0" name="Line 22"/>
            <p:cNvSpPr>
              <a:spLocks noChangeShapeType="1"/>
            </p:cNvSpPr>
            <p:nvPr/>
          </p:nvSpPr>
          <p:spPr bwMode="auto">
            <a:xfrm flipH="1">
              <a:off x="492" y="342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1" name="Rectangle 23"/>
            <p:cNvSpPr>
              <a:spLocks noChangeArrowheads="1"/>
            </p:cNvSpPr>
            <p:nvPr/>
          </p:nvSpPr>
          <p:spPr bwMode="auto">
            <a:xfrm rot="16200000">
              <a:off x="314" y="3304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cs typeface="Arial" pitchFamily="34" charset="0"/>
                </a:rPr>
                <a:t>70</a:t>
              </a:r>
              <a:endParaRPr lang="en-US" alt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2" name="Line 24"/>
            <p:cNvSpPr>
              <a:spLocks noChangeShapeType="1"/>
            </p:cNvSpPr>
            <p:nvPr/>
          </p:nvSpPr>
          <p:spPr bwMode="auto">
            <a:xfrm flipH="1">
              <a:off x="492" y="2705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3" name="Rectangle 25"/>
            <p:cNvSpPr>
              <a:spLocks noChangeArrowheads="1"/>
            </p:cNvSpPr>
            <p:nvPr/>
          </p:nvSpPr>
          <p:spPr bwMode="auto">
            <a:xfrm rot="16200000">
              <a:off x="314" y="2581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cs typeface="Arial" pitchFamily="34" charset="0"/>
                </a:rPr>
                <a:t>75</a:t>
              </a:r>
              <a:endParaRPr lang="en-US" alt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4" name="Line 26"/>
            <p:cNvSpPr>
              <a:spLocks noChangeShapeType="1"/>
            </p:cNvSpPr>
            <p:nvPr/>
          </p:nvSpPr>
          <p:spPr bwMode="auto">
            <a:xfrm flipH="1">
              <a:off x="492" y="1982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5" name="Rectangle 27"/>
            <p:cNvSpPr>
              <a:spLocks noChangeArrowheads="1"/>
            </p:cNvSpPr>
            <p:nvPr/>
          </p:nvSpPr>
          <p:spPr bwMode="auto">
            <a:xfrm rot="16200000">
              <a:off x="314" y="1858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cs typeface="Arial" pitchFamily="34" charset="0"/>
                </a:rPr>
                <a:t>80</a:t>
              </a:r>
              <a:endParaRPr lang="en-US" alt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6" name="Line 28"/>
            <p:cNvSpPr>
              <a:spLocks noChangeShapeType="1"/>
            </p:cNvSpPr>
            <p:nvPr/>
          </p:nvSpPr>
          <p:spPr bwMode="auto">
            <a:xfrm flipH="1">
              <a:off x="492" y="1263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7" name="Rectangle 29"/>
            <p:cNvSpPr>
              <a:spLocks noChangeArrowheads="1"/>
            </p:cNvSpPr>
            <p:nvPr/>
          </p:nvSpPr>
          <p:spPr bwMode="auto">
            <a:xfrm rot="16200000">
              <a:off x="314" y="1139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cs typeface="Arial" pitchFamily="34" charset="0"/>
                </a:rPr>
                <a:t>85</a:t>
              </a:r>
              <a:endParaRPr lang="en-US" alt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8" name="Line 30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9" name="Rectangle 31"/>
            <p:cNvSpPr>
              <a:spLocks noChangeArrowheads="1"/>
            </p:cNvSpPr>
            <p:nvPr/>
          </p:nvSpPr>
          <p:spPr bwMode="auto">
            <a:xfrm rot="16200000">
              <a:off x="314" y="415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cs typeface="Arial" pitchFamily="34" charset="0"/>
                </a:rPr>
                <a:t>90</a:t>
              </a:r>
              <a:endParaRPr lang="en-US" alt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0" name="Line 33"/>
            <p:cNvSpPr>
              <a:spLocks noChangeShapeType="1"/>
            </p:cNvSpPr>
            <p:nvPr/>
          </p:nvSpPr>
          <p:spPr bwMode="auto">
            <a:xfrm>
              <a:off x="548" y="3518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1" name="Line 34"/>
            <p:cNvSpPr>
              <a:spLocks noChangeShapeType="1"/>
            </p:cNvSpPr>
            <p:nvPr/>
          </p:nvSpPr>
          <p:spPr bwMode="auto">
            <a:xfrm>
              <a:off x="642" y="3518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2" name="Rectangle 35"/>
            <p:cNvSpPr>
              <a:spLocks noChangeArrowheads="1"/>
            </p:cNvSpPr>
            <p:nvPr/>
          </p:nvSpPr>
          <p:spPr bwMode="auto">
            <a:xfrm>
              <a:off x="604" y="3606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cs typeface="Arial" pitchFamily="34" charset="0"/>
                </a:rPr>
                <a:t>0</a:t>
              </a:r>
              <a:endParaRPr lang="en-US" alt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3" name="Line 36"/>
            <p:cNvSpPr>
              <a:spLocks noChangeShapeType="1"/>
            </p:cNvSpPr>
            <p:nvPr/>
          </p:nvSpPr>
          <p:spPr bwMode="auto">
            <a:xfrm>
              <a:off x="1864" y="3518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4" name="Rectangle 37"/>
            <p:cNvSpPr>
              <a:spLocks noChangeArrowheads="1"/>
            </p:cNvSpPr>
            <p:nvPr/>
          </p:nvSpPr>
          <p:spPr bwMode="auto">
            <a:xfrm>
              <a:off x="1776" y="3606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cs typeface="Arial" pitchFamily="34" charset="0"/>
                </a:rPr>
                <a:t>25</a:t>
              </a:r>
              <a:endParaRPr lang="en-US" alt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5" name="Rectangle 38"/>
            <p:cNvSpPr>
              <a:spLocks noChangeArrowheads="1"/>
            </p:cNvSpPr>
            <p:nvPr/>
          </p:nvSpPr>
          <p:spPr bwMode="auto">
            <a:xfrm>
              <a:off x="1707" y="3792"/>
              <a:ext cx="29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 dirty="0">
                  <a:solidFill>
                    <a:srgbClr val="000000"/>
                  </a:solidFill>
                  <a:cs typeface="Arial" pitchFamily="34" charset="0"/>
                </a:rPr>
                <a:t>$30k</a:t>
              </a:r>
              <a:endParaRPr lang="en-US" altLang="en-US" sz="17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6" name="Line 39"/>
            <p:cNvSpPr>
              <a:spLocks noChangeShapeType="1"/>
            </p:cNvSpPr>
            <p:nvPr/>
          </p:nvSpPr>
          <p:spPr bwMode="auto">
            <a:xfrm>
              <a:off x="3089" y="3518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7" name="Rectangle 40"/>
            <p:cNvSpPr>
              <a:spLocks noChangeArrowheads="1"/>
            </p:cNvSpPr>
            <p:nvPr/>
          </p:nvSpPr>
          <p:spPr bwMode="auto">
            <a:xfrm>
              <a:off x="3009" y="3606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cs typeface="Arial" pitchFamily="34" charset="0"/>
                </a:rPr>
                <a:t>50</a:t>
              </a:r>
              <a:endParaRPr lang="en-US" alt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8" name="Rectangle 41"/>
            <p:cNvSpPr>
              <a:spLocks noChangeArrowheads="1"/>
            </p:cNvSpPr>
            <p:nvPr/>
          </p:nvSpPr>
          <p:spPr bwMode="auto">
            <a:xfrm>
              <a:off x="2932" y="3792"/>
              <a:ext cx="29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cs typeface="Arial" pitchFamily="34" charset="0"/>
                </a:rPr>
                <a:t>$60k</a:t>
              </a:r>
              <a:endParaRPr lang="en-US" altLang="en-US" sz="17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9" name="Line 42"/>
            <p:cNvSpPr>
              <a:spLocks noChangeShapeType="1"/>
            </p:cNvSpPr>
            <p:nvPr/>
          </p:nvSpPr>
          <p:spPr bwMode="auto">
            <a:xfrm>
              <a:off x="4315" y="3518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0" name="Rectangle 43"/>
            <p:cNvSpPr>
              <a:spLocks noChangeArrowheads="1"/>
            </p:cNvSpPr>
            <p:nvPr/>
          </p:nvSpPr>
          <p:spPr bwMode="auto">
            <a:xfrm>
              <a:off x="4234" y="3606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cs typeface="Arial" pitchFamily="34" charset="0"/>
                </a:rPr>
                <a:t>75</a:t>
              </a:r>
              <a:endParaRPr lang="en-US" alt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1" name="Rectangle 44"/>
            <p:cNvSpPr>
              <a:spLocks noChangeArrowheads="1"/>
            </p:cNvSpPr>
            <p:nvPr/>
          </p:nvSpPr>
          <p:spPr bwMode="auto">
            <a:xfrm>
              <a:off x="4119" y="3792"/>
              <a:ext cx="37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cs typeface="Arial" pitchFamily="34" charset="0"/>
                </a:rPr>
                <a:t>$101k</a:t>
              </a:r>
              <a:endParaRPr lang="en-US" altLang="en-US" sz="17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2" name="Line 45"/>
            <p:cNvSpPr>
              <a:spLocks noChangeShapeType="1"/>
            </p:cNvSpPr>
            <p:nvPr/>
          </p:nvSpPr>
          <p:spPr bwMode="auto">
            <a:xfrm>
              <a:off x="5540" y="3518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3" name="Rectangle 46"/>
            <p:cNvSpPr>
              <a:spLocks noChangeArrowheads="1"/>
            </p:cNvSpPr>
            <p:nvPr/>
          </p:nvSpPr>
          <p:spPr bwMode="auto">
            <a:xfrm>
              <a:off x="5424" y="3606"/>
              <a:ext cx="24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cs typeface="Arial" pitchFamily="34" charset="0"/>
                </a:rPr>
                <a:t>100</a:t>
              </a:r>
              <a:endParaRPr lang="en-US" alt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4" name="Rectangle 47"/>
            <p:cNvSpPr>
              <a:spLocks noChangeArrowheads="1"/>
            </p:cNvSpPr>
            <p:nvPr/>
          </p:nvSpPr>
          <p:spPr bwMode="auto">
            <a:xfrm>
              <a:off x="5345" y="3792"/>
              <a:ext cx="37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cs typeface="Arial" pitchFamily="34" charset="0"/>
                </a:rPr>
                <a:t>$683k</a:t>
              </a:r>
              <a:endParaRPr lang="en-US" altLang="en-US" sz="17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5" name="Rectangle 48"/>
            <p:cNvSpPr>
              <a:spLocks noChangeArrowheads="1"/>
            </p:cNvSpPr>
            <p:nvPr/>
          </p:nvSpPr>
          <p:spPr bwMode="auto">
            <a:xfrm>
              <a:off x="2238" y="3966"/>
              <a:ext cx="189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cs typeface="Arial" pitchFamily="34" charset="0"/>
                </a:rPr>
                <a:t>Household Income Percentile</a:t>
              </a:r>
              <a:endParaRPr lang="en-US" alt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6" name="Rectangle 49"/>
            <p:cNvSpPr>
              <a:spLocks noChangeArrowheads="1"/>
            </p:cNvSpPr>
            <p:nvPr/>
          </p:nvSpPr>
          <p:spPr bwMode="auto">
            <a:xfrm>
              <a:off x="3062" y="191"/>
              <a:ext cx="5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500">
                  <a:solidFill>
                    <a:srgbClr val="1E2D53"/>
                  </a:solidFill>
                  <a:cs typeface="Arial" pitchFamily="34" charset="0"/>
                </a:rPr>
                <a:t> </a:t>
              </a:r>
              <a:endParaRPr lang="en-US" alt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1447800" y="0"/>
            <a:ext cx="9372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Age at Death vs. Household Income</a:t>
            </a: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Men in Selected Cities</a:t>
            </a:r>
          </a:p>
        </p:txBody>
      </p:sp>
    </p:spTree>
    <p:extLst>
      <p:ext uri="{BB962C8B-B14F-4D97-AF65-F5344CB8AC3E}">
        <p14:creationId xmlns:p14="http://schemas.microsoft.com/office/powerpoint/2010/main" val="414873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"/>
          <p:cNvGrpSpPr>
            <a:grpSpLocks noChangeAspect="1"/>
          </p:cNvGrpSpPr>
          <p:nvPr/>
        </p:nvGrpSpPr>
        <p:grpSpPr bwMode="auto">
          <a:xfrm>
            <a:off x="1524000" y="152400"/>
            <a:ext cx="9144000" cy="6651625"/>
            <a:chOff x="0" y="65"/>
            <a:chExt cx="5760" cy="4190"/>
          </a:xfrm>
        </p:grpSpPr>
        <p:sp>
          <p:nvSpPr>
            <p:cNvPr id="48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9" name="Rectangle 7"/>
            <p:cNvSpPr>
              <a:spLocks noChangeArrowheads="1"/>
            </p:cNvSpPr>
            <p:nvPr/>
          </p:nvSpPr>
          <p:spPr bwMode="auto">
            <a:xfrm>
              <a:off x="548" y="449"/>
              <a:ext cx="5083" cy="3069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0" name="Line 8"/>
            <p:cNvSpPr>
              <a:spLocks noChangeShapeType="1"/>
            </p:cNvSpPr>
            <p:nvPr/>
          </p:nvSpPr>
          <p:spPr bwMode="auto">
            <a:xfrm>
              <a:off x="548" y="2705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1" name="Line 9"/>
            <p:cNvSpPr>
              <a:spLocks noChangeShapeType="1"/>
            </p:cNvSpPr>
            <p:nvPr/>
          </p:nvSpPr>
          <p:spPr bwMode="auto">
            <a:xfrm>
              <a:off x="548" y="1982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2" name="Line 10"/>
            <p:cNvSpPr>
              <a:spLocks noChangeShapeType="1"/>
            </p:cNvSpPr>
            <p:nvPr/>
          </p:nvSpPr>
          <p:spPr bwMode="auto">
            <a:xfrm>
              <a:off x="548" y="1263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3" name="Line 11"/>
            <p:cNvSpPr>
              <a:spLocks noChangeShapeType="1"/>
            </p:cNvSpPr>
            <p:nvPr/>
          </p:nvSpPr>
          <p:spPr bwMode="auto">
            <a:xfrm>
              <a:off x="548" y="540"/>
              <a:ext cx="5083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4" name="Freeform 12"/>
            <p:cNvSpPr>
              <a:spLocks/>
            </p:cNvSpPr>
            <p:nvPr/>
          </p:nvSpPr>
          <p:spPr bwMode="auto">
            <a:xfrm>
              <a:off x="887" y="711"/>
              <a:ext cx="4653" cy="754"/>
            </a:xfrm>
            <a:custGeom>
              <a:avLst/>
              <a:gdLst>
                <a:gd name="T0" fmla="*/ 0 w 1333"/>
                <a:gd name="T1" fmla="*/ 216 h 216"/>
                <a:gd name="T2" fmla="*/ 70 w 1333"/>
                <a:gd name="T3" fmla="*/ 176 h 216"/>
                <a:gd name="T4" fmla="*/ 140 w 1333"/>
                <a:gd name="T5" fmla="*/ 200 h 216"/>
                <a:gd name="T6" fmla="*/ 210 w 1333"/>
                <a:gd name="T7" fmla="*/ 198 h 216"/>
                <a:gd name="T8" fmla="*/ 280 w 1333"/>
                <a:gd name="T9" fmla="*/ 184 h 216"/>
                <a:gd name="T10" fmla="*/ 350 w 1333"/>
                <a:gd name="T11" fmla="*/ 189 h 216"/>
                <a:gd name="T12" fmla="*/ 421 w 1333"/>
                <a:gd name="T13" fmla="*/ 177 h 216"/>
                <a:gd name="T14" fmla="*/ 491 w 1333"/>
                <a:gd name="T15" fmla="*/ 175 h 216"/>
                <a:gd name="T16" fmla="*/ 561 w 1333"/>
                <a:gd name="T17" fmla="*/ 166 h 216"/>
                <a:gd name="T18" fmla="*/ 631 w 1333"/>
                <a:gd name="T19" fmla="*/ 182 h 216"/>
                <a:gd name="T20" fmla="*/ 701 w 1333"/>
                <a:gd name="T21" fmla="*/ 160 h 216"/>
                <a:gd name="T22" fmla="*/ 771 w 1333"/>
                <a:gd name="T23" fmla="*/ 145 h 216"/>
                <a:gd name="T24" fmla="*/ 842 w 1333"/>
                <a:gd name="T25" fmla="*/ 149 h 216"/>
                <a:gd name="T26" fmla="*/ 912 w 1333"/>
                <a:gd name="T27" fmla="*/ 145 h 216"/>
                <a:gd name="T28" fmla="*/ 982 w 1333"/>
                <a:gd name="T29" fmla="*/ 113 h 216"/>
                <a:gd name="T30" fmla="*/ 1052 w 1333"/>
                <a:gd name="T31" fmla="*/ 107 h 216"/>
                <a:gd name="T32" fmla="*/ 1122 w 1333"/>
                <a:gd name="T33" fmla="*/ 88 h 216"/>
                <a:gd name="T34" fmla="*/ 1192 w 1333"/>
                <a:gd name="T35" fmla="*/ 75 h 216"/>
                <a:gd name="T36" fmla="*/ 1262 w 1333"/>
                <a:gd name="T37" fmla="*/ 19 h 216"/>
                <a:gd name="T38" fmla="*/ 1333 w 1333"/>
                <a:gd name="T39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3" h="216">
                  <a:moveTo>
                    <a:pt x="0" y="216"/>
                  </a:moveTo>
                  <a:lnTo>
                    <a:pt x="70" y="176"/>
                  </a:lnTo>
                  <a:lnTo>
                    <a:pt x="140" y="200"/>
                  </a:lnTo>
                  <a:lnTo>
                    <a:pt x="210" y="198"/>
                  </a:lnTo>
                  <a:lnTo>
                    <a:pt x="280" y="184"/>
                  </a:lnTo>
                  <a:lnTo>
                    <a:pt x="350" y="189"/>
                  </a:lnTo>
                  <a:lnTo>
                    <a:pt x="421" y="177"/>
                  </a:lnTo>
                  <a:lnTo>
                    <a:pt x="491" y="175"/>
                  </a:lnTo>
                  <a:lnTo>
                    <a:pt x="561" y="166"/>
                  </a:lnTo>
                  <a:lnTo>
                    <a:pt x="631" y="182"/>
                  </a:lnTo>
                  <a:lnTo>
                    <a:pt x="701" y="160"/>
                  </a:lnTo>
                  <a:lnTo>
                    <a:pt x="771" y="145"/>
                  </a:lnTo>
                  <a:lnTo>
                    <a:pt x="842" y="149"/>
                  </a:lnTo>
                  <a:lnTo>
                    <a:pt x="912" y="145"/>
                  </a:lnTo>
                  <a:lnTo>
                    <a:pt x="982" y="113"/>
                  </a:lnTo>
                  <a:lnTo>
                    <a:pt x="1052" y="107"/>
                  </a:lnTo>
                  <a:lnTo>
                    <a:pt x="1122" y="88"/>
                  </a:lnTo>
                  <a:lnTo>
                    <a:pt x="1192" y="75"/>
                  </a:lnTo>
                  <a:lnTo>
                    <a:pt x="1262" y="19"/>
                  </a:lnTo>
                  <a:lnTo>
                    <a:pt x="1333" y="0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5" name="Freeform 13"/>
            <p:cNvSpPr>
              <a:spLocks/>
            </p:cNvSpPr>
            <p:nvPr/>
          </p:nvSpPr>
          <p:spPr bwMode="auto">
            <a:xfrm>
              <a:off x="887" y="788"/>
              <a:ext cx="4653" cy="799"/>
            </a:xfrm>
            <a:custGeom>
              <a:avLst/>
              <a:gdLst>
                <a:gd name="T0" fmla="*/ 0 w 1333"/>
                <a:gd name="T1" fmla="*/ 229 h 229"/>
                <a:gd name="T2" fmla="*/ 70 w 1333"/>
                <a:gd name="T3" fmla="*/ 206 h 229"/>
                <a:gd name="T4" fmla="*/ 140 w 1333"/>
                <a:gd name="T5" fmla="*/ 223 h 229"/>
                <a:gd name="T6" fmla="*/ 210 w 1333"/>
                <a:gd name="T7" fmla="*/ 205 h 229"/>
                <a:gd name="T8" fmla="*/ 280 w 1333"/>
                <a:gd name="T9" fmla="*/ 229 h 229"/>
                <a:gd name="T10" fmla="*/ 350 w 1333"/>
                <a:gd name="T11" fmla="*/ 217 h 229"/>
                <a:gd name="T12" fmla="*/ 421 w 1333"/>
                <a:gd name="T13" fmla="*/ 193 h 229"/>
                <a:gd name="T14" fmla="*/ 491 w 1333"/>
                <a:gd name="T15" fmla="*/ 185 h 229"/>
                <a:gd name="T16" fmla="*/ 561 w 1333"/>
                <a:gd name="T17" fmla="*/ 149 h 229"/>
                <a:gd name="T18" fmla="*/ 631 w 1333"/>
                <a:gd name="T19" fmla="*/ 185 h 229"/>
                <a:gd name="T20" fmla="*/ 701 w 1333"/>
                <a:gd name="T21" fmla="*/ 158 h 229"/>
                <a:gd name="T22" fmla="*/ 771 w 1333"/>
                <a:gd name="T23" fmla="*/ 145 h 229"/>
                <a:gd name="T24" fmla="*/ 842 w 1333"/>
                <a:gd name="T25" fmla="*/ 132 h 229"/>
                <a:gd name="T26" fmla="*/ 912 w 1333"/>
                <a:gd name="T27" fmla="*/ 128 h 229"/>
                <a:gd name="T28" fmla="*/ 982 w 1333"/>
                <a:gd name="T29" fmla="*/ 121 h 229"/>
                <a:gd name="T30" fmla="*/ 1052 w 1333"/>
                <a:gd name="T31" fmla="*/ 106 h 229"/>
                <a:gd name="T32" fmla="*/ 1122 w 1333"/>
                <a:gd name="T33" fmla="*/ 98 h 229"/>
                <a:gd name="T34" fmla="*/ 1192 w 1333"/>
                <a:gd name="T35" fmla="*/ 49 h 229"/>
                <a:gd name="T36" fmla="*/ 1262 w 1333"/>
                <a:gd name="T37" fmla="*/ 27 h 229"/>
                <a:gd name="T38" fmla="*/ 1333 w 1333"/>
                <a:gd name="T3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3" h="229">
                  <a:moveTo>
                    <a:pt x="0" y="229"/>
                  </a:moveTo>
                  <a:lnTo>
                    <a:pt x="70" y="206"/>
                  </a:lnTo>
                  <a:lnTo>
                    <a:pt x="140" y="223"/>
                  </a:lnTo>
                  <a:lnTo>
                    <a:pt x="210" y="205"/>
                  </a:lnTo>
                  <a:lnTo>
                    <a:pt x="280" y="229"/>
                  </a:lnTo>
                  <a:lnTo>
                    <a:pt x="350" y="217"/>
                  </a:lnTo>
                  <a:lnTo>
                    <a:pt x="421" y="193"/>
                  </a:lnTo>
                  <a:lnTo>
                    <a:pt x="491" y="185"/>
                  </a:lnTo>
                  <a:lnTo>
                    <a:pt x="561" y="149"/>
                  </a:lnTo>
                  <a:lnTo>
                    <a:pt x="631" y="185"/>
                  </a:lnTo>
                  <a:lnTo>
                    <a:pt x="701" y="158"/>
                  </a:lnTo>
                  <a:lnTo>
                    <a:pt x="771" y="145"/>
                  </a:lnTo>
                  <a:lnTo>
                    <a:pt x="842" y="132"/>
                  </a:lnTo>
                  <a:lnTo>
                    <a:pt x="912" y="128"/>
                  </a:lnTo>
                  <a:lnTo>
                    <a:pt x="982" y="121"/>
                  </a:lnTo>
                  <a:lnTo>
                    <a:pt x="1052" y="106"/>
                  </a:lnTo>
                  <a:lnTo>
                    <a:pt x="1122" y="98"/>
                  </a:lnTo>
                  <a:lnTo>
                    <a:pt x="1192" y="49"/>
                  </a:lnTo>
                  <a:lnTo>
                    <a:pt x="1262" y="27"/>
                  </a:lnTo>
                  <a:lnTo>
                    <a:pt x="1333" y="0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6" name="Freeform 14"/>
            <p:cNvSpPr>
              <a:spLocks/>
            </p:cNvSpPr>
            <p:nvPr/>
          </p:nvSpPr>
          <p:spPr bwMode="auto">
            <a:xfrm>
              <a:off x="887" y="711"/>
              <a:ext cx="4653" cy="1131"/>
            </a:xfrm>
            <a:custGeom>
              <a:avLst/>
              <a:gdLst>
                <a:gd name="T0" fmla="*/ 0 w 1333"/>
                <a:gd name="T1" fmla="*/ 324 h 324"/>
                <a:gd name="T2" fmla="*/ 70 w 1333"/>
                <a:gd name="T3" fmla="*/ 296 h 324"/>
                <a:gd name="T4" fmla="*/ 140 w 1333"/>
                <a:gd name="T5" fmla="*/ 265 h 324"/>
                <a:gd name="T6" fmla="*/ 210 w 1333"/>
                <a:gd name="T7" fmla="*/ 269 h 324"/>
                <a:gd name="T8" fmla="*/ 280 w 1333"/>
                <a:gd name="T9" fmla="*/ 254 h 324"/>
                <a:gd name="T10" fmla="*/ 350 w 1333"/>
                <a:gd name="T11" fmla="*/ 262 h 324"/>
                <a:gd name="T12" fmla="*/ 421 w 1333"/>
                <a:gd name="T13" fmla="*/ 217 h 324"/>
                <a:gd name="T14" fmla="*/ 491 w 1333"/>
                <a:gd name="T15" fmla="*/ 186 h 324"/>
                <a:gd name="T16" fmla="*/ 561 w 1333"/>
                <a:gd name="T17" fmla="*/ 233 h 324"/>
                <a:gd name="T18" fmla="*/ 631 w 1333"/>
                <a:gd name="T19" fmla="*/ 176 h 324"/>
                <a:gd name="T20" fmla="*/ 701 w 1333"/>
                <a:gd name="T21" fmla="*/ 144 h 324"/>
                <a:gd name="T22" fmla="*/ 771 w 1333"/>
                <a:gd name="T23" fmla="*/ 151 h 324"/>
                <a:gd name="T24" fmla="*/ 842 w 1333"/>
                <a:gd name="T25" fmla="*/ 128 h 324"/>
                <a:gd name="T26" fmla="*/ 912 w 1333"/>
                <a:gd name="T27" fmla="*/ 146 h 324"/>
                <a:gd name="T28" fmla="*/ 982 w 1333"/>
                <a:gd name="T29" fmla="*/ 120 h 324"/>
                <a:gd name="T30" fmla="*/ 1052 w 1333"/>
                <a:gd name="T31" fmla="*/ 93 h 324"/>
                <a:gd name="T32" fmla="*/ 1122 w 1333"/>
                <a:gd name="T33" fmla="*/ 66 h 324"/>
                <a:gd name="T34" fmla="*/ 1192 w 1333"/>
                <a:gd name="T35" fmla="*/ 53 h 324"/>
                <a:gd name="T36" fmla="*/ 1262 w 1333"/>
                <a:gd name="T37" fmla="*/ 18 h 324"/>
                <a:gd name="T38" fmla="*/ 1333 w 1333"/>
                <a:gd name="T39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3" h="324">
                  <a:moveTo>
                    <a:pt x="0" y="324"/>
                  </a:moveTo>
                  <a:lnTo>
                    <a:pt x="70" y="296"/>
                  </a:lnTo>
                  <a:lnTo>
                    <a:pt x="140" y="265"/>
                  </a:lnTo>
                  <a:lnTo>
                    <a:pt x="210" y="269"/>
                  </a:lnTo>
                  <a:lnTo>
                    <a:pt x="280" y="254"/>
                  </a:lnTo>
                  <a:lnTo>
                    <a:pt x="350" y="262"/>
                  </a:lnTo>
                  <a:lnTo>
                    <a:pt x="421" y="217"/>
                  </a:lnTo>
                  <a:lnTo>
                    <a:pt x="491" y="186"/>
                  </a:lnTo>
                  <a:lnTo>
                    <a:pt x="561" y="233"/>
                  </a:lnTo>
                  <a:lnTo>
                    <a:pt x="631" y="176"/>
                  </a:lnTo>
                  <a:lnTo>
                    <a:pt x="701" y="144"/>
                  </a:lnTo>
                  <a:lnTo>
                    <a:pt x="771" y="151"/>
                  </a:lnTo>
                  <a:lnTo>
                    <a:pt x="842" y="128"/>
                  </a:lnTo>
                  <a:lnTo>
                    <a:pt x="912" y="146"/>
                  </a:lnTo>
                  <a:lnTo>
                    <a:pt x="982" y="120"/>
                  </a:lnTo>
                  <a:lnTo>
                    <a:pt x="1052" y="93"/>
                  </a:lnTo>
                  <a:lnTo>
                    <a:pt x="1122" y="66"/>
                  </a:lnTo>
                  <a:lnTo>
                    <a:pt x="1192" y="53"/>
                  </a:lnTo>
                  <a:lnTo>
                    <a:pt x="1262" y="18"/>
                  </a:lnTo>
                  <a:lnTo>
                    <a:pt x="1333" y="0"/>
                  </a:lnTo>
                </a:path>
              </a:pathLst>
            </a:cu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7" name="Freeform 15"/>
            <p:cNvSpPr>
              <a:spLocks/>
            </p:cNvSpPr>
            <p:nvPr/>
          </p:nvSpPr>
          <p:spPr bwMode="auto">
            <a:xfrm>
              <a:off x="887" y="735"/>
              <a:ext cx="4653" cy="1474"/>
            </a:xfrm>
            <a:custGeom>
              <a:avLst/>
              <a:gdLst>
                <a:gd name="T0" fmla="*/ 0 w 1333"/>
                <a:gd name="T1" fmla="*/ 422 h 422"/>
                <a:gd name="T2" fmla="*/ 70 w 1333"/>
                <a:gd name="T3" fmla="*/ 354 h 422"/>
                <a:gd name="T4" fmla="*/ 140 w 1333"/>
                <a:gd name="T5" fmla="*/ 331 h 422"/>
                <a:gd name="T6" fmla="*/ 210 w 1333"/>
                <a:gd name="T7" fmla="*/ 302 h 422"/>
                <a:gd name="T8" fmla="*/ 280 w 1333"/>
                <a:gd name="T9" fmla="*/ 293 h 422"/>
                <a:gd name="T10" fmla="*/ 350 w 1333"/>
                <a:gd name="T11" fmla="*/ 239 h 422"/>
                <a:gd name="T12" fmla="*/ 421 w 1333"/>
                <a:gd name="T13" fmla="*/ 224 h 422"/>
                <a:gd name="T14" fmla="*/ 491 w 1333"/>
                <a:gd name="T15" fmla="*/ 197 h 422"/>
                <a:gd name="T16" fmla="*/ 561 w 1333"/>
                <a:gd name="T17" fmla="*/ 181 h 422"/>
                <a:gd name="T18" fmla="*/ 631 w 1333"/>
                <a:gd name="T19" fmla="*/ 168 h 422"/>
                <a:gd name="T20" fmla="*/ 701 w 1333"/>
                <a:gd name="T21" fmla="*/ 147 h 422"/>
                <a:gd name="T22" fmla="*/ 771 w 1333"/>
                <a:gd name="T23" fmla="*/ 126 h 422"/>
                <a:gd name="T24" fmla="*/ 842 w 1333"/>
                <a:gd name="T25" fmla="*/ 136 h 422"/>
                <a:gd name="T26" fmla="*/ 912 w 1333"/>
                <a:gd name="T27" fmla="*/ 108 h 422"/>
                <a:gd name="T28" fmla="*/ 982 w 1333"/>
                <a:gd name="T29" fmla="*/ 105 h 422"/>
                <a:gd name="T30" fmla="*/ 1052 w 1333"/>
                <a:gd name="T31" fmla="*/ 100 h 422"/>
                <a:gd name="T32" fmla="*/ 1122 w 1333"/>
                <a:gd name="T33" fmla="*/ 78 h 422"/>
                <a:gd name="T34" fmla="*/ 1192 w 1333"/>
                <a:gd name="T35" fmla="*/ 70 h 422"/>
                <a:gd name="T36" fmla="*/ 1262 w 1333"/>
                <a:gd name="T37" fmla="*/ 38 h 422"/>
                <a:gd name="T38" fmla="*/ 1333 w 1333"/>
                <a:gd name="T3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3" h="422">
                  <a:moveTo>
                    <a:pt x="0" y="422"/>
                  </a:moveTo>
                  <a:lnTo>
                    <a:pt x="70" y="354"/>
                  </a:lnTo>
                  <a:lnTo>
                    <a:pt x="140" y="331"/>
                  </a:lnTo>
                  <a:lnTo>
                    <a:pt x="210" y="302"/>
                  </a:lnTo>
                  <a:lnTo>
                    <a:pt x="280" y="293"/>
                  </a:lnTo>
                  <a:lnTo>
                    <a:pt x="350" y="239"/>
                  </a:lnTo>
                  <a:lnTo>
                    <a:pt x="421" y="224"/>
                  </a:lnTo>
                  <a:lnTo>
                    <a:pt x="491" y="197"/>
                  </a:lnTo>
                  <a:lnTo>
                    <a:pt x="561" y="181"/>
                  </a:lnTo>
                  <a:lnTo>
                    <a:pt x="631" y="168"/>
                  </a:lnTo>
                  <a:lnTo>
                    <a:pt x="701" y="147"/>
                  </a:lnTo>
                  <a:lnTo>
                    <a:pt x="771" y="126"/>
                  </a:lnTo>
                  <a:lnTo>
                    <a:pt x="842" y="136"/>
                  </a:lnTo>
                  <a:lnTo>
                    <a:pt x="912" y="108"/>
                  </a:lnTo>
                  <a:lnTo>
                    <a:pt x="982" y="105"/>
                  </a:lnTo>
                  <a:lnTo>
                    <a:pt x="1052" y="100"/>
                  </a:lnTo>
                  <a:lnTo>
                    <a:pt x="1122" y="78"/>
                  </a:lnTo>
                  <a:lnTo>
                    <a:pt x="1192" y="70"/>
                  </a:lnTo>
                  <a:lnTo>
                    <a:pt x="1262" y="38"/>
                  </a:lnTo>
                  <a:lnTo>
                    <a:pt x="1333" y="0"/>
                  </a:lnTo>
                </a:path>
              </a:pathLst>
            </a:cu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8" name="Rectangle 16"/>
            <p:cNvSpPr>
              <a:spLocks noChangeArrowheads="1"/>
            </p:cNvSpPr>
            <p:nvPr/>
          </p:nvSpPr>
          <p:spPr bwMode="auto">
            <a:xfrm>
              <a:off x="586" y="1189"/>
              <a:ext cx="80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1A476F"/>
                  </a:solidFill>
                  <a:cs typeface="Arial" pitchFamily="34" charset="0"/>
                </a:rPr>
                <a:t>New York City</a:t>
              </a:r>
              <a:endParaRPr lang="en-US" altLang="en-US" sz="20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9" name="Rectangle 17"/>
            <p:cNvSpPr>
              <a:spLocks noChangeArrowheads="1"/>
            </p:cNvSpPr>
            <p:nvPr/>
          </p:nvSpPr>
          <p:spPr bwMode="auto">
            <a:xfrm>
              <a:off x="573" y="1577"/>
              <a:ext cx="82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90353B"/>
                  </a:solidFill>
                  <a:cs typeface="Arial" pitchFamily="34" charset="0"/>
                </a:rPr>
                <a:t>San Francisco</a:t>
              </a:r>
              <a:endParaRPr lang="en-US" altLang="en-US" sz="20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" name="Rectangle 18"/>
            <p:cNvSpPr>
              <a:spLocks noChangeArrowheads="1"/>
            </p:cNvSpPr>
            <p:nvPr/>
          </p:nvSpPr>
          <p:spPr bwMode="auto">
            <a:xfrm>
              <a:off x="583" y="1849"/>
              <a:ext cx="35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55752F"/>
                  </a:solidFill>
                  <a:cs typeface="Arial" pitchFamily="34" charset="0"/>
                </a:rPr>
                <a:t>Dallas</a:t>
              </a:r>
              <a:endParaRPr lang="en-US" altLang="en-US" sz="20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1" name="Rectangle 19"/>
            <p:cNvSpPr>
              <a:spLocks noChangeArrowheads="1"/>
            </p:cNvSpPr>
            <p:nvPr/>
          </p:nvSpPr>
          <p:spPr bwMode="auto">
            <a:xfrm>
              <a:off x="579" y="2244"/>
              <a:ext cx="38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E37E00"/>
                  </a:solidFill>
                  <a:cs typeface="Arial" pitchFamily="34" charset="0"/>
                </a:rPr>
                <a:t>Detroit</a:t>
              </a:r>
              <a:endParaRPr lang="en-US" alt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2" name="Line 20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06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3" name="Line 21"/>
            <p:cNvSpPr>
              <a:spLocks noChangeShapeType="1"/>
            </p:cNvSpPr>
            <p:nvPr/>
          </p:nvSpPr>
          <p:spPr bwMode="auto">
            <a:xfrm flipH="1">
              <a:off x="492" y="342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4" name="Rectangle 22"/>
            <p:cNvSpPr>
              <a:spLocks noChangeArrowheads="1"/>
            </p:cNvSpPr>
            <p:nvPr/>
          </p:nvSpPr>
          <p:spPr bwMode="auto">
            <a:xfrm rot="16200000">
              <a:off x="314" y="3304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cs typeface="Arial" pitchFamily="34" charset="0"/>
                </a:rPr>
                <a:t>70</a:t>
              </a:r>
              <a:endParaRPr lang="en-US" alt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5" name="Line 23"/>
            <p:cNvSpPr>
              <a:spLocks noChangeShapeType="1"/>
            </p:cNvSpPr>
            <p:nvPr/>
          </p:nvSpPr>
          <p:spPr bwMode="auto">
            <a:xfrm flipH="1">
              <a:off x="492" y="2705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6" name="Rectangle 24"/>
            <p:cNvSpPr>
              <a:spLocks noChangeArrowheads="1"/>
            </p:cNvSpPr>
            <p:nvPr/>
          </p:nvSpPr>
          <p:spPr bwMode="auto">
            <a:xfrm rot="16200000">
              <a:off x="314" y="2581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cs typeface="Arial" pitchFamily="34" charset="0"/>
                </a:rPr>
                <a:t>75</a:t>
              </a:r>
              <a:endParaRPr lang="en-US" alt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7" name="Line 25"/>
            <p:cNvSpPr>
              <a:spLocks noChangeShapeType="1"/>
            </p:cNvSpPr>
            <p:nvPr/>
          </p:nvSpPr>
          <p:spPr bwMode="auto">
            <a:xfrm flipH="1">
              <a:off x="492" y="1982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8" name="Rectangle 26"/>
            <p:cNvSpPr>
              <a:spLocks noChangeArrowheads="1"/>
            </p:cNvSpPr>
            <p:nvPr/>
          </p:nvSpPr>
          <p:spPr bwMode="auto">
            <a:xfrm rot="16200000">
              <a:off x="314" y="1858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cs typeface="Arial" pitchFamily="34" charset="0"/>
                </a:rPr>
                <a:t>80</a:t>
              </a:r>
              <a:endParaRPr lang="en-US" alt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9" name="Line 27"/>
            <p:cNvSpPr>
              <a:spLocks noChangeShapeType="1"/>
            </p:cNvSpPr>
            <p:nvPr/>
          </p:nvSpPr>
          <p:spPr bwMode="auto">
            <a:xfrm flipH="1">
              <a:off x="492" y="1263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0" name="Rectangle 28"/>
            <p:cNvSpPr>
              <a:spLocks noChangeArrowheads="1"/>
            </p:cNvSpPr>
            <p:nvPr/>
          </p:nvSpPr>
          <p:spPr bwMode="auto">
            <a:xfrm rot="16200000">
              <a:off x="314" y="1139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cs typeface="Arial" pitchFamily="34" charset="0"/>
                </a:rPr>
                <a:t>85</a:t>
              </a:r>
              <a:endParaRPr lang="en-US" alt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1" name="Line 29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2" name="Rectangle 30"/>
            <p:cNvSpPr>
              <a:spLocks noChangeArrowheads="1"/>
            </p:cNvSpPr>
            <p:nvPr/>
          </p:nvSpPr>
          <p:spPr bwMode="auto">
            <a:xfrm rot="16200000">
              <a:off x="314" y="415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cs typeface="Arial" pitchFamily="34" charset="0"/>
                </a:rPr>
                <a:t>90</a:t>
              </a:r>
              <a:endParaRPr lang="en-US" alt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3" name="Line 32"/>
            <p:cNvSpPr>
              <a:spLocks noChangeShapeType="1"/>
            </p:cNvSpPr>
            <p:nvPr/>
          </p:nvSpPr>
          <p:spPr bwMode="auto">
            <a:xfrm>
              <a:off x="548" y="3518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4" name="Line 33"/>
            <p:cNvSpPr>
              <a:spLocks noChangeShapeType="1"/>
            </p:cNvSpPr>
            <p:nvPr/>
          </p:nvSpPr>
          <p:spPr bwMode="auto">
            <a:xfrm>
              <a:off x="642" y="3518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5" name="Rectangle 34"/>
            <p:cNvSpPr>
              <a:spLocks noChangeArrowheads="1"/>
            </p:cNvSpPr>
            <p:nvPr/>
          </p:nvSpPr>
          <p:spPr bwMode="auto">
            <a:xfrm>
              <a:off x="604" y="3606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cs typeface="Arial" pitchFamily="34" charset="0"/>
                </a:rPr>
                <a:t>0</a:t>
              </a:r>
              <a:endParaRPr lang="en-US" alt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6" name="Line 35"/>
            <p:cNvSpPr>
              <a:spLocks noChangeShapeType="1"/>
            </p:cNvSpPr>
            <p:nvPr/>
          </p:nvSpPr>
          <p:spPr bwMode="auto">
            <a:xfrm>
              <a:off x="1864" y="3518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7" name="Rectangle 37"/>
            <p:cNvSpPr>
              <a:spLocks noChangeArrowheads="1"/>
            </p:cNvSpPr>
            <p:nvPr/>
          </p:nvSpPr>
          <p:spPr bwMode="auto">
            <a:xfrm>
              <a:off x="1707" y="3792"/>
              <a:ext cx="29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 dirty="0">
                  <a:solidFill>
                    <a:srgbClr val="000000"/>
                  </a:solidFill>
                  <a:cs typeface="Arial" pitchFamily="34" charset="0"/>
                </a:rPr>
                <a:t>$27k</a:t>
              </a:r>
              <a:endParaRPr lang="en-US" altLang="en-US" sz="17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8" name="Line 38"/>
            <p:cNvSpPr>
              <a:spLocks noChangeShapeType="1"/>
            </p:cNvSpPr>
            <p:nvPr/>
          </p:nvSpPr>
          <p:spPr bwMode="auto">
            <a:xfrm>
              <a:off x="3089" y="3518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9" name="Rectangle 39"/>
            <p:cNvSpPr>
              <a:spLocks noChangeArrowheads="1"/>
            </p:cNvSpPr>
            <p:nvPr/>
          </p:nvSpPr>
          <p:spPr bwMode="auto">
            <a:xfrm>
              <a:off x="3009" y="3606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cs typeface="Arial" pitchFamily="34" charset="0"/>
                </a:rPr>
                <a:t>50</a:t>
              </a:r>
              <a:endParaRPr lang="en-US" alt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0" name="Rectangle 40"/>
            <p:cNvSpPr>
              <a:spLocks noChangeArrowheads="1"/>
            </p:cNvSpPr>
            <p:nvPr/>
          </p:nvSpPr>
          <p:spPr bwMode="auto">
            <a:xfrm>
              <a:off x="2932" y="3792"/>
              <a:ext cx="29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 dirty="0">
                  <a:solidFill>
                    <a:srgbClr val="000000"/>
                  </a:solidFill>
                  <a:cs typeface="Arial" pitchFamily="34" charset="0"/>
                </a:rPr>
                <a:t>$54k</a:t>
              </a:r>
              <a:endParaRPr lang="en-US" altLang="en-US" sz="17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1" name="Line 41"/>
            <p:cNvSpPr>
              <a:spLocks noChangeShapeType="1"/>
            </p:cNvSpPr>
            <p:nvPr/>
          </p:nvSpPr>
          <p:spPr bwMode="auto">
            <a:xfrm>
              <a:off x="4315" y="3518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2" name="Rectangle 42"/>
            <p:cNvSpPr>
              <a:spLocks noChangeArrowheads="1"/>
            </p:cNvSpPr>
            <p:nvPr/>
          </p:nvSpPr>
          <p:spPr bwMode="auto">
            <a:xfrm>
              <a:off x="4234" y="3606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cs typeface="Arial" pitchFamily="34" charset="0"/>
                </a:rPr>
                <a:t>75</a:t>
              </a:r>
              <a:endParaRPr lang="en-US" alt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3" name="Rectangle 43"/>
            <p:cNvSpPr>
              <a:spLocks noChangeArrowheads="1"/>
            </p:cNvSpPr>
            <p:nvPr/>
          </p:nvSpPr>
          <p:spPr bwMode="auto">
            <a:xfrm>
              <a:off x="4158" y="3792"/>
              <a:ext cx="29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cs typeface="Arial" pitchFamily="34" charset="0"/>
                </a:rPr>
                <a:t>$95k</a:t>
              </a:r>
              <a:endParaRPr lang="en-US" altLang="en-US" sz="17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4" name="Line 44"/>
            <p:cNvSpPr>
              <a:spLocks noChangeShapeType="1"/>
            </p:cNvSpPr>
            <p:nvPr/>
          </p:nvSpPr>
          <p:spPr bwMode="auto">
            <a:xfrm>
              <a:off x="5540" y="3518"/>
              <a:ext cx="0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5" name="Rectangle 45"/>
            <p:cNvSpPr>
              <a:spLocks noChangeArrowheads="1"/>
            </p:cNvSpPr>
            <p:nvPr/>
          </p:nvSpPr>
          <p:spPr bwMode="auto">
            <a:xfrm>
              <a:off x="5424" y="3606"/>
              <a:ext cx="24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cs typeface="Arial" pitchFamily="34" charset="0"/>
                </a:rPr>
                <a:t>100</a:t>
              </a:r>
              <a:endParaRPr lang="en-US" alt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6" name="Rectangle 46"/>
            <p:cNvSpPr>
              <a:spLocks noChangeArrowheads="1"/>
            </p:cNvSpPr>
            <p:nvPr/>
          </p:nvSpPr>
          <p:spPr bwMode="auto">
            <a:xfrm>
              <a:off x="5345" y="3792"/>
              <a:ext cx="37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cs typeface="Arial" pitchFamily="34" charset="0"/>
                </a:rPr>
                <a:t>$653k</a:t>
              </a:r>
              <a:endParaRPr lang="en-US" altLang="en-US" sz="17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7" name="Rectangle 47"/>
            <p:cNvSpPr>
              <a:spLocks noChangeArrowheads="1"/>
            </p:cNvSpPr>
            <p:nvPr/>
          </p:nvSpPr>
          <p:spPr bwMode="auto">
            <a:xfrm>
              <a:off x="2238" y="3966"/>
              <a:ext cx="189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cs typeface="Arial" pitchFamily="34" charset="0"/>
                </a:rPr>
                <a:t>Household Income Percentile</a:t>
              </a:r>
              <a:endParaRPr lang="en-US" alt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8" name="Rectangle 48"/>
            <p:cNvSpPr>
              <a:spLocks noChangeArrowheads="1"/>
            </p:cNvSpPr>
            <p:nvPr/>
          </p:nvSpPr>
          <p:spPr bwMode="auto">
            <a:xfrm>
              <a:off x="3062" y="191"/>
              <a:ext cx="5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500">
                  <a:solidFill>
                    <a:srgbClr val="1E2D53"/>
                  </a:solidFill>
                  <a:cs typeface="Arial" pitchFamily="34" charset="0"/>
                </a:rPr>
                <a:t> </a:t>
              </a:r>
              <a:endParaRPr lang="en-US" alt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45" name="Title 1"/>
          <p:cNvSpPr txBox="1">
            <a:spLocks/>
          </p:cNvSpPr>
          <p:nvPr/>
        </p:nvSpPr>
        <p:spPr>
          <a:xfrm>
            <a:off x="1447800" y="0"/>
            <a:ext cx="9372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Age at Death vs. Household Income</a:t>
            </a: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Women in Selected Cities</a:t>
            </a:r>
          </a:p>
        </p:txBody>
      </p:sp>
    </p:spTree>
    <p:extLst>
      <p:ext uri="{BB962C8B-B14F-4D97-AF65-F5344CB8AC3E}">
        <p14:creationId xmlns:p14="http://schemas.microsoft.com/office/powerpoint/2010/main" val="2833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47800" y="0"/>
            <a:ext cx="9372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Age at Death for 40 Year Old Men</a:t>
            </a:r>
          </a:p>
          <a:p>
            <a:pPr>
              <a:defRPr/>
            </a:pPr>
            <a:r>
              <a:rPr lang="en-US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Bottom Quartile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U.S. Income Distribution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5" y="1084490"/>
            <a:ext cx="9143997" cy="502919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600200" y="6400800"/>
            <a:ext cx="624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Lighter Colors Represent Areas with Higher Life Expectancy</a:t>
            </a:r>
          </a:p>
        </p:txBody>
      </p:sp>
    </p:spTree>
    <p:extLst>
      <p:ext uri="{BB962C8B-B14F-4D97-AF65-F5344CB8AC3E}">
        <p14:creationId xmlns:p14="http://schemas.microsoft.com/office/powerpoint/2010/main" val="13838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47800" y="0"/>
            <a:ext cx="9372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Age at Death for 40 Year Old Men</a:t>
            </a:r>
          </a:p>
          <a:p>
            <a:pPr>
              <a:defRPr/>
            </a:pPr>
            <a:r>
              <a:rPr lang="en-US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Pooling All Income Groups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84486"/>
            <a:ext cx="91440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6400800"/>
            <a:ext cx="624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Lighter Colors Represent Areas with Higher Life Expectancy</a:t>
            </a:r>
          </a:p>
        </p:txBody>
      </p:sp>
    </p:spTree>
    <p:extLst>
      <p:ext uri="{BB962C8B-B14F-4D97-AF65-F5344CB8AC3E}">
        <p14:creationId xmlns:p14="http://schemas.microsoft.com/office/powerpoint/2010/main" val="197309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4" y="1084489"/>
            <a:ext cx="9143999" cy="50291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47800" y="0"/>
            <a:ext cx="9372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Age at Death for 40 Year Old Women</a:t>
            </a:r>
          </a:p>
          <a:p>
            <a:pPr>
              <a:defRPr/>
            </a:pPr>
            <a:r>
              <a:rPr lang="en-US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Bottom Quartile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U.S. Income Distribution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6400800"/>
            <a:ext cx="624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Lighter Colors Represent Areas with Higher Life Expectancy</a:t>
            </a:r>
          </a:p>
        </p:txBody>
      </p:sp>
    </p:spTree>
    <p:extLst>
      <p:ext uri="{BB962C8B-B14F-4D97-AF65-F5344CB8AC3E}">
        <p14:creationId xmlns:p14="http://schemas.microsoft.com/office/powerpoint/2010/main" val="52624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066800" y="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Age at Death for 40 Year Olds in Bottom Quartile</a:t>
            </a: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10 and Bottom 10 CZs Among 100 Largest CZs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762224" y="914403"/>
          <a:ext cx="8677176" cy="5484023"/>
        </p:xfrm>
        <a:graphic>
          <a:graphicData uri="http://schemas.openxmlformats.org/drawingml/2006/table">
            <a:tbl>
              <a:tblPr firstRow="1" firstCol="1" bandRow="1"/>
              <a:tblGrid>
                <a:gridCol w="752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2400">
                <a:tc gridSpan="2"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822"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Top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10 CZs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Bottom 10 CZs</a:t>
                      </a: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73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Rank</a:t>
                      </a: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</a:t>
                      </a: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Expected Age at Death</a:t>
                      </a: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</a:t>
                      </a: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</a:t>
                      </a: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Expected Age at Death</a:t>
                      </a: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York, NY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81.8 (81.6, 82.0)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Antonio, TX</a:t>
                      </a: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78.0 (77.6, 78.4)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Santa Barbara, CA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81.7 (81.3, 82.1)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Louisville, KY</a:t>
                      </a: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77.9 (77.7, 78.2)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 Jose, CA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81.6 (81.2, 82.0)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Toledo, OH</a:t>
                      </a: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77.9 (77.6, 78.2)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Miami, FL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81.2 (80.9, 81.6)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Cincinnati, OH</a:t>
                      </a: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77.9 (77.7, 78.1)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Los Angeles, CA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81.1 (80.9, 81.4)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Detroit, MI</a:t>
                      </a: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77.7 (77.5, 77.8)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Diego, 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81.1 (80.8, 81.4)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Tulsa, OK</a:t>
                      </a: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77.6 (77.4, 77.9)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 Francisco, CA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80.9 (80.6, 81.3)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Indianapolis, IN</a:t>
                      </a: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77.6 (77.4, 77.8)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Santa Rosa, CA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80.8 (80.5, 81.2)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Oklahoma</a:t>
                      </a:r>
                      <a:r>
                        <a:rPr lang="en-US" sz="1600" b="0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City, OK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77.6 (77.3, 77.8)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Newark, NJ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80.7 (80.5, 80.9)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Vegas,</a:t>
                      </a:r>
                      <a:r>
                        <a:rPr lang="en-US" sz="1600" b="0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NV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77.6 (77.4, 77.8)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Port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St. Lucie, FL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80.7 (80.5, 80.9)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Gary, IN</a:t>
                      </a: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77.4 (77.1, 77.8)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164"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28803" y="6412468"/>
            <a:ext cx="520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Note: 95% confidence intervals shown in parentheses</a:t>
            </a:r>
          </a:p>
        </p:txBody>
      </p:sp>
    </p:spTree>
    <p:extLst>
      <p:ext uri="{BB962C8B-B14F-4D97-AF65-F5344CB8AC3E}">
        <p14:creationId xmlns:p14="http://schemas.microsoft.com/office/powerpoint/2010/main" val="227742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Area Variation in Trends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52600" y="1187676"/>
            <a:ext cx="8915400" cy="55941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F497D"/>
              </a:buClr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Next, analyze how </a:t>
            </a:r>
            <a:r>
              <a:rPr lang="en-US" sz="2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trends 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life expectancy vary across areas</a:t>
            </a:r>
          </a:p>
        </p:txBody>
      </p:sp>
    </p:spTree>
    <p:extLst>
      <p:ext uri="{BB962C8B-B14F-4D97-AF65-F5344CB8AC3E}">
        <p14:creationId xmlns:p14="http://schemas.microsoft.com/office/powerpoint/2010/main" val="408324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47800" y="1"/>
            <a:ext cx="9372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Expected Age at Death in Bottom Quartile</a:t>
            </a:r>
          </a:p>
        </p:txBody>
      </p:sp>
      <p:sp>
        <p:nvSpPr>
          <p:cNvPr id="177" name="Rectangle 225"/>
          <p:cNvSpPr>
            <a:spLocks noChangeArrowheads="1"/>
          </p:cNvSpPr>
          <p:nvPr/>
        </p:nvSpPr>
        <p:spPr bwMode="auto">
          <a:xfrm>
            <a:off x="2322513" y="1012826"/>
            <a:ext cx="3951288" cy="487680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8" name="Line 226"/>
          <p:cNvSpPr>
            <a:spLocks noChangeShapeType="1"/>
          </p:cNvSpPr>
          <p:nvPr/>
        </p:nvSpPr>
        <p:spPr bwMode="auto">
          <a:xfrm>
            <a:off x="2322513" y="4610101"/>
            <a:ext cx="3951288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9" name="Line 227"/>
          <p:cNvSpPr>
            <a:spLocks noChangeShapeType="1"/>
          </p:cNvSpPr>
          <p:nvPr/>
        </p:nvSpPr>
        <p:spPr bwMode="auto">
          <a:xfrm>
            <a:off x="2322513" y="3451226"/>
            <a:ext cx="3951288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0" name="Line 228"/>
          <p:cNvSpPr>
            <a:spLocks noChangeShapeType="1"/>
          </p:cNvSpPr>
          <p:nvPr/>
        </p:nvSpPr>
        <p:spPr bwMode="auto">
          <a:xfrm>
            <a:off x="2322513" y="2292351"/>
            <a:ext cx="3951288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1" name="Line 229"/>
          <p:cNvSpPr>
            <a:spLocks noChangeShapeType="1"/>
          </p:cNvSpPr>
          <p:nvPr/>
        </p:nvSpPr>
        <p:spPr bwMode="auto">
          <a:xfrm>
            <a:off x="2322513" y="1139826"/>
            <a:ext cx="3951288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2" name="Oval 235"/>
          <p:cNvSpPr>
            <a:spLocks noChangeArrowheads="1"/>
          </p:cNvSpPr>
          <p:nvPr/>
        </p:nvSpPr>
        <p:spPr bwMode="auto">
          <a:xfrm>
            <a:off x="2660653" y="4814891"/>
            <a:ext cx="60325" cy="60325"/>
          </a:xfrm>
          <a:prstGeom prst="ellipse">
            <a:avLst/>
          </a:prstGeom>
          <a:solidFill>
            <a:srgbClr val="1A476F"/>
          </a:solidFill>
          <a:ln w="1587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3" name="Oval 236"/>
          <p:cNvSpPr>
            <a:spLocks noChangeArrowheads="1"/>
          </p:cNvSpPr>
          <p:nvPr/>
        </p:nvSpPr>
        <p:spPr bwMode="auto">
          <a:xfrm>
            <a:off x="2909891" y="4176716"/>
            <a:ext cx="60325" cy="61913"/>
          </a:xfrm>
          <a:prstGeom prst="ellipse">
            <a:avLst/>
          </a:prstGeom>
          <a:solidFill>
            <a:srgbClr val="1A476F"/>
          </a:solidFill>
          <a:ln w="1587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" name="Oval 237"/>
          <p:cNvSpPr>
            <a:spLocks noChangeArrowheads="1"/>
          </p:cNvSpPr>
          <p:nvPr/>
        </p:nvSpPr>
        <p:spPr bwMode="auto">
          <a:xfrm>
            <a:off x="3152778" y="4481516"/>
            <a:ext cx="61913" cy="61913"/>
          </a:xfrm>
          <a:prstGeom prst="ellipse">
            <a:avLst/>
          </a:prstGeom>
          <a:solidFill>
            <a:srgbClr val="1A476F"/>
          </a:solidFill>
          <a:ln w="1587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5" name="Oval 238"/>
          <p:cNvSpPr>
            <a:spLocks noChangeArrowheads="1"/>
          </p:cNvSpPr>
          <p:nvPr/>
        </p:nvSpPr>
        <p:spPr bwMode="auto">
          <a:xfrm>
            <a:off x="3402016" y="4841879"/>
            <a:ext cx="61913" cy="61913"/>
          </a:xfrm>
          <a:prstGeom prst="ellipse">
            <a:avLst/>
          </a:prstGeom>
          <a:solidFill>
            <a:srgbClr val="1A476F"/>
          </a:solidFill>
          <a:ln w="1587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6" name="Oval 239"/>
          <p:cNvSpPr>
            <a:spLocks noChangeArrowheads="1"/>
          </p:cNvSpPr>
          <p:nvPr/>
        </p:nvSpPr>
        <p:spPr bwMode="auto">
          <a:xfrm>
            <a:off x="3646491" y="4416429"/>
            <a:ext cx="60325" cy="60325"/>
          </a:xfrm>
          <a:prstGeom prst="ellipse">
            <a:avLst/>
          </a:prstGeom>
          <a:solidFill>
            <a:srgbClr val="1A476F"/>
          </a:solidFill>
          <a:ln w="1587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7" name="Oval 240"/>
          <p:cNvSpPr>
            <a:spLocks noChangeArrowheads="1"/>
          </p:cNvSpPr>
          <p:nvPr/>
        </p:nvSpPr>
        <p:spPr bwMode="auto">
          <a:xfrm>
            <a:off x="3895728" y="4576766"/>
            <a:ext cx="61913" cy="60325"/>
          </a:xfrm>
          <a:prstGeom prst="ellipse">
            <a:avLst/>
          </a:prstGeom>
          <a:solidFill>
            <a:srgbClr val="1A476F"/>
          </a:solidFill>
          <a:ln w="1587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8" name="Oval 241"/>
          <p:cNvSpPr>
            <a:spLocks noChangeArrowheads="1"/>
          </p:cNvSpPr>
          <p:nvPr/>
        </p:nvSpPr>
        <p:spPr bwMode="auto">
          <a:xfrm>
            <a:off x="4140203" y="4083054"/>
            <a:ext cx="60325" cy="60325"/>
          </a:xfrm>
          <a:prstGeom prst="ellipse">
            <a:avLst/>
          </a:prstGeom>
          <a:solidFill>
            <a:srgbClr val="1A476F"/>
          </a:solidFill>
          <a:ln w="1587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9" name="Oval 242"/>
          <p:cNvSpPr>
            <a:spLocks noChangeArrowheads="1"/>
          </p:cNvSpPr>
          <p:nvPr/>
        </p:nvSpPr>
        <p:spPr bwMode="auto">
          <a:xfrm>
            <a:off x="4389441" y="4614866"/>
            <a:ext cx="60325" cy="61913"/>
          </a:xfrm>
          <a:prstGeom prst="ellipse">
            <a:avLst/>
          </a:prstGeom>
          <a:solidFill>
            <a:srgbClr val="1A476F"/>
          </a:solidFill>
          <a:ln w="1587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0" name="Oval 243"/>
          <p:cNvSpPr>
            <a:spLocks noChangeArrowheads="1"/>
          </p:cNvSpPr>
          <p:nvPr/>
        </p:nvSpPr>
        <p:spPr bwMode="auto">
          <a:xfrm>
            <a:off x="4638678" y="4754566"/>
            <a:ext cx="60325" cy="60325"/>
          </a:xfrm>
          <a:prstGeom prst="ellipse">
            <a:avLst/>
          </a:prstGeom>
          <a:solidFill>
            <a:srgbClr val="1A476F"/>
          </a:solidFill>
          <a:ln w="1587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1" name="Oval 244"/>
          <p:cNvSpPr>
            <a:spLocks noChangeArrowheads="1"/>
          </p:cNvSpPr>
          <p:nvPr/>
        </p:nvSpPr>
        <p:spPr bwMode="auto">
          <a:xfrm>
            <a:off x="4881566" y="4437066"/>
            <a:ext cx="61913" cy="61913"/>
          </a:xfrm>
          <a:prstGeom prst="ellipse">
            <a:avLst/>
          </a:prstGeom>
          <a:solidFill>
            <a:srgbClr val="1A476F"/>
          </a:solidFill>
          <a:ln w="1587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2" name="Oval 245"/>
          <p:cNvSpPr>
            <a:spLocks noChangeArrowheads="1"/>
          </p:cNvSpPr>
          <p:nvPr/>
        </p:nvSpPr>
        <p:spPr bwMode="auto">
          <a:xfrm>
            <a:off x="5132391" y="3900491"/>
            <a:ext cx="60325" cy="60325"/>
          </a:xfrm>
          <a:prstGeom prst="ellipse">
            <a:avLst/>
          </a:prstGeom>
          <a:solidFill>
            <a:srgbClr val="1A476F"/>
          </a:solidFill>
          <a:ln w="1587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3" name="Oval 246"/>
          <p:cNvSpPr>
            <a:spLocks noChangeArrowheads="1"/>
          </p:cNvSpPr>
          <p:nvPr/>
        </p:nvSpPr>
        <p:spPr bwMode="auto">
          <a:xfrm>
            <a:off x="5375278" y="4243391"/>
            <a:ext cx="61913" cy="61913"/>
          </a:xfrm>
          <a:prstGeom prst="ellipse">
            <a:avLst/>
          </a:prstGeom>
          <a:solidFill>
            <a:srgbClr val="1A476F"/>
          </a:solidFill>
          <a:ln w="1587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4" name="Oval 247"/>
          <p:cNvSpPr>
            <a:spLocks noChangeArrowheads="1"/>
          </p:cNvSpPr>
          <p:nvPr/>
        </p:nvSpPr>
        <p:spPr bwMode="auto">
          <a:xfrm>
            <a:off x="5624516" y="3967166"/>
            <a:ext cx="61913" cy="60325"/>
          </a:xfrm>
          <a:prstGeom prst="ellipse">
            <a:avLst/>
          </a:prstGeom>
          <a:solidFill>
            <a:srgbClr val="1A476F"/>
          </a:solidFill>
          <a:ln w="1587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5" name="Oval 248"/>
          <p:cNvSpPr>
            <a:spLocks noChangeArrowheads="1"/>
          </p:cNvSpPr>
          <p:nvPr/>
        </p:nvSpPr>
        <p:spPr bwMode="auto">
          <a:xfrm>
            <a:off x="5868991" y="3938591"/>
            <a:ext cx="60325" cy="61913"/>
          </a:xfrm>
          <a:prstGeom prst="ellipse">
            <a:avLst/>
          </a:prstGeom>
          <a:solidFill>
            <a:srgbClr val="1A476F"/>
          </a:solidFill>
          <a:ln w="1587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6" name="Oval 249"/>
          <p:cNvSpPr>
            <a:spLocks noChangeArrowheads="1"/>
          </p:cNvSpPr>
          <p:nvPr/>
        </p:nvSpPr>
        <p:spPr bwMode="auto">
          <a:xfrm>
            <a:off x="2660653" y="3090866"/>
            <a:ext cx="60325" cy="60325"/>
          </a:xfrm>
          <a:prstGeom prst="ellipse">
            <a:avLst/>
          </a:prstGeom>
          <a:solidFill>
            <a:srgbClr val="90353B"/>
          </a:solidFill>
          <a:ln w="1587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7" name="Oval 250"/>
          <p:cNvSpPr>
            <a:spLocks noChangeArrowheads="1"/>
          </p:cNvSpPr>
          <p:nvPr/>
        </p:nvSpPr>
        <p:spPr bwMode="auto">
          <a:xfrm>
            <a:off x="2909891" y="3384554"/>
            <a:ext cx="60325" cy="60325"/>
          </a:xfrm>
          <a:prstGeom prst="ellipse">
            <a:avLst/>
          </a:prstGeom>
          <a:solidFill>
            <a:srgbClr val="90353B"/>
          </a:solidFill>
          <a:ln w="1587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" name="Oval 251"/>
          <p:cNvSpPr>
            <a:spLocks noChangeArrowheads="1"/>
          </p:cNvSpPr>
          <p:nvPr/>
        </p:nvSpPr>
        <p:spPr bwMode="auto">
          <a:xfrm>
            <a:off x="3152778" y="3905254"/>
            <a:ext cx="61913" cy="61913"/>
          </a:xfrm>
          <a:prstGeom prst="ellipse">
            <a:avLst/>
          </a:prstGeom>
          <a:solidFill>
            <a:srgbClr val="90353B"/>
          </a:solidFill>
          <a:ln w="1587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" name="Oval 252"/>
          <p:cNvSpPr>
            <a:spLocks noChangeArrowheads="1"/>
          </p:cNvSpPr>
          <p:nvPr/>
        </p:nvSpPr>
        <p:spPr bwMode="auto">
          <a:xfrm>
            <a:off x="3402016" y="2581279"/>
            <a:ext cx="61913" cy="60325"/>
          </a:xfrm>
          <a:prstGeom prst="ellipse">
            <a:avLst/>
          </a:prstGeom>
          <a:solidFill>
            <a:srgbClr val="90353B"/>
          </a:solidFill>
          <a:ln w="1587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0" name="Oval 253"/>
          <p:cNvSpPr>
            <a:spLocks noChangeArrowheads="1"/>
          </p:cNvSpPr>
          <p:nvPr/>
        </p:nvSpPr>
        <p:spPr bwMode="auto">
          <a:xfrm>
            <a:off x="3646491" y="3024191"/>
            <a:ext cx="60325" cy="61913"/>
          </a:xfrm>
          <a:prstGeom prst="ellipse">
            <a:avLst/>
          </a:prstGeom>
          <a:solidFill>
            <a:srgbClr val="90353B"/>
          </a:solidFill>
          <a:ln w="1587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1" name="Oval 254"/>
          <p:cNvSpPr>
            <a:spLocks noChangeArrowheads="1"/>
          </p:cNvSpPr>
          <p:nvPr/>
        </p:nvSpPr>
        <p:spPr bwMode="auto">
          <a:xfrm>
            <a:off x="3895728" y="2879729"/>
            <a:ext cx="61913" cy="61913"/>
          </a:xfrm>
          <a:prstGeom prst="ellipse">
            <a:avLst/>
          </a:prstGeom>
          <a:solidFill>
            <a:srgbClr val="90353B"/>
          </a:solidFill>
          <a:ln w="1587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2" name="Oval 255"/>
          <p:cNvSpPr>
            <a:spLocks noChangeArrowheads="1"/>
          </p:cNvSpPr>
          <p:nvPr/>
        </p:nvSpPr>
        <p:spPr bwMode="auto">
          <a:xfrm>
            <a:off x="4140203" y="2681291"/>
            <a:ext cx="60325" cy="60325"/>
          </a:xfrm>
          <a:prstGeom prst="ellipse">
            <a:avLst/>
          </a:prstGeom>
          <a:solidFill>
            <a:srgbClr val="90353B"/>
          </a:solidFill>
          <a:ln w="1587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3" name="Oval 256"/>
          <p:cNvSpPr>
            <a:spLocks noChangeArrowheads="1"/>
          </p:cNvSpPr>
          <p:nvPr/>
        </p:nvSpPr>
        <p:spPr bwMode="auto">
          <a:xfrm>
            <a:off x="4389441" y="3206754"/>
            <a:ext cx="60325" cy="61913"/>
          </a:xfrm>
          <a:prstGeom prst="ellipse">
            <a:avLst/>
          </a:prstGeom>
          <a:solidFill>
            <a:srgbClr val="90353B"/>
          </a:solidFill>
          <a:ln w="1587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4" name="Oval 257"/>
          <p:cNvSpPr>
            <a:spLocks noChangeArrowheads="1"/>
          </p:cNvSpPr>
          <p:nvPr/>
        </p:nvSpPr>
        <p:spPr bwMode="auto">
          <a:xfrm>
            <a:off x="4638678" y="3052766"/>
            <a:ext cx="60325" cy="60325"/>
          </a:xfrm>
          <a:prstGeom prst="ellipse">
            <a:avLst/>
          </a:prstGeom>
          <a:solidFill>
            <a:srgbClr val="90353B"/>
          </a:solidFill>
          <a:ln w="1587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" name="Oval 258"/>
          <p:cNvSpPr>
            <a:spLocks noChangeArrowheads="1"/>
          </p:cNvSpPr>
          <p:nvPr/>
        </p:nvSpPr>
        <p:spPr bwMode="auto">
          <a:xfrm>
            <a:off x="4881566" y="2354266"/>
            <a:ext cx="61913" cy="60325"/>
          </a:xfrm>
          <a:prstGeom prst="ellipse">
            <a:avLst/>
          </a:prstGeom>
          <a:solidFill>
            <a:srgbClr val="90353B"/>
          </a:solidFill>
          <a:ln w="1587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6" name="Oval 259"/>
          <p:cNvSpPr>
            <a:spLocks noChangeArrowheads="1"/>
          </p:cNvSpPr>
          <p:nvPr/>
        </p:nvSpPr>
        <p:spPr bwMode="auto">
          <a:xfrm>
            <a:off x="5132391" y="2486029"/>
            <a:ext cx="60325" cy="61913"/>
          </a:xfrm>
          <a:prstGeom prst="ellipse">
            <a:avLst/>
          </a:prstGeom>
          <a:solidFill>
            <a:srgbClr val="90353B"/>
          </a:solidFill>
          <a:ln w="1587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7" name="Oval 260"/>
          <p:cNvSpPr>
            <a:spLocks noChangeArrowheads="1"/>
          </p:cNvSpPr>
          <p:nvPr/>
        </p:nvSpPr>
        <p:spPr bwMode="auto">
          <a:xfrm>
            <a:off x="5375278" y="1971679"/>
            <a:ext cx="61913" cy="60325"/>
          </a:xfrm>
          <a:prstGeom prst="ellipse">
            <a:avLst/>
          </a:prstGeom>
          <a:solidFill>
            <a:srgbClr val="90353B"/>
          </a:solidFill>
          <a:ln w="1587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8" name="Oval 261"/>
          <p:cNvSpPr>
            <a:spLocks noChangeArrowheads="1"/>
          </p:cNvSpPr>
          <p:nvPr/>
        </p:nvSpPr>
        <p:spPr bwMode="auto">
          <a:xfrm>
            <a:off x="5624516" y="2265366"/>
            <a:ext cx="61913" cy="60325"/>
          </a:xfrm>
          <a:prstGeom prst="ellipse">
            <a:avLst/>
          </a:prstGeom>
          <a:solidFill>
            <a:srgbClr val="90353B"/>
          </a:solidFill>
          <a:ln w="1587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9" name="Oval 262"/>
          <p:cNvSpPr>
            <a:spLocks noChangeArrowheads="1"/>
          </p:cNvSpPr>
          <p:nvPr/>
        </p:nvSpPr>
        <p:spPr bwMode="auto">
          <a:xfrm>
            <a:off x="5868991" y="2586041"/>
            <a:ext cx="60325" cy="61913"/>
          </a:xfrm>
          <a:prstGeom prst="ellipse">
            <a:avLst/>
          </a:prstGeom>
          <a:solidFill>
            <a:srgbClr val="90353B"/>
          </a:solidFill>
          <a:ln w="1587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0" name="Freeform 263"/>
          <p:cNvSpPr>
            <a:spLocks/>
          </p:cNvSpPr>
          <p:nvPr/>
        </p:nvSpPr>
        <p:spPr bwMode="auto">
          <a:xfrm>
            <a:off x="2693988" y="4098926"/>
            <a:ext cx="3208338" cy="611188"/>
          </a:xfrm>
          <a:custGeom>
            <a:avLst/>
            <a:gdLst>
              <a:gd name="T0" fmla="*/ 0 w 579"/>
              <a:gd name="T1" fmla="*/ 110 h 110"/>
              <a:gd name="T2" fmla="*/ 289 w 579"/>
              <a:gd name="T3" fmla="*/ 55 h 110"/>
              <a:gd name="T4" fmla="*/ 579 w 579"/>
              <a:gd name="T5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9" h="110">
                <a:moveTo>
                  <a:pt x="0" y="110"/>
                </a:moveTo>
                <a:lnTo>
                  <a:pt x="289" y="55"/>
                </a:lnTo>
                <a:lnTo>
                  <a:pt x="579" y="0"/>
                </a:lnTo>
              </a:path>
            </a:pathLst>
          </a:custGeom>
          <a:noFill/>
          <a:ln w="1587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1" name="Freeform 264"/>
          <p:cNvSpPr>
            <a:spLocks/>
          </p:cNvSpPr>
          <p:nvPr/>
        </p:nvSpPr>
        <p:spPr bwMode="auto">
          <a:xfrm>
            <a:off x="2693988" y="2287588"/>
            <a:ext cx="3208338" cy="1125538"/>
          </a:xfrm>
          <a:custGeom>
            <a:avLst/>
            <a:gdLst>
              <a:gd name="T0" fmla="*/ 0 w 579"/>
              <a:gd name="T1" fmla="*/ 203 h 203"/>
              <a:gd name="T2" fmla="*/ 289 w 579"/>
              <a:gd name="T3" fmla="*/ 101 h 203"/>
              <a:gd name="T4" fmla="*/ 579 w 579"/>
              <a:gd name="T5" fmla="*/ 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9" h="203">
                <a:moveTo>
                  <a:pt x="0" y="203"/>
                </a:moveTo>
                <a:lnTo>
                  <a:pt x="289" y="101"/>
                </a:lnTo>
                <a:lnTo>
                  <a:pt x="579" y="0"/>
                </a:lnTo>
              </a:path>
            </a:pathLst>
          </a:custGeom>
          <a:noFill/>
          <a:ln w="1587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2" name="Rectangle 265"/>
          <p:cNvSpPr>
            <a:spLocks noChangeArrowheads="1"/>
          </p:cNvSpPr>
          <p:nvPr/>
        </p:nvSpPr>
        <p:spPr bwMode="auto">
          <a:xfrm>
            <a:off x="2422528" y="5408613"/>
            <a:ext cx="296074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>
                <a:solidFill>
                  <a:srgbClr val="1A476F"/>
                </a:solidFill>
              </a:rPr>
              <a:t>Annual Change = 0.20 (0.07, 0.35)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13" name="Rectangle 266"/>
          <p:cNvSpPr>
            <a:spLocks noChangeArrowheads="1"/>
          </p:cNvSpPr>
          <p:nvPr/>
        </p:nvSpPr>
        <p:spPr bwMode="auto">
          <a:xfrm>
            <a:off x="2422528" y="1500188"/>
            <a:ext cx="296074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>
                <a:solidFill>
                  <a:srgbClr val="90353B"/>
                </a:solidFill>
              </a:rPr>
              <a:t>Annual Change = 0.37 (0.20, 0.55)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14" name="Line 301"/>
          <p:cNvSpPr>
            <a:spLocks noChangeShapeType="1"/>
          </p:cNvSpPr>
          <p:nvPr/>
        </p:nvSpPr>
        <p:spPr bwMode="auto">
          <a:xfrm flipV="1">
            <a:off x="2322513" y="1012826"/>
            <a:ext cx="0" cy="48768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5" name="Line 302"/>
          <p:cNvSpPr>
            <a:spLocks noChangeShapeType="1"/>
          </p:cNvSpPr>
          <p:nvPr/>
        </p:nvSpPr>
        <p:spPr bwMode="auto">
          <a:xfrm flipH="1">
            <a:off x="2244725" y="5767388"/>
            <a:ext cx="777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6" name="Rectangle 303"/>
          <p:cNvSpPr>
            <a:spLocks noChangeArrowheads="1"/>
          </p:cNvSpPr>
          <p:nvPr/>
        </p:nvSpPr>
        <p:spPr bwMode="auto">
          <a:xfrm rot="16200000">
            <a:off x="2005561" y="5597203"/>
            <a:ext cx="2148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>
                <a:solidFill>
                  <a:srgbClr val="000000"/>
                </a:solidFill>
              </a:rPr>
              <a:t>70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17" name="Line 304"/>
          <p:cNvSpPr>
            <a:spLocks noChangeShapeType="1"/>
          </p:cNvSpPr>
          <p:nvPr/>
        </p:nvSpPr>
        <p:spPr bwMode="auto">
          <a:xfrm flipH="1">
            <a:off x="2244725" y="4610101"/>
            <a:ext cx="777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8" name="Rectangle 305"/>
          <p:cNvSpPr>
            <a:spLocks noChangeArrowheads="1"/>
          </p:cNvSpPr>
          <p:nvPr/>
        </p:nvSpPr>
        <p:spPr bwMode="auto">
          <a:xfrm rot="16200000">
            <a:off x="2005561" y="4438328"/>
            <a:ext cx="2148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>
                <a:solidFill>
                  <a:srgbClr val="000000"/>
                </a:solidFill>
              </a:rPr>
              <a:t>75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19" name="Line 306"/>
          <p:cNvSpPr>
            <a:spLocks noChangeShapeType="1"/>
          </p:cNvSpPr>
          <p:nvPr/>
        </p:nvSpPr>
        <p:spPr bwMode="auto">
          <a:xfrm flipH="1">
            <a:off x="2244725" y="3451226"/>
            <a:ext cx="777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0" name="Rectangle 307"/>
          <p:cNvSpPr>
            <a:spLocks noChangeArrowheads="1"/>
          </p:cNvSpPr>
          <p:nvPr/>
        </p:nvSpPr>
        <p:spPr bwMode="auto">
          <a:xfrm rot="16200000">
            <a:off x="2005561" y="3279453"/>
            <a:ext cx="2148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>
                <a:solidFill>
                  <a:srgbClr val="000000"/>
                </a:solidFill>
              </a:rPr>
              <a:t>80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21" name="Line 308"/>
          <p:cNvSpPr>
            <a:spLocks noChangeShapeType="1"/>
          </p:cNvSpPr>
          <p:nvPr/>
        </p:nvSpPr>
        <p:spPr bwMode="auto">
          <a:xfrm flipH="1">
            <a:off x="2244725" y="2292351"/>
            <a:ext cx="777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2" name="Rectangle 309"/>
          <p:cNvSpPr>
            <a:spLocks noChangeArrowheads="1"/>
          </p:cNvSpPr>
          <p:nvPr/>
        </p:nvSpPr>
        <p:spPr bwMode="auto">
          <a:xfrm rot="16200000">
            <a:off x="2005561" y="2122165"/>
            <a:ext cx="2148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>
                <a:solidFill>
                  <a:srgbClr val="000000"/>
                </a:solidFill>
              </a:rPr>
              <a:t>85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23" name="Line 310"/>
          <p:cNvSpPr>
            <a:spLocks noChangeShapeType="1"/>
          </p:cNvSpPr>
          <p:nvPr/>
        </p:nvSpPr>
        <p:spPr bwMode="auto">
          <a:xfrm flipH="1">
            <a:off x="2244725" y="1139826"/>
            <a:ext cx="777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4" name="Rectangle 311"/>
          <p:cNvSpPr>
            <a:spLocks noChangeArrowheads="1"/>
          </p:cNvSpPr>
          <p:nvPr/>
        </p:nvSpPr>
        <p:spPr bwMode="auto">
          <a:xfrm rot="16200000">
            <a:off x="2005561" y="968053"/>
            <a:ext cx="2148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>
                <a:solidFill>
                  <a:srgbClr val="000000"/>
                </a:solidFill>
              </a:rPr>
              <a:t>90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25" name="Line 312"/>
          <p:cNvSpPr>
            <a:spLocks noChangeShapeType="1"/>
          </p:cNvSpPr>
          <p:nvPr/>
        </p:nvSpPr>
        <p:spPr bwMode="auto">
          <a:xfrm>
            <a:off x="2322513" y="5889626"/>
            <a:ext cx="39512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6" name="Line 313"/>
          <p:cNvSpPr>
            <a:spLocks noChangeShapeType="1"/>
          </p:cNvSpPr>
          <p:nvPr/>
        </p:nvSpPr>
        <p:spPr bwMode="auto">
          <a:xfrm>
            <a:off x="2693988" y="5889626"/>
            <a:ext cx="0" cy="77788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7" name="Rectangle 314"/>
          <p:cNvSpPr>
            <a:spLocks noChangeArrowheads="1"/>
          </p:cNvSpPr>
          <p:nvPr/>
        </p:nvSpPr>
        <p:spPr bwMode="auto">
          <a:xfrm>
            <a:off x="2482853" y="6011863"/>
            <a:ext cx="42960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>
                <a:solidFill>
                  <a:srgbClr val="000000"/>
                </a:solidFill>
              </a:rPr>
              <a:t>2001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28" name="Line 315"/>
          <p:cNvSpPr>
            <a:spLocks noChangeShapeType="1"/>
          </p:cNvSpPr>
          <p:nvPr/>
        </p:nvSpPr>
        <p:spPr bwMode="auto">
          <a:xfrm>
            <a:off x="5902325" y="5889626"/>
            <a:ext cx="0" cy="77788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9" name="Rectangle 316"/>
          <p:cNvSpPr>
            <a:spLocks noChangeArrowheads="1"/>
          </p:cNvSpPr>
          <p:nvPr/>
        </p:nvSpPr>
        <p:spPr bwMode="auto">
          <a:xfrm>
            <a:off x="5691191" y="6011863"/>
            <a:ext cx="42960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>
                <a:solidFill>
                  <a:srgbClr val="000000"/>
                </a:solidFill>
              </a:rPr>
              <a:t>2014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0" name="Rectangle 323"/>
          <p:cNvSpPr>
            <a:spLocks noChangeArrowheads="1"/>
          </p:cNvSpPr>
          <p:nvPr/>
        </p:nvSpPr>
        <p:spPr bwMode="auto">
          <a:xfrm>
            <a:off x="3519488" y="736601"/>
            <a:ext cx="15412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700">
                <a:solidFill>
                  <a:srgbClr val="000000"/>
                </a:solidFill>
              </a:rPr>
              <a:t>Birmingham, AL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1" name="Rectangle 328"/>
          <p:cNvSpPr>
            <a:spLocks noChangeArrowheads="1"/>
          </p:cNvSpPr>
          <p:nvPr/>
        </p:nvSpPr>
        <p:spPr bwMode="auto">
          <a:xfrm rot="16200000">
            <a:off x="159540" y="3057141"/>
            <a:ext cx="32448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Expected Age at Death in Years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2" name="Rectangle 329"/>
          <p:cNvSpPr>
            <a:spLocks noChangeArrowheads="1"/>
          </p:cNvSpPr>
          <p:nvPr/>
        </p:nvSpPr>
        <p:spPr bwMode="auto">
          <a:xfrm>
            <a:off x="5929316" y="6294441"/>
            <a:ext cx="4661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Year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3" name="Rectangle 354"/>
          <p:cNvSpPr>
            <a:spLocks noChangeArrowheads="1"/>
          </p:cNvSpPr>
          <p:nvPr/>
        </p:nvSpPr>
        <p:spPr bwMode="auto">
          <a:xfrm>
            <a:off x="5342362" y="6540909"/>
            <a:ext cx="4488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Men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34" name="Rectangle 354"/>
          <p:cNvSpPr>
            <a:spLocks noChangeArrowheads="1"/>
          </p:cNvSpPr>
          <p:nvPr/>
        </p:nvSpPr>
        <p:spPr bwMode="auto">
          <a:xfrm>
            <a:off x="6752878" y="6553203"/>
            <a:ext cx="7909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Women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35" name="Oval 138"/>
          <p:cNvSpPr>
            <a:spLocks noChangeArrowheads="1"/>
          </p:cNvSpPr>
          <p:nvPr/>
        </p:nvSpPr>
        <p:spPr bwMode="auto">
          <a:xfrm>
            <a:off x="5121278" y="6629403"/>
            <a:ext cx="60325" cy="61913"/>
          </a:xfrm>
          <a:prstGeom prst="ellipse">
            <a:avLst/>
          </a:prstGeom>
          <a:solidFill>
            <a:srgbClr val="1A476F"/>
          </a:solidFill>
          <a:ln w="1587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6" name="Oval 262"/>
          <p:cNvSpPr>
            <a:spLocks noChangeArrowheads="1"/>
          </p:cNvSpPr>
          <p:nvPr/>
        </p:nvSpPr>
        <p:spPr bwMode="auto">
          <a:xfrm>
            <a:off x="6553203" y="6629403"/>
            <a:ext cx="60325" cy="61913"/>
          </a:xfrm>
          <a:prstGeom prst="ellipse">
            <a:avLst/>
          </a:prstGeom>
          <a:solidFill>
            <a:srgbClr val="90353B"/>
          </a:solidFill>
          <a:ln w="1587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09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222"/>
          <p:cNvGrpSpPr>
            <a:grpSpLocks noChangeAspect="1"/>
          </p:cNvGrpSpPr>
          <p:nvPr/>
        </p:nvGrpSpPr>
        <p:grpSpPr bwMode="auto">
          <a:xfrm>
            <a:off x="1524003" y="103191"/>
            <a:ext cx="9144001" cy="6651625"/>
            <a:chOff x="0" y="65"/>
            <a:chExt cx="5760" cy="4190"/>
          </a:xfrm>
        </p:grpSpPr>
        <p:sp>
          <p:nvSpPr>
            <p:cNvPr id="69" name="AutoShape 221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Rectangle 225"/>
            <p:cNvSpPr>
              <a:spLocks noChangeArrowheads="1"/>
            </p:cNvSpPr>
            <p:nvPr/>
          </p:nvSpPr>
          <p:spPr bwMode="auto">
            <a:xfrm>
              <a:off x="503" y="638"/>
              <a:ext cx="2489" cy="3072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Line 226"/>
            <p:cNvSpPr>
              <a:spLocks noChangeShapeType="1"/>
            </p:cNvSpPr>
            <p:nvPr/>
          </p:nvSpPr>
          <p:spPr bwMode="auto">
            <a:xfrm>
              <a:off x="503" y="2904"/>
              <a:ext cx="2489" cy="0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Line 227"/>
            <p:cNvSpPr>
              <a:spLocks noChangeShapeType="1"/>
            </p:cNvSpPr>
            <p:nvPr/>
          </p:nvSpPr>
          <p:spPr bwMode="auto">
            <a:xfrm>
              <a:off x="503" y="2174"/>
              <a:ext cx="2489" cy="0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Line 228"/>
            <p:cNvSpPr>
              <a:spLocks noChangeShapeType="1"/>
            </p:cNvSpPr>
            <p:nvPr/>
          </p:nvSpPr>
          <p:spPr bwMode="auto">
            <a:xfrm>
              <a:off x="503" y="1444"/>
              <a:ext cx="2489" cy="0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Line 229"/>
            <p:cNvSpPr>
              <a:spLocks noChangeShapeType="1"/>
            </p:cNvSpPr>
            <p:nvPr/>
          </p:nvSpPr>
          <p:spPr bwMode="auto">
            <a:xfrm>
              <a:off x="503" y="718"/>
              <a:ext cx="2489" cy="0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230"/>
            <p:cNvSpPr>
              <a:spLocks noChangeArrowheads="1"/>
            </p:cNvSpPr>
            <p:nvPr/>
          </p:nvSpPr>
          <p:spPr bwMode="auto">
            <a:xfrm>
              <a:off x="3093" y="638"/>
              <a:ext cx="2489" cy="3072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Line 231"/>
            <p:cNvSpPr>
              <a:spLocks noChangeShapeType="1"/>
            </p:cNvSpPr>
            <p:nvPr/>
          </p:nvSpPr>
          <p:spPr bwMode="auto">
            <a:xfrm>
              <a:off x="3093" y="2904"/>
              <a:ext cx="2489" cy="0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Line 232"/>
            <p:cNvSpPr>
              <a:spLocks noChangeShapeType="1"/>
            </p:cNvSpPr>
            <p:nvPr/>
          </p:nvSpPr>
          <p:spPr bwMode="auto">
            <a:xfrm>
              <a:off x="3093" y="2174"/>
              <a:ext cx="2489" cy="0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Line 233"/>
            <p:cNvSpPr>
              <a:spLocks noChangeShapeType="1"/>
            </p:cNvSpPr>
            <p:nvPr/>
          </p:nvSpPr>
          <p:spPr bwMode="auto">
            <a:xfrm>
              <a:off x="3093" y="1444"/>
              <a:ext cx="2489" cy="0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Line 234"/>
            <p:cNvSpPr>
              <a:spLocks noChangeShapeType="1"/>
            </p:cNvSpPr>
            <p:nvPr/>
          </p:nvSpPr>
          <p:spPr bwMode="auto">
            <a:xfrm>
              <a:off x="3093" y="718"/>
              <a:ext cx="2489" cy="0"/>
            </a:xfrm>
            <a:prstGeom prst="line">
              <a:avLst/>
            </a:prstGeom>
            <a:noFill/>
            <a:ln w="1587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Oval 235"/>
            <p:cNvSpPr>
              <a:spLocks noChangeArrowheads="1"/>
            </p:cNvSpPr>
            <p:nvPr/>
          </p:nvSpPr>
          <p:spPr bwMode="auto">
            <a:xfrm>
              <a:off x="716" y="3033"/>
              <a:ext cx="38" cy="38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236"/>
            <p:cNvSpPr>
              <a:spLocks noChangeArrowheads="1"/>
            </p:cNvSpPr>
            <p:nvPr/>
          </p:nvSpPr>
          <p:spPr bwMode="auto">
            <a:xfrm>
              <a:off x="873" y="2631"/>
              <a:ext cx="38" cy="39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Oval 237"/>
            <p:cNvSpPr>
              <a:spLocks noChangeArrowheads="1"/>
            </p:cNvSpPr>
            <p:nvPr/>
          </p:nvSpPr>
          <p:spPr bwMode="auto">
            <a:xfrm>
              <a:off x="1026" y="2823"/>
              <a:ext cx="39" cy="39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Oval 238"/>
            <p:cNvSpPr>
              <a:spLocks noChangeArrowheads="1"/>
            </p:cNvSpPr>
            <p:nvPr/>
          </p:nvSpPr>
          <p:spPr bwMode="auto">
            <a:xfrm>
              <a:off x="1183" y="3050"/>
              <a:ext cx="39" cy="39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239"/>
            <p:cNvSpPr>
              <a:spLocks noChangeArrowheads="1"/>
            </p:cNvSpPr>
            <p:nvPr/>
          </p:nvSpPr>
          <p:spPr bwMode="auto">
            <a:xfrm>
              <a:off x="1337" y="2782"/>
              <a:ext cx="38" cy="38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240"/>
            <p:cNvSpPr>
              <a:spLocks noChangeArrowheads="1"/>
            </p:cNvSpPr>
            <p:nvPr/>
          </p:nvSpPr>
          <p:spPr bwMode="auto">
            <a:xfrm>
              <a:off x="1494" y="2883"/>
              <a:ext cx="39" cy="38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241"/>
            <p:cNvSpPr>
              <a:spLocks noChangeArrowheads="1"/>
            </p:cNvSpPr>
            <p:nvPr/>
          </p:nvSpPr>
          <p:spPr bwMode="auto">
            <a:xfrm>
              <a:off x="1648" y="2572"/>
              <a:ext cx="38" cy="38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Oval 242"/>
            <p:cNvSpPr>
              <a:spLocks noChangeArrowheads="1"/>
            </p:cNvSpPr>
            <p:nvPr/>
          </p:nvSpPr>
          <p:spPr bwMode="auto">
            <a:xfrm>
              <a:off x="1805" y="2907"/>
              <a:ext cx="38" cy="39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Oval 243"/>
            <p:cNvSpPr>
              <a:spLocks noChangeArrowheads="1"/>
            </p:cNvSpPr>
            <p:nvPr/>
          </p:nvSpPr>
          <p:spPr bwMode="auto">
            <a:xfrm>
              <a:off x="1962" y="2995"/>
              <a:ext cx="38" cy="38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Oval 244"/>
            <p:cNvSpPr>
              <a:spLocks noChangeArrowheads="1"/>
            </p:cNvSpPr>
            <p:nvPr/>
          </p:nvSpPr>
          <p:spPr bwMode="auto">
            <a:xfrm>
              <a:off x="2115" y="2795"/>
              <a:ext cx="39" cy="39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Oval 245"/>
            <p:cNvSpPr>
              <a:spLocks noChangeArrowheads="1"/>
            </p:cNvSpPr>
            <p:nvPr/>
          </p:nvSpPr>
          <p:spPr bwMode="auto">
            <a:xfrm>
              <a:off x="2273" y="2457"/>
              <a:ext cx="38" cy="38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Oval 246"/>
            <p:cNvSpPr>
              <a:spLocks noChangeArrowheads="1"/>
            </p:cNvSpPr>
            <p:nvPr/>
          </p:nvSpPr>
          <p:spPr bwMode="auto">
            <a:xfrm>
              <a:off x="2426" y="2673"/>
              <a:ext cx="39" cy="39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Oval 247"/>
            <p:cNvSpPr>
              <a:spLocks noChangeArrowheads="1"/>
            </p:cNvSpPr>
            <p:nvPr/>
          </p:nvSpPr>
          <p:spPr bwMode="auto">
            <a:xfrm>
              <a:off x="2583" y="2499"/>
              <a:ext cx="39" cy="38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248"/>
            <p:cNvSpPr>
              <a:spLocks noChangeArrowheads="1"/>
            </p:cNvSpPr>
            <p:nvPr/>
          </p:nvSpPr>
          <p:spPr bwMode="auto">
            <a:xfrm>
              <a:off x="2737" y="2481"/>
              <a:ext cx="38" cy="39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Oval 249"/>
            <p:cNvSpPr>
              <a:spLocks noChangeArrowheads="1"/>
            </p:cNvSpPr>
            <p:nvPr/>
          </p:nvSpPr>
          <p:spPr bwMode="auto">
            <a:xfrm>
              <a:off x="716" y="1947"/>
              <a:ext cx="38" cy="38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Oval 250"/>
            <p:cNvSpPr>
              <a:spLocks noChangeArrowheads="1"/>
            </p:cNvSpPr>
            <p:nvPr/>
          </p:nvSpPr>
          <p:spPr bwMode="auto">
            <a:xfrm>
              <a:off x="873" y="2132"/>
              <a:ext cx="38" cy="38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Oval 251"/>
            <p:cNvSpPr>
              <a:spLocks noChangeArrowheads="1"/>
            </p:cNvSpPr>
            <p:nvPr/>
          </p:nvSpPr>
          <p:spPr bwMode="auto">
            <a:xfrm>
              <a:off x="1026" y="2460"/>
              <a:ext cx="39" cy="39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252"/>
            <p:cNvSpPr>
              <a:spLocks noChangeArrowheads="1"/>
            </p:cNvSpPr>
            <p:nvPr/>
          </p:nvSpPr>
          <p:spPr bwMode="auto">
            <a:xfrm>
              <a:off x="1183" y="1626"/>
              <a:ext cx="39" cy="38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253"/>
            <p:cNvSpPr>
              <a:spLocks noChangeArrowheads="1"/>
            </p:cNvSpPr>
            <p:nvPr/>
          </p:nvSpPr>
          <p:spPr bwMode="auto">
            <a:xfrm>
              <a:off x="1337" y="1905"/>
              <a:ext cx="38" cy="39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254"/>
            <p:cNvSpPr>
              <a:spLocks noChangeArrowheads="1"/>
            </p:cNvSpPr>
            <p:nvPr/>
          </p:nvSpPr>
          <p:spPr bwMode="auto">
            <a:xfrm>
              <a:off x="1494" y="1814"/>
              <a:ext cx="39" cy="39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255"/>
            <p:cNvSpPr>
              <a:spLocks noChangeArrowheads="1"/>
            </p:cNvSpPr>
            <p:nvPr/>
          </p:nvSpPr>
          <p:spPr bwMode="auto">
            <a:xfrm>
              <a:off x="1648" y="1689"/>
              <a:ext cx="38" cy="38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256"/>
            <p:cNvSpPr>
              <a:spLocks noChangeArrowheads="1"/>
            </p:cNvSpPr>
            <p:nvPr/>
          </p:nvSpPr>
          <p:spPr bwMode="auto">
            <a:xfrm>
              <a:off x="1805" y="2020"/>
              <a:ext cx="38" cy="39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257"/>
            <p:cNvSpPr>
              <a:spLocks noChangeArrowheads="1"/>
            </p:cNvSpPr>
            <p:nvPr/>
          </p:nvSpPr>
          <p:spPr bwMode="auto">
            <a:xfrm>
              <a:off x="1962" y="1923"/>
              <a:ext cx="38" cy="38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258"/>
            <p:cNvSpPr>
              <a:spLocks noChangeArrowheads="1"/>
            </p:cNvSpPr>
            <p:nvPr/>
          </p:nvSpPr>
          <p:spPr bwMode="auto">
            <a:xfrm>
              <a:off x="2115" y="1483"/>
              <a:ext cx="39" cy="38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Oval 259"/>
            <p:cNvSpPr>
              <a:spLocks noChangeArrowheads="1"/>
            </p:cNvSpPr>
            <p:nvPr/>
          </p:nvSpPr>
          <p:spPr bwMode="auto">
            <a:xfrm>
              <a:off x="2273" y="1566"/>
              <a:ext cx="38" cy="39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Oval 260"/>
            <p:cNvSpPr>
              <a:spLocks noChangeArrowheads="1"/>
            </p:cNvSpPr>
            <p:nvPr/>
          </p:nvSpPr>
          <p:spPr bwMode="auto">
            <a:xfrm>
              <a:off x="2426" y="1242"/>
              <a:ext cx="39" cy="38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Oval 261"/>
            <p:cNvSpPr>
              <a:spLocks noChangeArrowheads="1"/>
            </p:cNvSpPr>
            <p:nvPr/>
          </p:nvSpPr>
          <p:spPr bwMode="auto">
            <a:xfrm>
              <a:off x="2583" y="1427"/>
              <a:ext cx="39" cy="38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Oval 262"/>
            <p:cNvSpPr>
              <a:spLocks noChangeArrowheads="1"/>
            </p:cNvSpPr>
            <p:nvPr/>
          </p:nvSpPr>
          <p:spPr bwMode="auto">
            <a:xfrm>
              <a:off x="2737" y="1629"/>
              <a:ext cx="38" cy="39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263"/>
            <p:cNvSpPr>
              <a:spLocks/>
            </p:cNvSpPr>
            <p:nvPr/>
          </p:nvSpPr>
          <p:spPr bwMode="auto">
            <a:xfrm>
              <a:off x="737" y="2582"/>
              <a:ext cx="2021" cy="385"/>
            </a:xfrm>
            <a:custGeom>
              <a:avLst/>
              <a:gdLst>
                <a:gd name="T0" fmla="*/ 0 w 579"/>
                <a:gd name="T1" fmla="*/ 110 h 110"/>
                <a:gd name="T2" fmla="*/ 289 w 579"/>
                <a:gd name="T3" fmla="*/ 55 h 110"/>
                <a:gd name="T4" fmla="*/ 579 w 579"/>
                <a:gd name="T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9" h="110">
                  <a:moveTo>
                    <a:pt x="0" y="110"/>
                  </a:moveTo>
                  <a:lnTo>
                    <a:pt x="289" y="55"/>
                  </a:lnTo>
                  <a:lnTo>
                    <a:pt x="579" y="0"/>
                  </a:lnTo>
                </a:path>
              </a:pathLst>
            </a:custGeom>
            <a:noFill/>
            <a:ln w="1587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264"/>
            <p:cNvSpPr>
              <a:spLocks/>
            </p:cNvSpPr>
            <p:nvPr/>
          </p:nvSpPr>
          <p:spPr bwMode="auto">
            <a:xfrm>
              <a:off x="737" y="1441"/>
              <a:ext cx="2021" cy="709"/>
            </a:xfrm>
            <a:custGeom>
              <a:avLst/>
              <a:gdLst>
                <a:gd name="T0" fmla="*/ 0 w 579"/>
                <a:gd name="T1" fmla="*/ 203 h 203"/>
                <a:gd name="T2" fmla="*/ 289 w 579"/>
                <a:gd name="T3" fmla="*/ 101 h 203"/>
                <a:gd name="T4" fmla="*/ 579 w 579"/>
                <a:gd name="T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9" h="203">
                  <a:moveTo>
                    <a:pt x="0" y="203"/>
                  </a:moveTo>
                  <a:lnTo>
                    <a:pt x="289" y="101"/>
                  </a:lnTo>
                  <a:lnTo>
                    <a:pt x="579" y="0"/>
                  </a:lnTo>
                </a:path>
              </a:pathLst>
            </a:custGeom>
            <a:noFill/>
            <a:ln w="158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Rectangle 265"/>
            <p:cNvSpPr>
              <a:spLocks noChangeArrowheads="1"/>
            </p:cNvSpPr>
            <p:nvPr/>
          </p:nvSpPr>
          <p:spPr bwMode="auto">
            <a:xfrm>
              <a:off x="566" y="3407"/>
              <a:ext cx="186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1A476F"/>
                  </a:solidFill>
                </a:rPr>
                <a:t>Annual Change = 0.20 (0.07, 0.35)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Rectangle 266"/>
            <p:cNvSpPr>
              <a:spLocks noChangeArrowheads="1"/>
            </p:cNvSpPr>
            <p:nvPr/>
          </p:nvSpPr>
          <p:spPr bwMode="auto">
            <a:xfrm>
              <a:off x="566" y="945"/>
              <a:ext cx="186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90353B"/>
                  </a:solidFill>
                </a:rPr>
                <a:t>Annual Change = 0.37 (0.20, 0.55)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Oval 267"/>
            <p:cNvSpPr>
              <a:spLocks noChangeArrowheads="1"/>
            </p:cNvSpPr>
            <p:nvPr/>
          </p:nvSpPr>
          <p:spPr bwMode="auto">
            <a:xfrm>
              <a:off x="3306" y="2282"/>
              <a:ext cx="38" cy="39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Oval 268"/>
            <p:cNvSpPr>
              <a:spLocks noChangeArrowheads="1"/>
            </p:cNvSpPr>
            <p:nvPr/>
          </p:nvSpPr>
          <p:spPr bwMode="auto">
            <a:xfrm>
              <a:off x="3463" y="2747"/>
              <a:ext cx="38" cy="38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Oval 269"/>
            <p:cNvSpPr>
              <a:spLocks noChangeArrowheads="1"/>
            </p:cNvSpPr>
            <p:nvPr/>
          </p:nvSpPr>
          <p:spPr bwMode="auto">
            <a:xfrm>
              <a:off x="3617" y="2768"/>
              <a:ext cx="38" cy="38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Oval 270"/>
            <p:cNvSpPr>
              <a:spLocks noChangeArrowheads="1"/>
            </p:cNvSpPr>
            <p:nvPr/>
          </p:nvSpPr>
          <p:spPr bwMode="auto">
            <a:xfrm>
              <a:off x="3774" y="2607"/>
              <a:ext cx="38" cy="38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Oval 271"/>
            <p:cNvSpPr>
              <a:spLocks noChangeArrowheads="1"/>
            </p:cNvSpPr>
            <p:nvPr/>
          </p:nvSpPr>
          <p:spPr bwMode="auto">
            <a:xfrm>
              <a:off x="3927" y="2869"/>
              <a:ext cx="39" cy="38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272"/>
            <p:cNvSpPr>
              <a:spLocks noChangeArrowheads="1"/>
            </p:cNvSpPr>
            <p:nvPr/>
          </p:nvSpPr>
          <p:spPr bwMode="auto">
            <a:xfrm>
              <a:off x="4084" y="2879"/>
              <a:ext cx="39" cy="39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Oval 273"/>
            <p:cNvSpPr>
              <a:spLocks noChangeArrowheads="1"/>
            </p:cNvSpPr>
            <p:nvPr/>
          </p:nvSpPr>
          <p:spPr bwMode="auto">
            <a:xfrm>
              <a:off x="4238" y="2642"/>
              <a:ext cx="38" cy="38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Oval 274"/>
            <p:cNvSpPr>
              <a:spLocks noChangeArrowheads="1"/>
            </p:cNvSpPr>
            <p:nvPr/>
          </p:nvSpPr>
          <p:spPr bwMode="auto">
            <a:xfrm>
              <a:off x="4395" y="2876"/>
              <a:ext cx="38" cy="38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Oval 275"/>
            <p:cNvSpPr>
              <a:spLocks noChangeArrowheads="1"/>
            </p:cNvSpPr>
            <p:nvPr/>
          </p:nvSpPr>
          <p:spPr bwMode="auto">
            <a:xfrm>
              <a:off x="4549" y="2893"/>
              <a:ext cx="38" cy="39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Oval 276"/>
            <p:cNvSpPr>
              <a:spLocks noChangeArrowheads="1"/>
            </p:cNvSpPr>
            <p:nvPr/>
          </p:nvSpPr>
          <p:spPr bwMode="auto">
            <a:xfrm>
              <a:off x="4706" y="2778"/>
              <a:ext cx="38" cy="38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277"/>
            <p:cNvSpPr>
              <a:spLocks noChangeArrowheads="1"/>
            </p:cNvSpPr>
            <p:nvPr/>
          </p:nvSpPr>
          <p:spPr bwMode="auto">
            <a:xfrm>
              <a:off x="4859" y="2883"/>
              <a:ext cx="39" cy="38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Oval 278"/>
            <p:cNvSpPr>
              <a:spLocks noChangeArrowheads="1"/>
            </p:cNvSpPr>
            <p:nvPr/>
          </p:nvSpPr>
          <p:spPr bwMode="auto">
            <a:xfrm>
              <a:off x="5016" y="2967"/>
              <a:ext cx="39" cy="38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Oval 279"/>
            <p:cNvSpPr>
              <a:spLocks noChangeArrowheads="1"/>
            </p:cNvSpPr>
            <p:nvPr/>
          </p:nvSpPr>
          <p:spPr bwMode="auto">
            <a:xfrm>
              <a:off x="5174" y="3092"/>
              <a:ext cx="38" cy="39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Oval 280"/>
            <p:cNvSpPr>
              <a:spLocks noChangeArrowheads="1"/>
            </p:cNvSpPr>
            <p:nvPr/>
          </p:nvSpPr>
          <p:spPr bwMode="auto">
            <a:xfrm>
              <a:off x="5327" y="2527"/>
              <a:ext cx="39" cy="38"/>
            </a:xfrm>
            <a:prstGeom prst="ellipse">
              <a:avLst/>
            </a:prstGeom>
            <a:solidFill>
              <a:srgbClr val="1A476F"/>
            </a:solidFill>
            <a:ln w="1587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Oval 281"/>
            <p:cNvSpPr>
              <a:spLocks noChangeArrowheads="1"/>
            </p:cNvSpPr>
            <p:nvPr/>
          </p:nvSpPr>
          <p:spPr bwMode="auto">
            <a:xfrm>
              <a:off x="3306" y="1643"/>
              <a:ext cx="38" cy="39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Oval 282"/>
            <p:cNvSpPr>
              <a:spLocks noChangeArrowheads="1"/>
            </p:cNvSpPr>
            <p:nvPr/>
          </p:nvSpPr>
          <p:spPr bwMode="auto">
            <a:xfrm>
              <a:off x="3463" y="1535"/>
              <a:ext cx="38" cy="38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Oval 283"/>
            <p:cNvSpPr>
              <a:spLocks noChangeArrowheads="1"/>
            </p:cNvSpPr>
            <p:nvPr/>
          </p:nvSpPr>
          <p:spPr bwMode="auto">
            <a:xfrm>
              <a:off x="3617" y="1786"/>
              <a:ext cx="38" cy="39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Oval 284"/>
            <p:cNvSpPr>
              <a:spLocks noChangeArrowheads="1"/>
            </p:cNvSpPr>
            <p:nvPr/>
          </p:nvSpPr>
          <p:spPr bwMode="auto">
            <a:xfrm>
              <a:off x="3774" y="1835"/>
              <a:ext cx="38" cy="39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Oval 285"/>
            <p:cNvSpPr>
              <a:spLocks noChangeArrowheads="1"/>
            </p:cNvSpPr>
            <p:nvPr/>
          </p:nvSpPr>
          <p:spPr bwMode="auto">
            <a:xfrm>
              <a:off x="3927" y="1916"/>
              <a:ext cx="39" cy="38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Oval 286"/>
            <p:cNvSpPr>
              <a:spLocks noChangeArrowheads="1"/>
            </p:cNvSpPr>
            <p:nvPr/>
          </p:nvSpPr>
          <p:spPr bwMode="auto">
            <a:xfrm>
              <a:off x="4084" y="1703"/>
              <a:ext cx="39" cy="38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Oval 287"/>
            <p:cNvSpPr>
              <a:spLocks noChangeArrowheads="1"/>
            </p:cNvSpPr>
            <p:nvPr/>
          </p:nvSpPr>
          <p:spPr bwMode="auto">
            <a:xfrm>
              <a:off x="4238" y="1661"/>
              <a:ext cx="38" cy="38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Oval 288"/>
            <p:cNvSpPr>
              <a:spLocks noChangeArrowheads="1"/>
            </p:cNvSpPr>
            <p:nvPr/>
          </p:nvSpPr>
          <p:spPr bwMode="auto">
            <a:xfrm>
              <a:off x="4395" y="1668"/>
              <a:ext cx="38" cy="38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Oval 289"/>
            <p:cNvSpPr>
              <a:spLocks noChangeArrowheads="1"/>
            </p:cNvSpPr>
            <p:nvPr/>
          </p:nvSpPr>
          <p:spPr bwMode="auto">
            <a:xfrm>
              <a:off x="4549" y="1793"/>
              <a:ext cx="38" cy="39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Oval 290"/>
            <p:cNvSpPr>
              <a:spLocks noChangeArrowheads="1"/>
            </p:cNvSpPr>
            <p:nvPr/>
          </p:nvSpPr>
          <p:spPr bwMode="auto">
            <a:xfrm>
              <a:off x="4706" y="1731"/>
              <a:ext cx="38" cy="38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Oval 291"/>
            <p:cNvSpPr>
              <a:spLocks noChangeArrowheads="1"/>
            </p:cNvSpPr>
            <p:nvPr/>
          </p:nvSpPr>
          <p:spPr bwMode="auto">
            <a:xfrm>
              <a:off x="4859" y="1944"/>
              <a:ext cx="39" cy="38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Oval 292"/>
            <p:cNvSpPr>
              <a:spLocks noChangeArrowheads="1"/>
            </p:cNvSpPr>
            <p:nvPr/>
          </p:nvSpPr>
          <p:spPr bwMode="auto">
            <a:xfrm>
              <a:off x="5016" y="2094"/>
              <a:ext cx="39" cy="38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293"/>
            <p:cNvSpPr>
              <a:spLocks noChangeArrowheads="1"/>
            </p:cNvSpPr>
            <p:nvPr/>
          </p:nvSpPr>
          <p:spPr bwMode="auto">
            <a:xfrm>
              <a:off x="5174" y="2083"/>
              <a:ext cx="38" cy="39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294"/>
            <p:cNvSpPr>
              <a:spLocks noChangeArrowheads="1"/>
            </p:cNvSpPr>
            <p:nvPr/>
          </p:nvSpPr>
          <p:spPr bwMode="auto">
            <a:xfrm>
              <a:off x="5327" y="1856"/>
              <a:ext cx="39" cy="39"/>
            </a:xfrm>
            <a:prstGeom prst="ellipse">
              <a:avLst/>
            </a:prstGeom>
            <a:solidFill>
              <a:srgbClr val="90353B"/>
            </a:solidFill>
            <a:ln w="1587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295"/>
            <p:cNvSpPr>
              <a:spLocks/>
            </p:cNvSpPr>
            <p:nvPr/>
          </p:nvSpPr>
          <p:spPr bwMode="auto">
            <a:xfrm>
              <a:off x="3327" y="2642"/>
              <a:ext cx="2021" cy="300"/>
            </a:xfrm>
            <a:custGeom>
              <a:avLst/>
              <a:gdLst>
                <a:gd name="T0" fmla="*/ 0 w 579"/>
                <a:gd name="T1" fmla="*/ 0 h 86"/>
                <a:gd name="T2" fmla="*/ 289 w 579"/>
                <a:gd name="T3" fmla="*/ 43 h 86"/>
                <a:gd name="T4" fmla="*/ 579 w 579"/>
                <a:gd name="T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9" h="86">
                  <a:moveTo>
                    <a:pt x="0" y="0"/>
                  </a:moveTo>
                  <a:lnTo>
                    <a:pt x="289" y="43"/>
                  </a:lnTo>
                  <a:lnTo>
                    <a:pt x="579" y="86"/>
                  </a:lnTo>
                </a:path>
              </a:pathLst>
            </a:custGeom>
            <a:noFill/>
            <a:ln w="1587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296"/>
            <p:cNvSpPr>
              <a:spLocks/>
            </p:cNvSpPr>
            <p:nvPr/>
          </p:nvSpPr>
          <p:spPr bwMode="auto">
            <a:xfrm>
              <a:off x="3327" y="1657"/>
              <a:ext cx="2021" cy="332"/>
            </a:xfrm>
            <a:custGeom>
              <a:avLst/>
              <a:gdLst>
                <a:gd name="T0" fmla="*/ 0 w 579"/>
                <a:gd name="T1" fmla="*/ 0 h 95"/>
                <a:gd name="T2" fmla="*/ 289 w 579"/>
                <a:gd name="T3" fmla="*/ 48 h 95"/>
                <a:gd name="T4" fmla="*/ 579 w 579"/>
                <a:gd name="T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9" h="95">
                  <a:moveTo>
                    <a:pt x="0" y="0"/>
                  </a:moveTo>
                  <a:lnTo>
                    <a:pt x="289" y="48"/>
                  </a:lnTo>
                  <a:lnTo>
                    <a:pt x="579" y="95"/>
                  </a:lnTo>
                </a:path>
              </a:pathLst>
            </a:custGeom>
            <a:noFill/>
            <a:ln w="158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Rectangle 297"/>
            <p:cNvSpPr>
              <a:spLocks noChangeArrowheads="1"/>
            </p:cNvSpPr>
            <p:nvPr/>
          </p:nvSpPr>
          <p:spPr bwMode="auto">
            <a:xfrm>
              <a:off x="3156" y="3407"/>
              <a:ext cx="198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1A476F"/>
                  </a:solidFill>
                </a:rPr>
                <a:t>Annual Change = -0.16 (-0.25, -0.07)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Rectangle 298"/>
            <p:cNvSpPr>
              <a:spLocks noChangeArrowheads="1"/>
            </p:cNvSpPr>
            <p:nvPr/>
          </p:nvSpPr>
          <p:spPr bwMode="auto">
            <a:xfrm>
              <a:off x="3156" y="945"/>
              <a:ext cx="198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90353B"/>
                  </a:solidFill>
                </a:rPr>
                <a:t>Annual Change = -0.18 (-0.30, -0.06)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Rectangle 299"/>
            <p:cNvSpPr>
              <a:spLocks noChangeArrowheads="1"/>
            </p:cNvSpPr>
            <p:nvPr/>
          </p:nvSpPr>
          <p:spPr bwMode="auto">
            <a:xfrm>
              <a:off x="4884" y="1493"/>
              <a:ext cx="47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90353B"/>
                  </a:solidFill>
                </a:rPr>
                <a:t>Women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Rectangle 300"/>
            <p:cNvSpPr>
              <a:spLocks noChangeArrowheads="1"/>
            </p:cNvSpPr>
            <p:nvPr/>
          </p:nvSpPr>
          <p:spPr bwMode="auto">
            <a:xfrm>
              <a:off x="5114" y="2687"/>
              <a:ext cx="26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1A476F"/>
                  </a:solidFill>
                </a:rPr>
                <a:t>Men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Line 301"/>
            <p:cNvSpPr>
              <a:spLocks noChangeShapeType="1"/>
            </p:cNvSpPr>
            <p:nvPr/>
          </p:nvSpPr>
          <p:spPr bwMode="auto">
            <a:xfrm flipV="1">
              <a:off x="503" y="638"/>
              <a:ext cx="0" cy="307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Line 302"/>
            <p:cNvSpPr>
              <a:spLocks noChangeShapeType="1"/>
            </p:cNvSpPr>
            <p:nvPr/>
          </p:nvSpPr>
          <p:spPr bwMode="auto">
            <a:xfrm flipH="1">
              <a:off x="454" y="3633"/>
              <a:ext cx="4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Rectangle 303"/>
            <p:cNvSpPr>
              <a:spLocks noChangeArrowheads="1"/>
            </p:cNvSpPr>
            <p:nvPr/>
          </p:nvSpPr>
          <p:spPr bwMode="auto">
            <a:xfrm rot="16200000">
              <a:off x="303" y="3526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</a:rPr>
                <a:t>70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Line 304"/>
            <p:cNvSpPr>
              <a:spLocks noChangeShapeType="1"/>
            </p:cNvSpPr>
            <p:nvPr/>
          </p:nvSpPr>
          <p:spPr bwMode="auto">
            <a:xfrm flipH="1">
              <a:off x="454" y="2904"/>
              <a:ext cx="4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Rectangle 305"/>
            <p:cNvSpPr>
              <a:spLocks noChangeArrowheads="1"/>
            </p:cNvSpPr>
            <p:nvPr/>
          </p:nvSpPr>
          <p:spPr bwMode="auto">
            <a:xfrm rot="16200000">
              <a:off x="303" y="2796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</a:rPr>
                <a:t>75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Line 306"/>
            <p:cNvSpPr>
              <a:spLocks noChangeShapeType="1"/>
            </p:cNvSpPr>
            <p:nvPr/>
          </p:nvSpPr>
          <p:spPr bwMode="auto">
            <a:xfrm flipH="1">
              <a:off x="454" y="2174"/>
              <a:ext cx="4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Rectangle 307"/>
            <p:cNvSpPr>
              <a:spLocks noChangeArrowheads="1"/>
            </p:cNvSpPr>
            <p:nvPr/>
          </p:nvSpPr>
          <p:spPr bwMode="auto">
            <a:xfrm rot="16200000">
              <a:off x="303" y="2066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</a:rPr>
                <a:t>80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Line 308"/>
            <p:cNvSpPr>
              <a:spLocks noChangeShapeType="1"/>
            </p:cNvSpPr>
            <p:nvPr/>
          </p:nvSpPr>
          <p:spPr bwMode="auto">
            <a:xfrm flipH="1">
              <a:off x="454" y="1444"/>
              <a:ext cx="4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Rectangle 309"/>
            <p:cNvSpPr>
              <a:spLocks noChangeArrowheads="1"/>
            </p:cNvSpPr>
            <p:nvPr/>
          </p:nvSpPr>
          <p:spPr bwMode="auto">
            <a:xfrm rot="16200000">
              <a:off x="303" y="1337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</a:rPr>
                <a:t>85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Line 310"/>
            <p:cNvSpPr>
              <a:spLocks noChangeShapeType="1"/>
            </p:cNvSpPr>
            <p:nvPr/>
          </p:nvSpPr>
          <p:spPr bwMode="auto">
            <a:xfrm flipH="1">
              <a:off x="454" y="718"/>
              <a:ext cx="4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Rectangle 311"/>
            <p:cNvSpPr>
              <a:spLocks noChangeArrowheads="1"/>
            </p:cNvSpPr>
            <p:nvPr/>
          </p:nvSpPr>
          <p:spPr bwMode="auto">
            <a:xfrm rot="16200000">
              <a:off x="303" y="610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</a:rPr>
                <a:t>90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Line 312"/>
            <p:cNvSpPr>
              <a:spLocks noChangeShapeType="1"/>
            </p:cNvSpPr>
            <p:nvPr/>
          </p:nvSpPr>
          <p:spPr bwMode="auto">
            <a:xfrm>
              <a:off x="503" y="3710"/>
              <a:ext cx="248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Line 313"/>
            <p:cNvSpPr>
              <a:spLocks noChangeShapeType="1"/>
            </p:cNvSpPr>
            <p:nvPr/>
          </p:nvSpPr>
          <p:spPr bwMode="auto">
            <a:xfrm>
              <a:off x="737" y="3710"/>
              <a:ext cx="0" cy="4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Rectangle 314"/>
            <p:cNvSpPr>
              <a:spLocks noChangeArrowheads="1"/>
            </p:cNvSpPr>
            <p:nvPr/>
          </p:nvSpPr>
          <p:spPr bwMode="auto">
            <a:xfrm>
              <a:off x="604" y="3787"/>
              <a:ext cx="27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</a:rPr>
                <a:t>2001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Line 315"/>
            <p:cNvSpPr>
              <a:spLocks noChangeShapeType="1"/>
            </p:cNvSpPr>
            <p:nvPr/>
          </p:nvSpPr>
          <p:spPr bwMode="auto">
            <a:xfrm>
              <a:off x="2758" y="3710"/>
              <a:ext cx="0" cy="4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Rectangle 316"/>
            <p:cNvSpPr>
              <a:spLocks noChangeArrowheads="1"/>
            </p:cNvSpPr>
            <p:nvPr/>
          </p:nvSpPr>
          <p:spPr bwMode="auto">
            <a:xfrm>
              <a:off x="2625" y="3787"/>
              <a:ext cx="27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</a:rPr>
                <a:t>2014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Line 317"/>
            <p:cNvSpPr>
              <a:spLocks noChangeShapeType="1"/>
            </p:cNvSpPr>
            <p:nvPr/>
          </p:nvSpPr>
          <p:spPr bwMode="auto">
            <a:xfrm>
              <a:off x="3093" y="3710"/>
              <a:ext cx="248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Line 318"/>
            <p:cNvSpPr>
              <a:spLocks noChangeShapeType="1"/>
            </p:cNvSpPr>
            <p:nvPr/>
          </p:nvSpPr>
          <p:spPr bwMode="auto">
            <a:xfrm>
              <a:off x="3327" y="3710"/>
              <a:ext cx="0" cy="4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Rectangle 319"/>
            <p:cNvSpPr>
              <a:spLocks noChangeArrowheads="1"/>
            </p:cNvSpPr>
            <p:nvPr/>
          </p:nvSpPr>
          <p:spPr bwMode="auto">
            <a:xfrm>
              <a:off x="3194" y="3787"/>
              <a:ext cx="27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</a:rPr>
                <a:t>2001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Line 320"/>
            <p:cNvSpPr>
              <a:spLocks noChangeShapeType="1"/>
            </p:cNvSpPr>
            <p:nvPr/>
          </p:nvSpPr>
          <p:spPr bwMode="auto">
            <a:xfrm>
              <a:off x="5348" y="3710"/>
              <a:ext cx="0" cy="4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Rectangle 321"/>
            <p:cNvSpPr>
              <a:spLocks noChangeArrowheads="1"/>
            </p:cNvSpPr>
            <p:nvPr/>
          </p:nvSpPr>
          <p:spPr bwMode="auto">
            <a:xfrm>
              <a:off x="5215" y="3787"/>
              <a:ext cx="27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</a:rPr>
                <a:t>2014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Rectangle 323"/>
            <p:cNvSpPr>
              <a:spLocks noChangeArrowheads="1"/>
            </p:cNvSpPr>
            <p:nvPr/>
          </p:nvSpPr>
          <p:spPr bwMode="auto">
            <a:xfrm>
              <a:off x="1257" y="464"/>
              <a:ext cx="97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Birmingham, AL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Rectangle 325"/>
            <p:cNvSpPr>
              <a:spLocks noChangeArrowheads="1"/>
            </p:cNvSpPr>
            <p:nvPr/>
          </p:nvSpPr>
          <p:spPr bwMode="auto">
            <a:xfrm>
              <a:off x="4004" y="464"/>
              <a:ext cx="65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Tampa, FL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Rectangle 326"/>
            <p:cNvSpPr>
              <a:spLocks noChangeArrowheads="1"/>
            </p:cNvSpPr>
            <p:nvPr/>
          </p:nvSpPr>
          <p:spPr bwMode="auto">
            <a:xfrm>
              <a:off x="1721" y="240"/>
              <a:ext cx="4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200">
                  <a:solidFill>
                    <a:srgbClr val="1E2D53"/>
                  </a:solidFill>
                </a:rPr>
                <a:t> 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Rectangle 327"/>
            <p:cNvSpPr>
              <a:spLocks noChangeArrowheads="1"/>
            </p:cNvSpPr>
            <p:nvPr/>
          </p:nvSpPr>
          <p:spPr bwMode="auto">
            <a:xfrm>
              <a:off x="4311" y="240"/>
              <a:ext cx="4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200">
                  <a:solidFill>
                    <a:srgbClr val="1E2D53"/>
                  </a:solidFill>
                </a:rPr>
                <a:t> 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Rectangle 328"/>
            <p:cNvSpPr>
              <a:spLocks noChangeArrowheads="1"/>
            </p:cNvSpPr>
            <p:nvPr/>
          </p:nvSpPr>
          <p:spPr bwMode="auto">
            <a:xfrm rot="16200000">
              <a:off x="-860" y="1926"/>
              <a:ext cx="204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Expected Age at Death in Years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Rectangle 329"/>
            <p:cNvSpPr>
              <a:spLocks noChangeArrowheads="1"/>
            </p:cNvSpPr>
            <p:nvPr/>
          </p:nvSpPr>
          <p:spPr bwMode="auto">
            <a:xfrm>
              <a:off x="2775" y="3965"/>
              <a:ext cx="29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Year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3" name="Rectangle 354"/>
          <p:cNvSpPr>
            <a:spLocks noChangeArrowheads="1"/>
          </p:cNvSpPr>
          <p:nvPr/>
        </p:nvSpPr>
        <p:spPr bwMode="auto">
          <a:xfrm>
            <a:off x="5342362" y="6540909"/>
            <a:ext cx="4488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Men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74" name="Rectangle 354"/>
          <p:cNvSpPr>
            <a:spLocks noChangeArrowheads="1"/>
          </p:cNvSpPr>
          <p:nvPr/>
        </p:nvSpPr>
        <p:spPr bwMode="auto">
          <a:xfrm>
            <a:off x="6752878" y="6553203"/>
            <a:ext cx="7909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Women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75" name="Oval 138"/>
          <p:cNvSpPr>
            <a:spLocks noChangeArrowheads="1"/>
          </p:cNvSpPr>
          <p:nvPr/>
        </p:nvSpPr>
        <p:spPr bwMode="auto">
          <a:xfrm>
            <a:off x="5121278" y="6629403"/>
            <a:ext cx="60325" cy="61913"/>
          </a:xfrm>
          <a:prstGeom prst="ellipse">
            <a:avLst/>
          </a:prstGeom>
          <a:solidFill>
            <a:srgbClr val="1A476F"/>
          </a:solidFill>
          <a:ln w="1587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6" name="Oval 262"/>
          <p:cNvSpPr>
            <a:spLocks noChangeArrowheads="1"/>
          </p:cNvSpPr>
          <p:nvPr/>
        </p:nvSpPr>
        <p:spPr bwMode="auto">
          <a:xfrm>
            <a:off x="6553203" y="6629403"/>
            <a:ext cx="60325" cy="61913"/>
          </a:xfrm>
          <a:prstGeom prst="ellipse">
            <a:avLst/>
          </a:prstGeom>
          <a:solidFill>
            <a:srgbClr val="90353B"/>
          </a:solidFill>
          <a:ln w="1587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7" name="Title 1"/>
          <p:cNvSpPr txBox="1">
            <a:spLocks/>
          </p:cNvSpPr>
          <p:nvPr/>
        </p:nvSpPr>
        <p:spPr>
          <a:xfrm>
            <a:off x="1447800" y="1"/>
            <a:ext cx="9372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Expected Age at Death in Bottom Quartile</a:t>
            </a:r>
          </a:p>
        </p:txBody>
      </p:sp>
    </p:spTree>
    <p:extLst>
      <p:ext uri="{BB962C8B-B14F-4D97-AF65-F5344CB8AC3E}">
        <p14:creationId xmlns:p14="http://schemas.microsoft.com/office/powerpoint/2010/main" val="390529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87676"/>
            <a:ext cx="8915400" cy="5594124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Health is a very complex market with many non-standard features</a:t>
            </a:r>
          </a:p>
          <a:p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1. Patients have private information 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asymmetric information</a:t>
            </a: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2. Hard for patients to judge quality and decide what to buy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3. Third-party payers (insurance companies) 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moral hazard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Escalating costs of healthcare in America (now 17% of GDP)</a:t>
            </a:r>
          </a:p>
          <a:p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Particularly timely topic in the context of political debate on Affordable Care Act (Obamacare vs.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Trumpcare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4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Economics: Markets for Healthcare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15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066800" y="0"/>
            <a:ext cx="10058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Expected Age at Death in Bottom Quartile</a:t>
            </a: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10 and Bottom 10 CZs Among 100 Largest CZs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3" y="6412468"/>
            <a:ext cx="520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Note: 95% confidence intervals shown in parentheses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758072"/>
              </p:ext>
            </p:extLst>
          </p:nvPr>
        </p:nvGraphicFramePr>
        <p:xfrm>
          <a:off x="1762224" y="914400"/>
          <a:ext cx="8753376" cy="5407822"/>
        </p:xfrm>
        <a:graphic>
          <a:graphicData uri="http://schemas.openxmlformats.org/drawingml/2006/table">
            <a:tbl>
              <a:tblPr firstRow="1" firstCol="1" bandRow="1"/>
              <a:tblGrid>
                <a:gridCol w="921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3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2400">
                <a:tc gridSpan="2"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822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Top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10 CZs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Bottom 10 CZs</a:t>
                      </a: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73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Rank</a:t>
                      </a: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</a:t>
                      </a: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over Decade</a:t>
                      </a: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</a:t>
                      </a: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</a:t>
                      </a: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 Decade</a:t>
                      </a: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Toms River, NJ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 (2.4, 5.2)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Cape Coral, FL</a:t>
                      </a: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-0.7 (-2.1, 0.6)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Birmingham, AL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 (1.8, 4.1)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Miami, FL</a:t>
                      </a: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-0.7 (-1.4, -0.1)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Richmond, VA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 (1.3, 3.9)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Tucson, AZ</a:t>
                      </a: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-0.7 (-2.0, 0.5)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Syracuse, NY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 (1.1, 4.0)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Albuquerque, NM</a:t>
                      </a: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-0.8 (-2.2, 0.6)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Cincinnati,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 (1.5, 3.4)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Sarasota, FL</a:t>
                      </a: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-0.8 (-2.0, 0.3)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Fayetteville, NC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 (1.0, 3.8)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 Moines, IA</a:t>
                      </a: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 (-3.0, 0.8)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Springfield,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 (0.6, 4.1)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Bakersfield, CA</a:t>
                      </a: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 (-2.8, 0.3)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Gary, IN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 (0.8, 3.8)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Knoxville, TN</a:t>
                      </a: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 (-2.6, 0.1)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Scranton, PA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 (0.8, 3.4)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Pensacola, FL</a:t>
                      </a: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-1.5 (-3.0, -0.2)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Honolulu, HI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 (0.5, 3.8)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Tampa,</a:t>
                      </a:r>
                      <a:r>
                        <a:rPr lang="en-US" sz="1600" b="0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FL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-1.7 (-2.5, -0.9)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164"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60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2363450"/>
            <a:ext cx="9144000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a typeface="ＭＳ Ｐゴシック" pitchFamily="34" charset="-128"/>
              </a:rPr>
              <a:t>Correlates of Spatial Variation in Life Expectancy</a:t>
            </a:r>
          </a:p>
        </p:txBody>
      </p:sp>
    </p:spTree>
    <p:extLst>
      <p:ext uri="{BB962C8B-B14F-4D97-AF65-F5344CB8AC3E}">
        <p14:creationId xmlns:p14="http://schemas.microsoft.com/office/powerpoint/2010/main" val="239885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Does Life Expectancy Vary Across Areas?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52600" y="1187676"/>
            <a:ext cx="8915400" cy="55941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F497D"/>
              </a:buClr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Finally, we characterize the features of areas with high vs. low life expectancy conditional on income</a:t>
            </a:r>
          </a:p>
          <a:p>
            <a:pPr>
              <a:buClr>
                <a:srgbClr val="1F497D"/>
              </a:buClr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42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143000" y="0"/>
            <a:ext cx="10058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Correlations of Expected Age at Death with Health and Social Factors</a:t>
            </a: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Individuals in Bottom Quartile of Income Distribution</a:t>
            </a:r>
          </a:p>
        </p:txBody>
      </p:sp>
      <p:pic>
        <p:nvPicPr>
          <p:cNvPr id="177" name="Picture 1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027" y="762000"/>
            <a:ext cx="6943946" cy="61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6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143000" y="0"/>
            <a:ext cx="10058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 Rates for Individuals in Bottom Income Quartile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00"/>
            <a:ext cx="91440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6360695"/>
            <a:ext cx="624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Lighter Colors Represent Areas Lower Smoking Rates</a:t>
            </a:r>
          </a:p>
        </p:txBody>
      </p:sp>
    </p:spTree>
    <p:extLst>
      <p:ext uri="{BB962C8B-B14F-4D97-AF65-F5344CB8AC3E}">
        <p14:creationId xmlns:p14="http://schemas.microsoft.com/office/powerpoint/2010/main" val="22188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721518"/>
            <a:ext cx="6858000" cy="613648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43000" y="0"/>
            <a:ext cx="10058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Correlations of Expected Age at Death with Health and Social Factors</a:t>
            </a: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Individuals in Bottom Quartile of Income Distribution</a:t>
            </a:r>
          </a:p>
        </p:txBody>
      </p:sp>
    </p:spTree>
    <p:extLst>
      <p:ext uri="{BB962C8B-B14F-4D97-AF65-F5344CB8AC3E}">
        <p14:creationId xmlns:p14="http://schemas.microsoft.com/office/powerpoint/2010/main" val="72352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826" y="1387694"/>
            <a:ext cx="6922574" cy="486070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43000" y="0"/>
            <a:ext cx="10058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Correlations of Expected Age at Death with Other Factors</a:t>
            </a:r>
          </a:p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Individuals in Bottom Quartile of Income Distribution</a:t>
            </a:r>
          </a:p>
        </p:txBody>
      </p:sp>
    </p:spTree>
    <p:extLst>
      <p:ext uri="{BB962C8B-B14F-4D97-AF65-F5344CB8AC3E}">
        <p14:creationId xmlns:p14="http://schemas.microsoft.com/office/powerpoint/2010/main" val="128678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Correlations: Summary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52600" y="1187676"/>
            <a:ext cx="8915400" cy="55941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F497D"/>
              </a:buClr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General pattern: Low-income people in affluent, educated cities live longer (and have healthier behaviors)</a:t>
            </a:r>
          </a:p>
          <a:p>
            <a:pPr>
              <a:buClr>
                <a:srgbClr val="1F497D"/>
              </a:buClr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1F497D"/>
              </a:buClr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1F497D"/>
              </a:buClr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Why is this the case?</a:t>
            </a:r>
          </a:p>
          <a:p>
            <a:pPr>
              <a:buClr>
                <a:srgbClr val="1F497D"/>
              </a:buClr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Clr>
                <a:srgbClr val="1F497D"/>
              </a:buClr>
              <a:buFont typeface="Arial" pitchFamily="34" charset="0"/>
              <a:buChar char="-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Spillovers from rich to poor: regulation, public revenues/transfers</a:t>
            </a:r>
          </a:p>
          <a:p>
            <a:pPr lvl="2">
              <a:buClr>
                <a:srgbClr val="1F497D"/>
              </a:buClr>
              <a:buFont typeface="Arial" pitchFamily="34" charset="0"/>
              <a:buChar char="-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Clr>
                <a:srgbClr val="1F497D"/>
              </a:buClr>
              <a:buFont typeface="Arial" pitchFamily="34" charset="0"/>
              <a:buChar char="-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Exposure to people with healthier behaviors</a:t>
            </a:r>
          </a:p>
          <a:p>
            <a:pPr lvl="2">
              <a:buClr>
                <a:srgbClr val="1F497D"/>
              </a:buClr>
              <a:buFont typeface="Arial" pitchFamily="34" charset="0"/>
              <a:buChar char="-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Clr>
                <a:srgbClr val="1F497D"/>
              </a:buClr>
              <a:buFont typeface="Arial" pitchFamily="34" charset="0"/>
              <a:buChar char="-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Sorting: low-income people who live in expensive cities are a selected group with different characteristics</a:t>
            </a:r>
          </a:p>
          <a:p>
            <a:pPr>
              <a:buClr>
                <a:srgbClr val="1F497D"/>
              </a:buClr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1F497D"/>
              </a:buClr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90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Life </a:t>
            </a: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Expectancy: Lessons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47800" y="1143000"/>
            <a:ext cx="9677400" cy="55941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1F497D"/>
              </a:buClr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Disparities in 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life expectancy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are 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large and growing, but not immutable: </a:t>
            </a:r>
          </a:p>
          <a:p>
            <a:pPr marL="457200" indent="-457200">
              <a:buClr>
                <a:srgbClr val="1F497D"/>
              </a:buClr>
              <a:buFont typeface="+mj-lt"/>
              <a:buAutoNum type="arabicPeriod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1F497D"/>
              </a:buClr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Some areas in the U.S. have relatively small and shrinking gaps</a:t>
            </a:r>
          </a:p>
          <a:p>
            <a:pPr marL="457200" indent="-457200">
              <a:buClr>
                <a:srgbClr val="1F497D"/>
              </a:buClr>
              <a:buFont typeface="+mj-lt"/>
              <a:buAutoNum type="arabicPeriod"/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1F497D"/>
              </a:buClr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Reducing health disparities likely to require local interventions</a:t>
            </a:r>
          </a:p>
          <a:p>
            <a:pPr marL="457200" indent="-457200">
              <a:buClr>
                <a:srgbClr val="1F497D"/>
              </a:buClr>
              <a:buFont typeface="+mj-lt"/>
              <a:buAutoNum type="arabicPeriod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1F497D"/>
              </a:buClr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Ex: targeted efforts to improve health among low-income individuals in specific cities such as Las Vegas and Detroit</a:t>
            </a:r>
          </a:p>
          <a:p>
            <a:pPr lvl="1">
              <a:buClr>
                <a:srgbClr val="1F497D"/>
              </a:buClr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1F497D"/>
              </a:buClr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Changing health behaviors at local level likely to be important</a:t>
            </a:r>
          </a:p>
          <a:p>
            <a:pPr marL="914400" lvl="1" indent="-457200">
              <a:buClr>
                <a:srgbClr val="1F497D"/>
              </a:buClr>
              <a:buFont typeface="+mj-lt"/>
              <a:buAutoNum type="arabicPeriod"/>
            </a:pPr>
            <a:endParaRPr lang="en-U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514350" indent="-457200">
              <a:buClr>
                <a:srgbClr val="1F497D"/>
              </a:buClr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Trends imply that indexing eligibility for Social Security and Medicare to </a:t>
            </a:r>
            <a:r>
              <a:rPr lang="en-US" sz="2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average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life expectancy will amplify inequality</a:t>
            </a:r>
          </a:p>
          <a:p>
            <a:pPr>
              <a:buClr>
                <a:srgbClr val="1F497D"/>
              </a:buClr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1F497D"/>
              </a:buClr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1F497D"/>
              </a:buClr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48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Improve Population Health?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76400" y="1143000"/>
            <a:ext cx="9144000" cy="55941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F497D"/>
              </a:buClr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Two types of approaches, with different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questions and methods:</a:t>
            </a: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1F497D"/>
              </a:buClr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57250" lvl="1" indent="-457200">
              <a:buClr>
                <a:srgbClr val="1F497D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Public health interventions to change behaviors such as smoking, exercise, water quality,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 spread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diseases</a:t>
            </a:r>
          </a:p>
          <a:p>
            <a:pPr marL="857250" lvl="1" indent="-457200">
              <a:buClr>
                <a:srgbClr val="1F497D"/>
              </a:buClr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57250" lvl="1" indent="-457200">
              <a:buClr>
                <a:srgbClr val="1F497D"/>
              </a:buClr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Provision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 health care and health insurance</a:t>
            </a:r>
          </a:p>
          <a:p>
            <a:pPr marL="914400" lvl="1" indent="-457200">
              <a:buClr>
                <a:srgbClr val="1F497D"/>
              </a:buClr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Clr>
                <a:srgbClr val="1F497D"/>
              </a:buClr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1F497D"/>
              </a:buClr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Illustrate frontier of research using big data in each of these areas using recent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examples</a:t>
            </a: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87676"/>
            <a:ext cx="9601200" cy="5594124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lecture illustrates how big data is helping us learn how to improve health, in three segments:</a:t>
            </a:r>
          </a:p>
          <a:p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Descriptive analysis of health outcomes in U.S. population </a:t>
            </a:r>
            <a:b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[method: survival analysis]</a:t>
            </a:r>
          </a:p>
          <a:p>
            <a:pPr marL="857250" lvl="1" indent="-4572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Chetty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Stepner</a:t>
            </a: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Abraham, Lin, </a:t>
            </a:r>
            <a:r>
              <a:rPr lang="en-US" sz="1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Scuderi</a:t>
            </a: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Bergeron, Cutler. “The 	Association 	Between Income and Life Expectancy in the United States” </a:t>
            </a:r>
            <a:r>
              <a:rPr lang="en-US" sz="18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JAMA </a:t>
            </a: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2016.</a:t>
            </a:r>
          </a:p>
          <a:p>
            <a:pPr marL="457200" lvl="1" indent="0">
              <a:buNone/>
            </a:pP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Health Outcomes: Overview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74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Forecasting Pandemics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76400" y="1143000"/>
            <a:ext cx="9144000" cy="55941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F497D"/>
              </a:buClr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Classic problem in population health: forecasting and preventing health pandemics</a:t>
            </a:r>
          </a:p>
          <a:p>
            <a:pPr>
              <a:buClr>
                <a:srgbClr val="1F497D"/>
              </a:buClr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1F497D"/>
              </a:buClr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Contagious diseases like flu spread exponentially 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large returns to taking action quickly when disease emerges</a:t>
            </a:r>
          </a:p>
          <a:p>
            <a:pPr>
              <a:buClr>
                <a:srgbClr val="1F497D"/>
              </a:buClr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Clr>
                <a:srgbClr val="1F497D"/>
              </a:buClr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Most common method to monitor contagious diseases in developed countries: aggregated data from local clinics</a:t>
            </a:r>
          </a:p>
          <a:p>
            <a:pPr>
              <a:buClr>
                <a:srgbClr val="1F497D"/>
              </a:buClr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Clr>
                <a:srgbClr val="1F497D"/>
              </a:buClr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Problem: slow reporting and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small samples  data not very fine-grained</a:t>
            </a: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3828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Forecasting Pandemics: Google Flu Trends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76400" y="1143000"/>
            <a:ext cx="9144000" cy="55941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F497D"/>
              </a:buClr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Ginsberg et al. (2009) propose a new data source to monitor spread of the flu: Google search data</a:t>
            </a:r>
          </a:p>
          <a:p>
            <a:pPr>
              <a:buClr>
                <a:srgbClr val="1F497D"/>
              </a:buClr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Clr>
                <a:srgbClr val="1F497D"/>
              </a:buClr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Clr>
                <a:srgbClr val="1F497D"/>
              </a:buClr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Idea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: people often search for terms like “antibiotics” or “how to treat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cough” 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when getting sick</a:t>
            </a:r>
          </a:p>
          <a:p>
            <a:pPr>
              <a:buClr>
                <a:srgbClr val="1F497D"/>
              </a:buClr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Clr>
                <a:srgbClr val="1F497D"/>
              </a:buClr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Clr>
                <a:srgbClr val="1F497D"/>
              </a:buClr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Use 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aggregated search data to get predictions of spread of flu that are (a) more timely and (b) available at fine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geographies</a:t>
            </a: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0306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Forecasting Pandemics: Google Flu Trends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76400" y="1143000"/>
            <a:ext cx="9144000" cy="55941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F497D"/>
              </a:buClr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Method: predictive modeling</a:t>
            </a:r>
          </a:p>
          <a:p>
            <a:pPr>
              <a:buClr>
                <a:srgbClr val="1F497D"/>
              </a:buClr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lvl="1">
              <a:buClr>
                <a:srgbClr val="1F497D"/>
              </a:buClr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Get historical data on truth from CDC and estimate a statistical model using Google search data to predict that data</a:t>
            </a:r>
          </a:p>
          <a:p>
            <a:pPr>
              <a:buClr>
                <a:srgbClr val="1F497D"/>
              </a:buClr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lvl="1">
              <a:buClr>
                <a:srgbClr val="1F497D"/>
              </a:buClr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Then evaluate the model using future data that was not used for estimation to evaluate model’s predictive accuracy</a:t>
            </a: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Clr>
                <a:srgbClr val="1F497D"/>
              </a:buClr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Clr>
                <a:srgbClr val="1F497D"/>
              </a:buClr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1504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 </a:t>
            </a: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Trends: Methodology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76400" y="1111476"/>
            <a:ext cx="9144000" cy="55941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F497D"/>
              </a:buClr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Clr>
                <a:srgbClr val="1F497D"/>
              </a:buClr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Data to be predicted: 1,152 observations from CDC on flu incidence</a:t>
            </a:r>
          </a:p>
          <a:p>
            <a:pPr>
              <a:buClr>
                <a:srgbClr val="1F497D"/>
              </a:buClr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lvl="1">
              <a:buClr>
                <a:srgbClr val="1F497D"/>
              </a:buClr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Weekly data from 9 regions of the U.S. from 2004-2007</a:t>
            </a:r>
          </a:p>
          <a:p>
            <a:pPr>
              <a:buClr>
                <a:srgbClr val="1F497D"/>
              </a:buClr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Clr>
                <a:srgbClr val="1F497D"/>
              </a:buClr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Clr>
                <a:srgbClr val="1F497D"/>
              </a:buClr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Data used for prediction: counts of Google search data </a:t>
            </a:r>
          </a:p>
          <a:p>
            <a:pPr>
              <a:buClr>
                <a:srgbClr val="1F497D"/>
              </a:buClr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lvl="1">
              <a:buClr>
                <a:srgbClr val="1F497D"/>
              </a:buClr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Weekly data on Google search counts for 50 million terms by state from 2004-2007</a:t>
            </a: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5888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 </a:t>
            </a: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Trends: Overfitting Problem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76400" y="1111476"/>
            <a:ext cx="9144000" cy="55941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F497D"/>
              </a:buClr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Clr>
                <a:srgbClr val="1F497D"/>
              </a:buClr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This is an example of “wide data”</a:t>
            </a:r>
          </a:p>
          <a:p>
            <a:pPr>
              <a:buClr>
                <a:srgbClr val="1F497D"/>
              </a:buClr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lvl="1">
              <a:buClr>
                <a:srgbClr val="1F497D"/>
              </a:buClr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Many more variables than number of observations</a:t>
            </a:r>
          </a:p>
          <a:p>
            <a:pPr lvl="1">
              <a:buClr>
                <a:srgbClr val="1F497D"/>
              </a:buClr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lvl="1">
              <a:buClr>
                <a:srgbClr val="1F497D"/>
              </a:buClr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Overfitting problem: can fit the data perfectly using 1,152 explanatory variables  cannot use traditional statistical methods like regression</a:t>
            </a:r>
          </a:p>
          <a:p>
            <a:pPr lvl="1">
              <a:buClr>
                <a:srgbClr val="1F497D"/>
              </a:buClr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lvl="1">
              <a:buClr>
                <a:srgbClr val="1F497D"/>
              </a:buClr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Clr>
                <a:srgbClr val="1F497D"/>
              </a:buClr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Solve this problem using </a:t>
            </a:r>
            <a:r>
              <a:rPr lang="en-US" sz="2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out-of-sample validation</a:t>
            </a:r>
          </a:p>
          <a:p>
            <a:pPr>
              <a:buClr>
                <a:srgbClr val="1F497D"/>
              </a:buClr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lvl="1">
              <a:buClr>
                <a:srgbClr val="1F497D"/>
              </a:buClr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Idea: use separate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samples to estimate the model and evaluate its predictive accuracy</a:t>
            </a:r>
          </a:p>
        </p:txBody>
      </p:sp>
    </p:spTree>
    <p:extLst>
      <p:ext uri="{BB962C8B-B14F-4D97-AF65-F5344CB8AC3E}">
        <p14:creationId xmlns:p14="http://schemas.microsoft.com/office/powerpoint/2010/main" val="332966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87676"/>
            <a:ext cx="9601200" cy="5594124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lecture illustrates how big data is helping us learn how to improve health, in three segments:</a:t>
            </a:r>
          </a:p>
          <a:p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Descriptive analysis of health outcomes in U.S. population </a:t>
            </a:r>
            <a:b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[method: survival analysis]</a:t>
            </a:r>
          </a:p>
          <a:p>
            <a:pPr marL="857250" lvl="1" indent="-4572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Epidemiology application: using big data to forecast pandemics </a:t>
            </a:r>
            <a:b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[method: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predictive modeling]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Ginsberg, </a:t>
            </a:r>
            <a:r>
              <a:rPr lang="en-US" sz="1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Mohebbi</a:t>
            </a: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Patel, </a:t>
            </a:r>
            <a:r>
              <a:rPr lang="en-US" sz="1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Brammer</a:t>
            </a: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Smolinski</a:t>
            </a: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Brilliant. “Detecting Influenza 	Epidemics Using Search Engine Query Data.” </a:t>
            </a:r>
            <a:r>
              <a:rPr lang="en-US" sz="18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Nature </a:t>
            </a: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2009.</a:t>
            </a:r>
          </a:p>
          <a:p>
            <a:pPr marL="457200" lvl="1" indent="0">
              <a:buNone/>
            </a:pP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Lazer</a:t>
            </a: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Kennedy, King, </a:t>
            </a:r>
            <a:r>
              <a:rPr lang="en-US" sz="1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Vespignani</a:t>
            </a: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“The Parable of Google Flu: Traps in Big 	Data Analysis.” </a:t>
            </a:r>
            <a:r>
              <a:rPr lang="en-US" sz="18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Science </a:t>
            </a: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2014.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Health Outcomes: Overview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12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87676"/>
            <a:ext cx="9601200" cy="5594124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lecture illustrates how big data is helping us learn how to improve health, in three segments:</a:t>
            </a:r>
          </a:p>
          <a:p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Descriptive analysis of health outcomes in U.S. population </a:t>
            </a:r>
            <a:b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[method: survival analysis]</a:t>
            </a:r>
          </a:p>
          <a:p>
            <a:pPr marL="857250" lvl="1" indent="-4572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Epidemiology application: using big data to forecast pandemics </a:t>
            </a:r>
            <a:b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[method: predictive modeling]</a:t>
            </a:r>
          </a:p>
          <a:p>
            <a:pPr marL="857250" lvl="1" indent="-4572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Economics applications: impacts of health insurance coverage</a:t>
            </a:r>
            <a:b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[method: regression discontinuities]</a:t>
            </a:r>
          </a:p>
          <a:p>
            <a:pPr marL="400050" lvl="1" indent="0">
              <a:buNone/>
            </a:pPr>
            <a:endParaRPr lang="en-US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00050" lvl="1" indent="0">
              <a:buNone/>
            </a:pP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Wherry, Miller, </a:t>
            </a:r>
            <a:r>
              <a:rPr lang="en-US" sz="1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Kaestner</a:t>
            </a: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Meyer. “Childhood Medicaid Coverage and Later Life 	Health Care Utilization” </a:t>
            </a:r>
            <a:r>
              <a:rPr lang="en-US" sz="18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REStat</a:t>
            </a: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2017.</a:t>
            </a:r>
          </a:p>
          <a:p>
            <a:pPr marL="857250" lvl="1" indent="-4572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Health Outcomes: Overview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05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87676"/>
            <a:ext cx="8915400" cy="559412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Most common measure of health: mortality rates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Crude but well measured in population data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Begin with basic descriptive facts about life expectancy in America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Chetty et al. (2016) examine relationship between life expectancy and income</a:t>
            </a:r>
          </a:p>
          <a:p>
            <a:endParaRPr lang="en-US" sz="20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Use data on entire U.S. population from 1999-2013 (1.4 billion observations)</a:t>
            </a:r>
            <a:endParaRPr lang="en-US" sz="20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and Life Expectancy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71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Estimating Life Expectancy: Data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52600" y="1187676"/>
            <a:ext cx="8915400" cy="55941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F497D"/>
              </a:buClr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Mortality measured using Social Security death records</a:t>
            </a:r>
          </a:p>
          <a:p>
            <a:pPr>
              <a:buClr>
                <a:srgbClr val="1F497D"/>
              </a:buClr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1F497D"/>
              </a:buClr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1F497D"/>
              </a:buClr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Income measured at household level using tax returns</a:t>
            </a:r>
          </a:p>
          <a:p>
            <a:pPr>
              <a:buClr>
                <a:srgbClr val="1F497D"/>
              </a:buClr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1F497D"/>
              </a:buClr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1F497D"/>
              </a:buClr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Focus on percentile ranks in income distribution</a:t>
            </a:r>
          </a:p>
          <a:p>
            <a:pPr lvl="2">
              <a:buClr>
                <a:srgbClr val="1F497D"/>
              </a:buClr>
              <a:buFont typeface="Arial" pitchFamily="34" charset="0"/>
              <a:buChar char="-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Clr>
                <a:srgbClr val="1F497D"/>
              </a:buClr>
              <a:buFont typeface="Arial" pitchFamily="34" charset="0"/>
              <a:buChar char="-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Rank individuals in national income distribution within birth cohort, gender, and tax year</a:t>
            </a:r>
          </a:p>
        </p:txBody>
      </p:sp>
    </p:spTree>
    <p:extLst>
      <p:ext uri="{BB962C8B-B14F-4D97-AF65-F5344CB8AC3E}">
        <p14:creationId xmlns:p14="http://schemas.microsoft.com/office/powerpoint/2010/main" val="230404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amer Slides - Title and Outlines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eamer Template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eamer Slides - Title and Outlines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Beamer Template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evel">
  <a:themeElements>
    <a:clrScheme name="Level 11">
      <a:dk1>
        <a:srgbClr val="000000"/>
      </a:dk1>
      <a:lt1>
        <a:srgbClr val="FFFFFF"/>
      </a:lt1>
      <a:dk2>
        <a:srgbClr val="120547"/>
      </a:dk2>
      <a:lt2>
        <a:srgbClr val="130AC2"/>
      </a:lt2>
      <a:accent1>
        <a:srgbClr val="99CC00"/>
      </a:accent1>
      <a:accent2>
        <a:srgbClr val="CFCCFC"/>
      </a:accent2>
      <a:accent3>
        <a:srgbClr val="FFFFFF"/>
      </a:accent3>
      <a:accent4>
        <a:srgbClr val="000000"/>
      </a:accent4>
      <a:accent5>
        <a:srgbClr val="CAE2AA"/>
      </a:accent5>
      <a:accent6>
        <a:srgbClr val="BBB9E4"/>
      </a:accent6>
      <a:hlink>
        <a:srgbClr val="FFCC00"/>
      </a:hlink>
      <a:folHlink>
        <a:srgbClr val="CC9900"/>
      </a:folHlink>
    </a:clrScheme>
    <a:fontScheme name="Lev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MS PGothic" pitchFamily="34" charset="-128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MS PGothic" pitchFamily="34" charset="-128"/>
            <a:cs typeface="Arial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1A0769"/>
        </a:dk2>
        <a:lt2>
          <a:srgbClr val="130AC2"/>
        </a:lt2>
        <a:accent1>
          <a:srgbClr val="99CC00"/>
        </a:accent1>
        <a:accent2>
          <a:srgbClr val="B5B0FA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A49FE3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120547"/>
        </a:dk2>
        <a:lt2>
          <a:srgbClr val="130AC2"/>
        </a:lt2>
        <a:accent1>
          <a:srgbClr val="99CC00"/>
        </a:accent1>
        <a:accent2>
          <a:srgbClr val="B5B0FA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A49FE3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1">
        <a:dk1>
          <a:srgbClr val="000000"/>
        </a:dk1>
        <a:lt1>
          <a:srgbClr val="FFFFFF"/>
        </a:lt1>
        <a:dk2>
          <a:srgbClr val="120547"/>
        </a:dk2>
        <a:lt2>
          <a:srgbClr val="130AC2"/>
        </a:lt2>
        <a:accent1>
          <a:srgbClr val="99CC00"/>
        </a:accent1>
        <a:accent2>
          <a:srgbClr val="CFCCFC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BB9E4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2521</TotalTime>
  <Words>2898</Words>
  <Application>Microsoft Office PowerPoint</Application>
  <PresentationFormat>Widescreen</PresentationFormat>
  <Paragraphs>818</Paragraphs>
  <Slides>54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54</vt:i4>
      </vt:variant>
    </vt:vector>
  </HeadingPairs>
  <TitlesOfParts>
    <vt:vector size="73" baseType="lpstr">
      <vt:lpstr>MS PGothic</vt:lpstr>
      <vt:lpstr>MS PGothic</vt:lpstr>
      <vt:lpstr>Arial</vt:lpstr>
      <vt:lpstr>Calibri</vt:lpstr>
      <vt:lpstr>Chalkboard</vt:lpstr>
      <vt:lpstr>cmss10</vt:lpstr>
      <vt:lpstr>CMU Bright</vt:lpstr>
      <vt:lpstr>Helvetica</vt:lpstr>
      <vt:lpstr>Symbol</vt:lpstr>
      <vt:lpstr>Times New Roman</vt:lpstr>
      <vt:lpstr>Wingdings</vt:lpstr>
      <vt:lpstr>Office Theme</vt:lpstr>
      <vt:lpstr>Beamer Slides - Title and Outlines</vt:lpstr>
      <vt:lpstr>6_Office Theme</vt:lpstr>
      <vt:lpstr>1_Beamer Template</vt:lpstr>
      <vt:lpstr>1_Beamer Slides - Title and Outlines</vt:lpstr>
      <vt:lpstr>2_Beamer Template</vt:lpstr>
      <vt:lpstr>3_Office Theme</vt:lpstr>
      <vt:lpstr>Level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Harvard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</dc:creator>
  <cp:lastModifiedBy>Martin Koenen</cp:lastModifiedBy>
  <cp:revision>745</cp:revision>
  <dcterms:created xsi:type="dcterms:W3CDTF">2017-01-24T04:59:05Z</dcterms:created>
  <dcterms:modified xsi:type="dcterms:W3CDTF">2017-09-18T18:57:47Z</dcterms:modified>
</cp:coreProperties>
</file>